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92" r:id="rId2"/>
    <p:sldMasterId id="2147483704" r:id="rId3"/>
    <p:sldMasterId id="2147483716" r:id="rId4"/>
    <p:sldMasterId id="2147483728" r:id="rId5"/>
  </p:sldMasterIdLst>
  <p:notesMasterIdLst>
    <p:notesMasterId r:id="rId87"/>
  </p:notesMasterIdLst>
  <p:handoutMasterIdLst>
    <p:handoutMasterId r:id="rId88"/>
  </p:handoutMasterIdLst>
  <p:sldIdLst>
    <p:sldId id="256" r:id="rId6"/>
    <p:sldId id="1528" r:id="rId7"/>
    <p:sldId id="1541" r:id="rId8"/>
    <p:sldId id="1542" r:id="rId9"/>
    <p:sldId id="1527" r:id="rId10"/>
    <p:sldId id="686" r:id="rId11"/>
    <p:sldId id="685" r:id="rId12"/>
    <p:sldId id="822" r:id="rId13"/>
    <p:sldId id="816" r:id="rId14"/>
    <p:sldId id="805" r:id="rId15"/>
    <p:sldId id="838" r:id="rId16"/>
    <p:sldId id="820" r:id="rId17"/>
    <p:sldId id="821" r:id="rId18"/>
    <p:sldId id="823" r:id="rId19"/>
    <p:sldId id="829" r:id="rId20"/>
    <p:sldId id="825" r:id="rId21"/>
    <p:sldId id="827" r:id="rId22"/>
    <p:sldId id="826" r:id="rId23"/>
    <p:sldId id="830" r:id="rId24"/>
    <p:sldId id="831" r:id="rId25"/>
    <p:sldId id="834" r:id="rId26"/>
    <p:sldId id="835" r:id="rId27"/>
    <p:sldId id="832" r:id="rId28"/>
    <p:sldId id="836" r:id="rId29"/>
    <p:sldId id="837" r:id="rId30"/>
    <p:sldId id="806" r:id="rId31"/>
    <p:sldId id="799" r:id="rId32"/>
    <p:sldId id="688" r:id="rId33"/>
    <p:sldId id="689" r:id="rId34"/>
    <p:sldId id="690" r:id="rId35"/>
    <p:sldId id="691" r:id="rId36"/>
    <p:sldId id="692" r:id="rId37"/>
    <p:sldId id="693" r:id="rId38"/>
    <p:sldId id="1277" r:id="rId39"/>
    <p:sldId id="694" r:id="rId40"/>
    <p:sldId id="695" r:id="rId41"/>
    <p:sldId id="809" r:id="rId42"/>
    <p:sldId id="696" r:id="rId43"/>
    <p:sldId id="697" r:id="rId44"/>
    <p:sldId id="699" r:id="rId45"/>
    <p:sldId id="700" r:id="rId46"/>
    <p:sldId id="698" r:id="rId47"/>
    <p:sldId id="701" r:id="rId48"/>
    <p:sldId id="702" r:id="rId49"/>
    <p:sldId id="802" r:id="rId50"/>
    <p:sldId id="775" r:id="rId51"/>
    <p:sldId id="705" r:id="rId52"/>
    <p:sldId id="706" r:id="rId53"/>
    <p:sldId id="1278" r:id="rId54"/>
    <p:sldId id="707" r:id="rId55"/>
    <p:sldId id="708" r:id="rId56"/>
    <p:sldId id="709" r:id="rId57"/>
    <p:sldId id="710" r:id="rId58"/>
    <p:sldId id="713" r:id="rId59"/>
    <p:sldId id="716" r:id="rId60"/>
    <p:sldId id="1529" r:id="rId61"/>
    <p:sldId id="676" r:id="rId62"/>
    <p:sldId id="675" r:id="rId63"/>
    <p:sldId id="1530" r:id="rId64"/>
    <p:sldId id="687" r:id="rId65"/>
    <p:sldId id="1531" r:id="rId66"/>
    <p:sldId id="1532" r:id="rId67"/>
    <p:sldId id="704" r:id="rId68"/>
    <p:sldId id="1533" r:id="rId69"/>
    <p:sldId id="1534" r:id="rId70"/>
    <p:sldId id="703" r:id="rId71"/>
    <p:sldId id="714" r:id="rId72"/>
    <p:sldId id="1535" r:id="rId73"/>
    <p:sldId id="1536" r:id="rId74"/>
    <p:sldId id="1537" r:id="rId75"/>
    <p:sldId id="674" r:id="rId76"/>
    <p:sldId id="1538" r:id="rId77"/>
    <p:sldId id="1539" r:id="rId78"/>
    <p:sldId id="684" r:id="rId79"/>
    <p:sldId id="1540" r:id="rId80"/>
    <p:sldId id="604" r:id="rId81"/>
    <p:sldId id="673" r:id="rId82"/>
    <p:sldId id="606" r:id="rId83"/>
    <p:sldId id="607" r:id="rId84"/>
    <p:sldId id="608" r:id="rId85"/>
    <p:sldId id="610"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527" autoAdjust="0"/>
  </p:normalViewPr>
  <p:slideViewPr>
    <p:cSldViewPr snapToGrid="0">
      <p:cViewPr varScale="1">
        <p:scale>
          <a:sx n="83" d="100"/>
          <a:sy n="83" d="100"/>
        </p:scale>
        <p:origin x="162" y="57"/>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3" d="100"/>
          <a:sy n="123" d="100"/>
        </p:scale>
        <p:origin x="4904" y="8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4.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669CFD-328E-4760-9332-97AC06BEEEEC}" type="datetimeFigureOut">
              <a:rPr lang="en-US" smtClean="0"/>
              <a:t>3/23/2020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B46486-9398-4514-B0E8-02E83D6802A0}" type="slidenum">
              <a:rPr lang="en-US" smtClean="0"/>
              <a:t>‹#›</a:t>
            </a:fld>
            <a:endParaRPr lang="en-US"/>
          </a:p>
        </p:txBody>
      </p:sp>
    </p:spTree>
    <p:extLst>
      <p:ext uri="{BB962C8B-B14F-4D97-AF65-F5344CB8AC3E}">
        <p14:creationId xmlns:p14="http://schemas.microsoft.com/office/powerpoint/2010/main" val="428681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5E7EB-0097-4BEC-B1F6-65CBBBF5455F}" type="datetimeFigureOut">
              <a:rPr lang="en-US" smtClean="0"/>
              <a:t>3/23/2020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10F1B-C815-4D63-837F-DE9BF80525A3}" type="slidenum">
              <a:rPr lang="en-US" smtClean="0"/>
              <a:t>‹#›</a:t>
            </a:fld>
            <a:endParaRPr lang="en-US"/>
          </a:p>
        </p:txBody>
      </p:sp>
    </p:spTree>
    <p:extLst>
      <p:ext uri="{BB962C8B-B14F-4D97-AF65-F5344CB8AC3E}">
        <p14:creationId xmlns:p14="http://schemas.microsoft.com/office/powerpoint/2010/main" val="308310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10</a:t>
            </a:fld>
            <a:endParaRPr lang="en-US"/>
          </a:p>
        </p:txBody>
      </p:sp>
    </p:spTree>
    <p:extLst>
      <p:ext uri="{BB962C8B-B14F-4D97-AF65-F5344CB8AC3E}">
        <p14:creationId xmlns:p14="http://schemas.microsoft.com/office/powerpoint/2010/main" val="4138400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686307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38</a:t>
            </a:fld>
            <a:endParaRPr lang="en-US"/>
          </a:p>
        </p:txBody>
      </p:sp>
    </p:spTree>
    <p:extLst>
      <p:ext uri="{BB962C8B-B14F-4D97-AF65-F5344CB8AC3E}">
        <p14:creationId xmlns:p14="http://schemas.microsoft.com/office/powerpoint/2010/main" val="31140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39</a:t>
            </a:fld>
            <a:endParaRPr lang="en-US"/>
          </a:p>
        </p:txBody>
      </p:sp>
    </p:spTree>
    <p:extLst>
      <p:ext uri="{BB962C8B-B14F-4D97-AF65-F5344CB8AC3E}">
        <p14:creationId xmlns:p14="http://schemas.microsoft.com/office/powerpoint/2010/main" val="2765883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44</a:t>
            </a:fld>
            <a:endParaRPr lang="en-US"/>
          </a:p>
        </p:txBody>
      </p:sp>
    </p:spTree>
    <p:extLst>
      <p:ext uri="{BB962C8B-B14F-4D97-AF65-F5344CB8AC3E}">
        <p14:creationId xmlns:p14="http://schemas.microsoft.com/office/powerpoint/2010/main" val="3084560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45</a:t>
            </a:fld>
            <a:endParaRPr lang="en-US"/>
          </a:p>
        </p:txBody>
      </p:sp>
    </p:spTree>
    <p:extLst>
      <p:ext uri="{BB962C8B-B14F-4D97-AF65-F5344CB8AC3E}">
        <p14:creationId xmlns:p14="http://schemas.microsoft.com/office/powerpoint/2010/main" val="2093970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47</a:t>
            </a:fld>
            <a:endParaRPr lang="en-US"/>
          </a:p>
        </p:txBody>
      </p:sp>
    </p:spTree>
    <p:extLst>
      <p:ext uri="{BB962C8B-B14F-4D97-AF65-F5344CB8AC3E}">
        <p14:creationId xmlns:p14="http://schemas.microsoft.com/office/powerpoint/2010/main" val="1436647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49</a:t>
            </a:fld>
            <a:endParaRPr lang="en-US"/>
          </a:p>
        </p:txBody>
      </p:sp>
    </p:spTree>
    <p:extLst>
      <p:ext uri="{BB962C8B-B14F-4D97-AF65-F5344CB8AC3E}">
        <p14:creationId xmlns:p14="http://schemas.microsoft.com/office/powerpoint/2010/main" val="924783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50</a:t>
            </a:fld>
            <a:endParaRPr lang="en-US"/>
          </a:p>
        </p:txBody>
      </p:sp>
    </p:spTree>
    <p:extLst>
      <p:ext uri="{BB962C8B-B14F-4D97-AF65-F5344CB8AC3E}">
        <p14:creationId xmlns:p14="http://schemas.microsoft.com/office/powerpoint/2010/main" val="3264727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52</a:t>
            </a:fld>
            <a:endParaRPr lang="en-US"/>
          </a:p>
        </p:txBody>
      </p:sp>
    </p:spTree>
    <p:extLst>
      <p:ext uri="{BB962C8B-B14F-4D97-AF65-F5344CB8AC3E}">
        <p14:creationId xmlns:p14="http://schemas.microsoft.com/office/powerpoint/2010/main" val="1397042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53</a:t>
            </a:fld>
            <a:endParaRPr lang="en-US"/>
          </a:p>
        </p:txBody>
      </p:sp>
    </p:spTree>
    <p:extLst>
      <p:ext uri="{BB962C8B-B14F-4D97-AF65-F5344CB8AC3E}">
        <p14:creationId xmlns:p14="http://schemas.microsoft.com/office/powerpoint/2010/main" val="382569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11</a:t>
            </a:fld>
            <a:endParaRPr lang="en-US"/>
          </a:p>
        </p:txBody>
      </p:sp>
    </p:spTree>
    <p:extLst>
      <p:ext uri="{BB962C8B-B14F-4D97-AF65-F5344CB8AC3E}">
        <p14:creationId xmlns:p14="http://schemas.microsoft.com/office/powerpoint/2010/main" val="3821425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941480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numbers are by now obsolete,</a:t>
            </a:r>
            <a:r>
              <a:rPr lang="en-US" baseline="0" dirty="0"/>
              <a:t> but orders of magnitude still relevant.</a:t>
            </a:r>
          </a:p>
          <a:p>
            <a:r>
              <a:rPr lang="en-US" baseline="0" dirty="0"/>
              <a:t> </a:t>
            </a:r>
            <a:endParaRPr lang="en-US" dirty="0"/>
          </a:p>
          <a:p>
            <a:r>
              <a:rPr lang="en-US" b="1" dirty="0"/>
              <a:t>What does this imply?</a:t>
            </a:r>
          </a:p>
          <a:p>
            <a:r>
              <a:rPr lang="en-US" dirty="0"/>
              <a:t>For a frequency of 2GHz, 100ns for a memory access translates into 200 cycles.</a:t>
            </a:r>
          </a:p>
          <a:p>
            <a:r>
              <a:rPr lang="en-US" dirty="0"/>
              <a:t>But in one single cycle, a multi-core CPU, e.g. AMD </a:t>
            </a:r>
            <a:r>
              <a:rPr lang="en-US" dirty="0" err="1"/>
              <a:t>Intralagos</a:t>
            </a:r>
            <a:r>
              <a:rPr lang="en-US" dirty="0"/>
              <a:t>, can perform</a:t>
            </a:r>
            <a:r>
              <a:rPr lang="en-US" baseline="0" dirty="0"/>
              <a:t> 32 fused multiply-add (FMA).</a:t>
            </a:r>
          </a:p>
          <a:p>
            <a:endParaRPr lang="en-US" baseline="0" dirty="0"/>
          </a:p>
          <a:p>
            <a:r>
              <a:rPr lang="en-US" baseline="0" dirty="0"/>
              <a:t>Conclusion: </a:t>
            </a:r>
            <a:r>
              <a:rPr lang="en-US" b="1" baseline="0" dirty="0"/>
              <a:t>performance is dictated by efficiency of memory transactions &lt;-&gt; number crunching is free.</a:t>
            </a:r>
          </a:p>
          <a:p>
            <a:endParaRPr lang="en-US" b="1" baseline="0" dirty="0"/>
          </a:p>
          <a:p>
            <a:r>
              <a:rPr lang="en-US" b="0" baseline="0" dirty="0"/>
              <a:t>Goal:  </a:t>
            </a:r>
            <a:r>
              <a:rPr lang="en-US" b="1" baseline="0" dirty="0"/>
              <a:t>try to keep data in cache</a:t>
            </a:r>
            <a:r>
              <a:rPr lang="en-US" b="0" baseline="0" dirty="0"/>
              <a:t>.   You cannot directly control this, but you can arrange your code to provide good </a:t>
            </a:r>
            <a:r>
              <a:rPr lang="en-US" b="1" baseline="0" dirty="0"/>
              <a:t>temporal and spatial locality</a:t>
            </a:r>
            <a:r>
              <a:rPr lang="en-US" b="0" baseline="0" dirty="0"/>
              <a:t>.</a:t>
            </a:r>
            <a:endParaRPr lang="en-US" b="0"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69</a:t>
            </a:fld>
            <a:endParaRPr lang="en-US"/>
          </a:p>
        </p:txBody>
      </p:sp>
    </p:spTree>
    <p:extLst>
      <p:ext uri="{BB962C8B-B14F-4D97-AF65-F5344CB8AC3E}">
        <p14:creationId xmlns:p14="http://schemas.microsoft.com/office/powerpoint/2010/main" val="2324824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4125068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can we do to maximize the work we do for the same amount of data transferred?</a:t>
            </a:r>
          </a:p>
          <a:p>
            <a:endParaRPr lang="en-US" dirty="0"/>
          </a:p>
          <a:p>
            <a:r>
              <a:rPr lang="en-US" dirty="0"/>
              <a:t>Simple</a:t>
            </a:r>
            <a:r>
              <a:rPr lang="en-US" baseline="0" dirty="0"/>
              <a:t> idea…  But powerful</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78</a:t>
            </a:fld>
            <a:endParaRPr lang="en-US"/>
          </a:p>
        </p:txBody>
      </p:sp>
    </p:spTree>
    <p:extLst>
      <p:ext uri="{BB962C8B-B14F-4D97-AF65-F5344CB8AC3E}">
        <p14:creationId xmlns:p14="http://schemas.microsoft.com/office/powerpoint/2010/main" val="1273748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does this fusing get us?</a:t>
            </a:r>
          </a:p>
          <a:p>
            <a:r>
              <a:rPr lang="en-US" dirty="0"/>
              <a:t>Since the operation</a:t>
            </a:r>
            <a:r>
              <a:rPr lang="en-US" baseline="0" dirty="0"/>
              <a:t> is completely memory bound the e</a:t>
            </a:r>
            <a:r>
              <a:rPr lang="en-US" dirty="0"/>
              <a:t>xpected speedup is ~1.6x (=32/20)</a:t>
            </a:r>
          </a:p>
        </p:txBody>
      </p:sp>
      <p:sp>
        <p:nvSpPr>
          <p:cNvPr id="4" name="Slide Number Placeholder 3"/>
          <p:cNvSpPr>
            <a:spLocks noGrp="1"/>
          </p:cNvSpPr>
          <p:nvPr>
            <p:ph type="sldNum" sz="quarter" idx="10"/>
          </p:nvPr>
        </p:nvSpPr>
        <p:spPr/>
        <p:txBody>
          <a:bodyPr/>
          <a:lstStyle/>
          <a:p>
            <a:pPr>
              <a:defRPr/>
            </a:pPr>
            <a:fld id="{A41875A0-8466-43A5-AAB6-6831D8D06C85}" type="slidenum">
              <a:rPr lang="en-US" smtClean="0"/>
              <a:pPr>
                <a:defRPr/>
              </a:pPr>
              <a:t>79</a:t>
            </a:fld>
            <a:endParaRPr lang="en-US"/>
          </a:p>
        </p:txBody>
      </p:sp>
    </p:spTree>
    <p:extLst>
      <p:ext uri="{BB962C8B-B14F-4D97-AF65-F5344CB8AC3E}">
        <p14:creationId xmlns:p14="http://schemas.microsoft.com/office/powerpoint/2010/main" val="3243043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loop fusion</a:t>
            </a:r>
          </a:p>
        </p:txBody>
      </p:sp>
      <p:sp>
        <p:nvSpPr>
          <p:cNvPr id="4" name="Slide Number Placeholder 3"/>
          <p:cNvSpPr>
            <a:spLocks noGrp="1"/>
          </p:cNvSpPr>
          <p:nvPr>
            <p:ph type="sldNum" sz="quarter" idx="10"/>
          </p:nvPr>
        </p:nvSpPr>
        <p:spPr/>
        <p:txBody>
          <a:bodyPr/>
          <a:lstStyle/>
          <a:p>
            <a:fld id="{A6821D61-D015-4274-B894-314414003888}" type="slidenum">
              <a:rPr lang="en-US" smtClean="0"/>
              <a:pPr/>
              <a:t>80</a:t>
            </a:fld>
            <a:endParaRPr lang="en-US"/>
          </a:p>
        </p:txBody>
      </p:sp>
    </p:spTree>
    <p:extLst>
      <p:ext uri="{BB962C8B-B14F-4D97-AF65-F5344CB8AC3E}">
        <p14:creationId xmlns:p14="http://schemas.microsoft.com/office/powerpoint/2010/main" val="3813831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Since the operation</a:t>
            </a:r>
            <a:r>
              <a:rPr lang="en-US" baseline="0" dirty="0"/>
              <a:t> is completely memory bound the e</a:t>
            </a:r>
            <a:r>
              <a:rPr lang="en-US" dirty="0"/>
              <a:t>xpected speedup is ~3x (=12/4)</a:t>
            </a:r>
          </a:p>
          <a:p>
            <a:r>
              <a:rPr lang="en-US" dirty="0"/>
              <a:t>The numbers of</a:t>
            </a:r>
            <a:r>
              <a:rPr lang="en-US" baseline="0" dirty="0"/>
              <a:t> bytes are showing what happens for each i, from i=1 to 3 (or lengths of array)</a:t>
            </a:r>
            <a:endParaRPr lang="en-US" dirty="0"/>
          </a:p>
        </p:txBody>
      </p:sp>
      <p:sp>
        <p:nvSpPr>
          <p:cNvPr id="4" name="Slide Number Placeholder 3"/>
          <p:cNvSpPr>
            <a:spLocks noGrp="1"/>
          </p:cNvSpPr>
          <p:nvPr>
            <p:ph type="sldNum" sz="quarter" idx="10"/>
          </p:nvPr>
        </p:nvSpPr>
        <p:spPr/>
        <p:txBody>
          <a:bodyPr/>
          <a:lstStyle/>
          <a:p>
            <a:pPr>
              <a:defRPr/>
            </a:pPr>
            <a:fld id="{A41875A0-8466-43A5-AAB6-6831D8D06C85}" type="slidenum">
              <a:rPr lang="en-US" smtClean="0"/>
              <a:pPr>
                <a:defRPr/>
              </a:pPr>
              <a:t>81</a:t>
            </a:fld>
            <a:endParaRPr lang="en-US"/>
          </a:p>
        </p:txBody>
      </p:sp>
    </p:spTree>
    <p:extLst>
      <p:ext uri="{BB962C8B-B14F-4D97-AF65-F5344CB8AC3E}">
        <p14:creationId xmlns:p14="http://schemas.microsoft.com/office/powerpoint/2010/main" val="1298952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12</a:t>
            </a:fld>
            <a:endParaRPr lang="en-US"/>
          </a:p>
        </p:txBody>
      </p:sp>
    </p:spTree>
    <p:extLst>
      <p:ext uri="{BB962C8B-B14F-4D97-AF65-F5344CB8AC3E}">
        <p14:creationId xmlns:p14="http://schemas.microsoft.com/office/powerpoint/2010/main" val="907924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13</a:t>
            </a:fld>
            <a:endParaRPr lang="en-US"/>
          </a:p>
        </p:txBody>
      </p:sp>
    </p:spTree>
    <p:extLst>
      <p:ext uri="{BB962C8B-B14F-4D97-AF65-F5344CB8AC3E}">
        <p14:creationId xmlns:p14="http://schemas.microsoft.com/office/powerpoint/2010/main" val="9209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14</a:t>
            </a:fld>
            <a:endParaRPr lang="en-US"/>
          </a:p>
        </p:txBody>
      </p:sp>
    </p:spTree>
    <p:extLst>
      <p:ext uri="{BB962C8B-B14F-4D97-AF65-F5344CB8AC3E}">
        <p14:creationId xmlns:p14="http://schemas.microsoft.com/office/powerpoint/2010/main" val="3723562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15</a:t>
            </a:fld>
            <a:endParaRPr lang="en-US"/>
          </a:p>
        </p:txBody>
      </p:sp>
    </p:spTree>
    <p:extLst>
      <p:ext uri="{BB962C8B-B14F-4D97-AF65-F5344CB8AC3E}">
        <p14:creationId xmlns:p14="http://schemas.microsoft.com/office/powerpoint/2010/main" val="2047830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a:solidFill>
                  <a:schemeClr val="tx1"/>
                </a:solidFill>
                <a:effectLst/>
                <a:latin typeface="+mn-lt"/>
                <a:ea typeface="+mn-ea"/>
                <a:cs typeface="+mn-cs"/>
              </a:rPr>
              <a:t>BogoMips</a:t>
            </a:r>
            <a:r>
              <a:rPr lang="en-US" sz="1200" b="0" i="0" kern="1200" dirty="0">
                <a:solidFill>
                  <a:schemeClr val="tx1"/>
                </a:solidFill>
                <a:effectLst/>
                <a:latin typeface="+mn-lt"/>
                <a:ea typeface="+mn-ea"/>
                <a:cs typeface="+mn-cs"/>
              </a:rPr>
              <a:t> (from "bogus" and MIPS) is a crude measurement of CPU speed made by the Linux kernel when it boots to calibrate an internal busy-loop. An often-quoted definition of the term is "the number of million times per second a processor can do absolutely nothing"</a:t>
            </a:r>
            <a:endParaRPr lang="en-US" dirty="0"/>
          </a:p>
        </p:txBody>
      </p:sp>
      <p:sp>
        <p:nvSpPr>
          <p:cNvPr id="4" name="Slide Number Placeholder 3"/>
          <p:cNvSpPr>
            <a:spLocks noGrp="1"/>
          </p:cNvSpPr>
          <p:nvPr>
            <p:ph type="sldNum" sz="quarter" idx="5"/>
          </p:nvPr>
        </p:nvSpPr>
        <p:spPr/>
        <p:txBody>
          <a:bodyPr/>
          <a:lstStyle/>
          <a:p>
            <a:fld id="{FD610F1B-C815-4D63-837F-DE9BF80525A3}" type="slidenum">
              <a:rPr lang="en-US" smtClean="0"/>
              <a:t>18</a:t>
            </a:fld>
            <a:endParaRPr lang="en-US"/>
          </a:p>
        </p:txBody>
      </p:sp>
    </p:spTree>
    <p:extLst>
      <p:ext uri="{BB962C8B-B14F-4D97-AF65-F5344CB8AC3E}">
        <p14:creationId xmlns:p14="http://schemas.microsoft.com/office/powerpoint/2010/main" val="314523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Text Box 1"/>
          <p:cNvSpPr txBox="1">
            <a:spLocks noChangeArrowheads="1"/>
          </p:cNvSpPr>
          <p:nvPr/>
        </p:nvSpPr>
        <p:spPr bwMode="auto">
          <a:xfrm>
            <a:off x="1233987" y="726094"/>
            <a:ext cx="4835733" cy="3580528"/>
          </a:xfrm>
          <a:prstGeom prst="rect">
            <a:avLst/>
          </a:prstGeom>
          <a:solidFill>
            <a:srgbClr val="FFFFFF"/>
          </a:solidFill>
          <a:ln w="9525">
            <a:solidFill>
              <a:srgbClr val="000000"/>
            </a:solidFill>
            <a:miter lim="800000"/>
            <a:headEnd/>
            <a:tailEnd/>
          </a:ln>
        </p:spPr>
        <p:txBody>
          <a:bodyPr wrap="none" anchor="ctr"/>
          <a:lstStyle/>
          <a:p>
            <a:endParaRPr lang="en-US"/>
          </a:p>
        </p:txBody>
      </p:sp>
      <p:sp>
        <p:nvSpPr>
          <p:cNvPr id="73731" name="Rectangle 2"/>
          <p:cNvSpPr txBox="1">
            <a:spLocks noGrp="1" noChangeArrowheads="1"/>
          </p:cNvSpPr>
          <p:nvPr>
            <p:ph type="body"/>
          </p:nvPr>
        </p:nvSpPr>
        <p:spPr>
          <a:xfrm>
            <a:off x="974391" y="4554201"/>
            <a:ext cx="5354925" cy="4314943"/>
          </a:xfrm>
          <a:noFill/>
          <a:ln/>
        </p:spPr>
        <p:txBody>
          <a:bodyPr wrap="none" lIns="95088" tIns="47544" rIns="95088" bIns="47544" anchor="ctr"/>
          <a:lstStyle/>
          <a:p>
            <a:endParaRPr lang="en-US"/>
          </a:p>
        </p:txBody>
      </p:sp>
    </p:spTree>
    <p:extLst>
      <p:ext uri="{BB962C8B-B14F-4D97-AF65-F5344CB8AC3E}">
        <p14:creationId xmlns:p14="http://schemas.microsoft.com/office/powerpoint/2010/main" val="1351584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76445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555704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5287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21118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94393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538285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959363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83874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5162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725662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728555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9719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8601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44974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70360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030758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85412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224122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hortExcursion-Empt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0956316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522281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856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2780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3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761474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686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248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7092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9734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4671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6465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6550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9367341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0707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776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700809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7332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2507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06106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5287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9633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2866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9357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979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32632956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79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38960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7099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4900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9701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5313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8143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763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235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1024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2348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807789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29963191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5196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7550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2208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7854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884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3890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44855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319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1910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633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853708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353051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57060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1.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1.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a:p>
        </p:txBody>
      </p:sp>
      <p:sp>
        <p:nvSpPr>
          <p:cNvPr id="7" name="Rectangle 6"/>
          <p:cNvSpPr/>
          <p:nvPr userDrawn="1"/>
        </p:nvSpPr>
        <p:spPr>
          <a:xfrm>
            <a:off x="5164182" y="6656478"/>
            <a:ext cx="1570401" cy="215444"/>
          </a:xfrm>
          <a:prstGeom prst="rect">
            <a:avLst/>
          </a:prstGeom>
        </p:spPr>
        <p:txBody>
          <a:bodyPr wrap="square">
            <a:spAutoFit/>
          </a:bodyPr>
          <a:lstStyle/>
          <a:p>
            <a:r>
              <a:rPr lang="en-US" sz="800"/>
              <a:t>University of </a:t>
            </a:r>
            <a:r>
              <a:rPr lang="en-US" sz="800">
                <a:solidFill>
                  <a:srgbClr val="C00000"/>
                </a:solidFill>
              </a:rPr>
              <a:t>Wisconsin</a:t>
            </a:r>
            <a:r>
              <a:rPr lang="en-US" sz="800"/>
              <a:t>-Madison</a:t>
            </a:r>
          </a:p>
        </p:txBody>
      </p:sp>
    </p:spTree>
    <p:extLst>
      <p:ext uri="{BB962C8B-B14F-4D97-AF65-F5344CB8AC3E}">
        <p14:creationId xmlns:p14="http://schemas.microsoft.com/office/powerpoint/2010/main" val="386359482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81" r:id="rId3"/>
    <p:sldLayoutId id="2147483688" r:id="rId4"/>
    <p:sldLayoutId id="2147483689" r:id="rId5"/>
    <p:sldLayoutId id="2147483679" r:id="rId6"/>
    <p:sldLayoutId id="2147483680" r:id="rId7"/>
    <p:sldLayoutId id="2147483668" r:id="rId8"/>
    <p:sldLayoutId id="2147483669" r:id="rId9"/>
    <p:sldLayoutId id="2147483685" r:id="rId10"/>
    <p:sldLayoutId id="2147483683" r:id="rId11"/>
    <p:sldLayoutId id="2147483686" r:id="rId12"/>
    <p:sldLayoutId id="2147483684" r:id="rId13"/>
    <p:sldLayoutId id="2147483682" r:id="rId14"/>
    <p:sldLayoutId id="2147483690" r:id="rId15"/>
    <p:sldLayoutId id="2147483691" r:id="rId16"/>
    <p:sldLayoutId id="2147483670" r:id="rId17"/>
    <p:sldLayoutId id="2147483671" r:id="rId18"/>
    <p:sldLayoutId id="2147483687" r:id="rId19"/>
    <p:sldLayoutId id="2147483672" r:id="rId20"/>
    <p:sldLayoutId id="2147483673" r:id="rId21"/>
    <p:sldLayoutId id="2147483674" r:id="rId22"/>
    <p:sldLayoutId id="2147483675" r:id="rId23"/>
    <p:sldLayoutId id="2147483676" r:id="rId24"/>
    <p:sldLayoutId id="2147483740" r:id="rId25"/>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27395150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10981804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64971969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19983281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49.png"/><Relationship Id="rId1" Type="http://schemas.openxmlformats.org/officeDocument/2006/relationships/slideLayout" Target="../slideLayouts/slideLayout19.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49.png"/><Relationship Id="rId1" Type="http://schemas.openxmlformats.org/officeDocument/2006/relationships/slideLayout" Target="../slideLayouts/slideLayout19.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49.png"/><Relationship Id="rId1" Type="http://schemas.openxmlformats.org/officeDocument/2006/relationships/slideLayout" Target="../slideLayouts/slideLayout19.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49.png"/><Relationship Id="rId1" Type="http://schemas.openxmlformats.org/officeDocument/2006/relationships/slideLayout" Target="../slideLayouts/slideLayout19.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8.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49.png"/><Relationship Id="rId16" Type="http://schemas.openxmlformats.org/officeDocument/2006/relationships/image" Target="../media/image32.png"/><Relationship Id="rId1" Type="http://schemas.openxmlformats.org/officeDocument/2006/relationships/slideLayout" Target="../slideLayouts/slideLayout19.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0.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 Id="rId1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12" Type="http://schemas.openxmlformats.org/officeDocument/2006/relationships/image" Target="../media/image29.png"/><Relationship Id="rId2" Type="http://schemas.openxmlformats.org/officeDocument/2006/relationships/image" Target="../media/image49.png"/><Relationship Id="rId1" Type="http://schemas.openxmlformats.org/officeDocument/2006/relationships/slideLayout" Target="../slideLayouts/slideLayout19.xml"/><Relationship Id="rId6" Type="http://schemas.openxmlformats.org/officeDocument/2006/relationships/image" Target="../media/image22.png"/><Relationship Id="rId11" Type="http://schemas.openxmlformats.org/officeDocument/2006/relationships/image" Target="../media/image28.png"/><Relationship Id="rId5" Type="http://schemas.openxmlformats.org/officeDocument/2006/relationships/image" Target="../media/image20.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www.morganclaypool.com/doi/abs/10.2200/S00346ED1V01Y201104CAC016"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godbolt.org/"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4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uwmadison.box.com/s/ektg8k0m4p2zj6vs1n9tvehwcvcdloqw"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ME759</a:t>
            </a:r>
            <a:br>
              <a:rPr lang="en-US" dirty="0"/>
            </a:br>
            <a:r>
              <a:rPr lang="en-US" sz="2400" dirty="0"/>
              <a:t>High Performance Computing for Applications in Engineering</a:t>
            </a:r>
            <a:br>
              <a:rPr lang="en-US" sz="2400" dirty="0"/>
            </a:br>
            <a:br>
              <a:rPr lang="en-US" sz="2400" dirty="0"/>
            </a:br>
            <a:r>
              <a:rPr lang="en-US" sz="2400" dirty="0"/>
              <a:t>[Spring 2020]</a:t>
            </a:r>
            <a:br>
              <a:rPr lang="en-US" sz="2400" dirty="0"/>
            </a:br>
            <a:endParaRPr lang="en-US" sz="2400" dirty="0"/>
          </a:p>
        </p:txBody>
      </p:sp>
      <p:sp>
        <p:nvSpPr>
          <p:cNvPr id="5" name="Subtitle 4"/>
          <p:cNvSpPr>
            <a:spLocks noGrp="1"/>
          </p:cNvSpPr>
          <p:nvPr>
            <p:ph type="subTitle" idx="1"/>
          </p:nvPr>
        </p:nvSpPr>
        <p:spPr/>
        <p:txBody>
          <a:bodyPr>
            <a:normAutofit/>
          </a:bodyPr>
          <a:lstStyle/>
          <a:p>
            <a:endParaRPr lang="en-US" dirty="0"/>
          </a:p>
          <a:p>
            <a:r>
              <a:rPr lang="en-US" dirty="0"/>
              <a:t>Lecture 23</a:t>
            </a:r>
          </a:p>
          <a:p>
            <a:r>
              <a:rPr lang="en-US" dirty="0"/>
              <a:t>03/23/2020</a:t>
            </a:r>
          </a:p>
          <a:p>
            <a:endParaRPr lang="en-US" dirty="0"/>
          </a:p>
        </p:txBody>
      </p:sp>
      <p:sp>
        <p:nvSpPr>
          <p:cNvPr id="4" name="Slide Number Placeholder 3"/>
          <p:cNvSpPr>
            <a:spLocks noGrp="1"/>
          </p:cNvSpPr>
          <p:nvPr>
            <p:ph type="sldNum" sz="quarter" idx="12"/>
          </p:nvPr>
        </p:nvSpPr>
        <p:spPr/>
        <p:txBody>
          <a:bodyPr/>
          <a:lstStyle/>
          <a:p>
            <a:fld id="{533C3136-38B5-49B0-B7B2-ED139F0532E2}" type="slidenum">
              <a:rPr lang="en-US" smtClean="0"/>
              <a:t>1</a:t>
            </a:fld>
            <a:endParaRPr lang="en-US"/>
          </a:p>
        </p:txBody>
      </p:sp>
      <p:sp>
        <p:nvSpPr>
          <p:cNvPr id="6" name="Rectangle 5"/>
          <p:cNvSpPr>
            <a:spLocks noChangeArrowheads="1"/>
          </p:cNvSpPr>
          <p:nvPr/>
        </p:nvSpPr>
        <p:spPr bwMode="auto">
          <a:xfrm>
            <a:off x="0" y="6581001"/>
            <a:ext cx="861133"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en-US" sz="600" dirty="0">
                <a:latin typeface="Tahoma" pitchFamily="34" charset="0"/>
              </a:rPr>
              <a:t>Dan Negrut, 2020</a:t>
            </a:r>
            <a:br>
              <a:rPr lang="en-US" sz="600" dirty="0">
                <a:latin typeface="Tahoma" pitchFamily="34" charset="0"/>
              </a:rPr>
            </a:br>
            <a:r>
              <a:rPr lang="en-US" sz="600" dirty="0">
                <a:latin typeface="Tahoma" pitchFamily="34" charset="0"/>
              </a:rPr>
              <a:t>ME759 UW-Madison</a:t>
            </a:r>
          </a:p>
        </p:txBody>
      </p:sp>
    </p:spTree>
    <p:extLst>
      <p:ext uri="{BB962C8B-B14F-4D97-AF65-F5344CB8AC3E}">
        <p14:creationId xmlns:p14="http://schemas.microsoft.com/office/powerpoint/2010/main" val="3360349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r>
              <a:rPr lang="en-GB" altLang="en-US" dirty="0"/>
              <a:t>Affinity</a:t>
            </a:r>
          </a:p>
        </p:txBody>
      </p:sp>
      <p:sp>
        <p:nvSpPr>
          <p:cNvPr id="203779" name="Rectangle 3"/>
          <p:cNvSpPr>
            <a:spLocks noGrp="1" noChangeArrowheads="1"/>
          </p:cNvSpPr>
          <p:nvPr>
            <p:ph type="body" idx="1"/>
          </p:nvPr>
        </p:nvSpPr>
        <p:spPr/>
        <p:txBody>
          <a:bodyPr>
            <a:normAutofit/>
          </a:bodyPr>
          <a:lstStyle/>
          <a:p>
            <a:endParaRPr lang="en-GB" altLang="en-US" sz="2800" dirty="0">
              <a:solidFill>
                <a:srgbClr val="0070C0"/>
              </a:solidFill>
            </a:endParaRPr>
          </a:p>
          <a:p>
            <a:endParaRPr lang="en-GB" altLang="en-US" sz="2800" dirty="0">
              <a:solidFill>
                <a:srgbClr val="0070C0"/>
              </a:solidFill>
            </a:endParaRPr>
          </a:p>
          <a:p>
            <a:r>
              <a:rPr lang="en-GB" altLang="en-US" sz="2800" dirty="0">
                <a:solidFill>
                  <a:srgbClr val="0070C0"/>
                </a:solidFill>
              </a:rPr>
              <a:t>Affinity</a:t>
            </a:r>
            <a:r>
              <a:rPr lang="en-GB" altLang="en-US" sz="2800" dirty="0"/>
              <a:t>: </a:t>
            </a:r>
            <a:r>
              <a:rPr lang="en-GB" altLang="en-US" dirty="0"/>
              <a:t>how threads executing your code get assigned/pinned to CPU cores</a:t>
            </a:r>
          </a:p>
          <a:p>
            <a:pPr lvl="1"/>
            <a:r>
              <a:rPr lang="en-GB" altLang="en-US" dirty="0"/>
              <a:t>These cores can be physical or virtual</a:t>
            </a:r>
          </a:p>
          <a:p>
            <a:pPr lvl="1"/>
            <a:endParaRPr lang="en-GB" altLang="en-US" dirty="0"/>
          </a:p>
          <a:p>
            <a:pPr lvl="1"/>
            <a:endParaRPr lang="en-GB" altLang="en-US" dirty="0"/>
          </a:p>
          <a:p>
            <a:r>
              <a:rPr lang="en-GB" altLang="en-US" dirty="0"/>
              <a:t>Why “virtual cores”?</a:t>
            </a:r>
          </a:p>
          <a:p>
            <a:pPr lvl="1"/>
            <a:r>
              <a:rPr lang="en-GB" altLang="en-US" sz="1800" dirty="0"/>
              <a:t>Recall that one physical core shows up as two or sometimes four virtual cores</a:t>
            </a:r>
          </a:p>
          <a:p>
            <a:pPr lvl="2"/>
            <a:r>
              <a:rPr lang="en-GB" altLang="en-US" sz="1600" dirty="0"/>
              <a:t>Example: Intel’s HTT. IBM has one physical core associated w/ 4 virtual cores</a:t>
            </a:r>
          </a:p>
          <a:p>
            <a:pPr lvl="1"/>
            <a:r>
              <a:rPr lang="en-GB" altLang="en-US" sz="1800" dirty="0"/>
              <a:t>From back in the day: “virtual core” is what enables what we called TLP (thread-level parallelism)</a:t>
            </a:r>
          </a:p>
          <a:p>
            <a:endParaRPr lang="en-GB" altLang="en-US" dirty="0"/>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10</a:t>
            </a:fld>
            <a:endParaRPr lang="en-US" altLang="en-US"/>
          </a:p>
        </p:txBody>
      </p:sp>
    </p:spTree>
    <p:extLst>
      <p:ext uri="{BB962C8B-B14F-4D97-AF65-F5344CB8AC3E}">
        <p14:creationId xmlns:p14="http://schemas.microsoft.com/office/powerpoint/2010/main" val="2455631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r>
              <a:rPr lang="en-GB" altLang="en-US" dirty="0"/>
              <a:t>Affinity</a:t>
            </a:r>
          </a:p>
        </p:txBody>
      </p:sp>
      <p:sp>
        <p:nvSpPr>
          <p:cNvPr id="203779" name="Rectangle 3"/>
          <p:cNvSpPr>
            <a:spLocks noGrp="1" noChangeArrowheads="1"/>
          </p:cNvSpPr>
          <p:nvPr>
            <p:ph type="body" idx="1"/>
          </p:nvPr>
        </p:nvSpPr>
        <p:spPr/>
        <p:txBody>
          <a:bodyPr>
            <a:normAutofit/>
          </a:bodyPr>
          <a:lstStyle/>
          <a:p>
            <a:endParaRPr lang="en-GB" altLang="en-US" sz="2800" dirty="0">
              <a:solidFill>
                <a:srgbClr val="0070C0"/>
              </a:solidFill>
            </a:endParaRPr>
          </a:p>
          <a:p>
            <a:endParaRPr lang="en-GB" altLang="en-US" dirty="0"/>
          </a:p>
          <a:p>
            <a:r>
              <a:rPr lang="en-GB" altLang="en-US" dirty="0"/>
              <a:t>Aspects that you might be curious about and/or may want to control</a:t>
            </a:r>
          </a:p>
          <a:p>
            <a:pPr lvl="1"/>
            <a:endParaRPr lang="en-GB" altLang="en-US" sz="1800" dirty="0"/>
          </a:p>
          <a:p>
            <a:pPr lvl="1"/>
            <a:r>
              <a:rPr lang="en-GB" altLang="en-US" sz="1800" dirty="0"/>
              <a:t>Where is my master thread running ?</a:t>
            </a:r>
          </a:p>
          <a:p>
            <a:pPr lvl="1"/>
            <a:endParaRPr lang="en-GB" altLang="en-US" sz="1800" dirty="0"/>
          </a:p>
          <a:p>
            <a:pPr lvl="1"/>
            <a:r>
              <a:rPr lang="en-GB" altLang="en-US" sz="1800" dirty="0"/>
              <a:t>Can I control how my threads are assigned in the first place?</a:t>
            </a:r>
          </a:p>
          <a:p>
            <a:pPr lvl="1"/>
            <a:endParaRPr lang="en-GB" altLang="en-US" sz="1800" dirty="0"/>
          </a:p>
          <a:p>
            <a:pPr lvl="1"/>
            <a:r>
              <a:rPr lang="en-GB" altLang="en-US" sz="1800" dirty="0"/>
              <a:t>Can I pin my threads to prevent migration?</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11</a:t>
            </a:fld>
            <a:endParaRPr lang="en-US" altLang="en-US"/>
          </a:p>
        </p:txBody>
      </p:sp>
    </p:spTree>
    <p:extLst>
      <p:ext uri="{BB962C8B-B14F-4D97-AF65-F5344CB8AC3E}">
        <p14:creationId xmlns:p14="http://schemas.microsoft.com/office/powerpoint/2010/main" val="3630061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r>
              <a:rPr lang="en-GB" altLang="en-US" dirty="0"/>
              <a:t>Controlling affinity in OpenMP</a:t>
            </a:r>
          </a:p>
        </p:txBody>
      </p:sp>
      <p:sp>
        <p:nvSpPr>
          <p:cNvPr id="203779" name="Rectangle 3"/>
          <p:cNvSpPr>
            <a:spLocks noGrp="1" noChangeArrowheads="1"/>
          </p:cNvSpPr>
          <p:nvPr>
            <p:ph type="body" idx="1"/>
          </p:nvPr>
        </p:nvSpPr>
        <p:spPr/>
        <p:txBody>
          <a:bodyPr>
            <a:normAutofit/>
          </a:bodyPr>
          <a:lstStyle/>
          <a:p>
            <a:endParaRPr lang="en-GB" altLang="en-US" sz="2800" dirty="0"/>
          </a:p>
          <a:p>
            <a:r>
              <a:rPr lang="en-GB" altLang="en-US" sz="2800" dirty="0"/>
              <a:t>Two actors come into play:</a:t>
            </a:r>
          </a:p>
          <a:p>
            <a:endParaRPr lang="en-GB" altLang="en-US" sz="2800" dirty="0"/>
          </a:p>
          <a:p>
            <a:pPr lvl="1"/>
            <a:r>
              <a:rPr lang="en-GB" altLang="en-US" sz="2400" dirty="0">
                <a:solidFill>
                  <a:srgbClr val="0070C0"/>
                </a:solidFill>
                <a:latin typeface="Consolas" panose="020B0609020204030204" pitchFamily="49" charset="0"/>
              </a:rPr>
              <a:t>OMP_PROC_BIND</a:t>
            </a:r>
            <a:r>
              <a:rPr lang="en-GB" altLang="en-US" sz="2400" dirty="0"/>
              <a:t> – allows you to dictate a distribution policy</a:t>
            </a:r>
          </a:p>
          <a:p>
            <a:pPr lvl="1"/>
            <a:endParaRPr lang="en-GB" altLang="en-US" sz="2400" dirty="0"/>
          </a:p>
          <a:p>
            <a:pPr lvl="1"/>
            <a:r>
              <a:rPr lang="en-GB" altLang="en-US" sz="2400" dirty="0">
                <a:solidFill>
                  <a:srgbClr val="0070C0"/>
                </a:solidFill>
                <a:latin typeface="Consolas" panose="020B0609020204030204" pitchFamily="49" charset="0"/>
              </a:rPr>
              <a:t>OMP_PLACES</a:t>
            </a:r>
            <a:r>
              <a:rPr lang="en-GB" altLang="en-US" sz="2400" dirty="0"/>
              <a:t> – allows you to control locations</a:t>
            </a:r>
          </a:p>
          <a:p>
            <a:pPr lvl="1"/>
            <a:endParaRPr lang="en-GB" altLang="en-US" sz="2400" dirty="0"/>
          </a:p>
          <a:p>
            <a:pPr lvl="1"/>
            <a:endParaRPr lang="en-GB" altLang="en-US" sz="2400" dirty="0"/>
          </a:p>
          <a:p>
            <a:endParaRPr lang="en-GB" altLang="en-US" sz="2800" dirty="0"/>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12</a:t>
            </a:fld>
            <a:endParaRPr lang="en-US" altLang="en-US"/>
          </a:p>
        </p:txBody>
      </p:sp>
    </p:spTree>
    <p:extLst>
      <p:ext uri="{BB962C8B-B14F-4D97-AF65-F5344CB8AC3E}">
        <p14:creationId xmlns:p14="http://schemas.microsoft.com/office/powerpoint/2010/main" val="4003164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r>
              <a:rPr lang="en-GB" altLang="en-US" dirty="0"/>
              <a:t>The distribution policy as dictated by </a:t>
            </a:r>
            <a:r>
              <a:rPr lang="en-GB" altLang="en-US" b="1" dirty="0">
                <a:solidFill>
                  <a:srgbClr val="FFC000"/>
                </a:solidFill>
              </a:rPr>
              <a:t>OMP_PROC_BIND</a:t>
            </a:r>
          </a:p>
        </p:txBody>
      </p:sp>
      <p:sp>
        <p:nvSpPr>
          <p:cNvPr id="203779" name="Rectangle 3"/>
          <p:cNvSpPr>
            <a:spLocks noGrp="1" noChangeArrowheads="1"/>
          </p:cNvSpPr>
          <p:nvPr>
            <p:ph type="body" idx="1"/>
          </p:nvPr>
        </p:nvSpPr>
        <p:spPr/>
        <p:txBody>
          <a:bodyPr>
            <a:normAutofit/>
          </a:bodyPr>
          <a:lstStyle/>
          <a:p>
            <a:r>
              <a:rPr lang="en-GB" altLang="en-US" sz="2200" dirty="0">
                <a:latin typeface="Consolas" panose="020B0609020204030204" pitchFamily="49" charset="0"/>
              </a:rPr>
              <a:t>export OMP_PROC_BIND = </a:t>
            </a:r>
            <a:r>
              <a:rPr lang="en-GB" altLang="en-US" sz="2200" dirty="0" err="1">
                <a:latin typeface="Consolas" panose="020B0609020204030204" pitchFamily="49" charset="0"/>
              </a:rPr>
              <a:t>master|close|spread|false|true</a:t>
            </a:r>
            <a:endParaRPr lang="en-GB" altLang="en-US" sz="2200" dirty="0">
              <a:latin typeface="Consolas" panose="020B0609020204030204" pitchFamily="49" charset="0"/>
            </a:endParaRPr>
          </a:p>
          <a:p>
            <a:pPr lvl="1"/>
            <a:endParaRPr lang="en-US" dirty="0">
              <a:solidFill>
                <a:srgbClr val="212529"/>
              </a:solidFill>
              <a:latin typeface="-apple-system"/>
            </a:endParaRPr>
          </a:p>
          <a:p>
            <a:pPr lvl="1"/>
            <a:r>
              <a:rPr lang="en-US" dirty="0">
                <a:solidFill>
                  <a:srgbClr val="0070C0"/>
                </a:solidFill>
                <a:latin typeface="Consolas" panose="020B0609020204030204" pitchFamily="49" charset="0"/>
              </a:rPr>
              <a:t>master</a:t>
            </a:r>
            <a:r>
              <a:rPr lang="en-US" dirty="0">
                <a:solidFill>
                  <a:srgbClr val="212529"/>
                </a:solidFill>
                <a:latin typeface="-apple-system"/>
              </a:rPr>
              <a:t>: </a:t>
            </a:r>
            <a:r>
              <a:rPr lang="en-US" dirty="0">
                <a:solidFill>
                  <a:srgbClr val="212529"/>
                </a:solidFill>
              </a:rPr>
              <a:t>collocate threads with the master thread</a:t>
            </a:r>
          </a:p>
          <a:p>
            <a:pPr lvl="1"/>
            <a:endParaRPr lang="en-US" dirty="0">
              <a:solidFill>
                <a:srgbClr val="212529"/>
              </a:solidFill>
              <a:latin typeface="-apple-system"/>
            </a:endParaRPr>
          </a:p>
          <a:p>
            <a:pPr lvl="1"/>
            <a:r>
              <a:rPr lang="en-US" dirty="0">
                <a:solidFill>
                  <a:srgbClr val="0070C0"/>
                </a:solidFill>
                <a:latin typeface="Consolas" panose="020B0609020204030204" pitchFamily="49" charset="0"/>
              </a:rPr>
              <a:t>close</a:t>
            </a:r>
            <a:r>
              <a:rPr lang="en-US" dirty="0">
                <a:solidFill>
                  <a:srgbClr val="212529"/>
                </a:solidFill>
                <a:latin typeface="-apple-system"/>
              </a:rPr>
              <a:t>: </a:t>
            </a:r>
            <a:r>
              <a:rPr lang="en-US" dirty="0">
                <a:solidFill>
                  <a:srgbClr val="212529"/>
                </a:solidFill>
              </a:rPr>
              <a:t>place threads close to the master in the places list</a:t>
            </a:r>
          </a:p>
          <a:p>
            <a:pPr lvl="1"/>
            <a:endParaRPr lang="en-US" dirty="0">
              <a:solidFill>
                <a:srgbClr val="212529"/>
              </a:solidFill>
              <a:latin typeface="-apple-system"/>
            </a:endParaRPr>
          </a:p>
          <a:p>
            <a:pPr lvl="1"/>
            <a:r>
              <a:rPr lang="en-US" dirty="0">
                <a:solidFill>
                  <a:srgbClr val="0070C0"/>
                </a:solidFill>
                <a:latin typeface="Consolas" panose="020B0609020204030204" pitchFamily="49" charset="0"/>
              </a:rPr>
              <a:t>spread</a:t>
            </a:r>
            <a:r>
              <a:rPr lang="en-US" dirty="0">
                <a:solidFill>
                  <a:srgbClr val="212529"/>
                </a:solidFill>
                <a:latin typeface="-apple-system"/>
              </a:rPr>
              <a:t> </a:t>
            </a:r>
            <a:r>
              <a:rPr lang="en-US" dirty="0">
                <a:solidFill>
                  <a:srgbClr val="212529"/>
                </a:solidFill>
              </a:rPr>
              <a:t>(default): spread out threads as much as possible</a:t>
            </a:r>
          </a:p>
          <a:p>
            <a:pPr lvl="1"/>
            <a:endParaRPr lang="en-US" dirty="0">
              <a:solidFill>
                <a:srgbClr val="212529"/>
              </a:solidFill>
              <a:latin typeface="-apple-system"/>
            </a:endParaRPr>
          </a:p>
          <a:p>
            <a:pPr lvl="1"/>
            <a:r>
              <a:rPr lang="en-US" dirty="0">
                <a:solidFill>
                  <a:srgbClr val="0070C0"/>
                </a:solidFill>
                <a:latin typeface="Consolas" panose="020B0609020204030204" pitchFamily="49" charset="0"/>
              </a:rPr>
              <a:t>false</a:t>
            </a:r>
            <a:r>
              <a:rPr lang="en-US" dirty="0">
                <a:solidFill>
                  <a:srgbClr val="212529"/>
                </a:solidFill>
              </a:rPr>
              <a:t>: set no binding</a:t>
            </a:r>
          </a:p>
          <a:p>
            <a:pPr lvl="1"/>
            <a:endParaRPr lang="en-US" dirty="0">
              <a:solidFill>
                <a:srgbClr val="212529"/>
              </a:solidFill>
              <a:latin typeface="-apple-system"/>
            </a:endParaRPr>
          </a:p>
          <a:p>
            <a:pPr lvl="1"/>
            <a:r>
              <a:rPr lang="en-US" dirty="0">
                <a:solidFill>
                  <a:srgbClr val="0070C0"/>
                </a:solidFill>
                <a:latin typeface="Consolas" panose="020B0609020204030204" pitchFamily="49" charset="0"/>
              </a:rPr>
              <a:t>true</a:t>
            </a:r>
            <a:r>
              <a:rPr lang="en-US" dirty="0">
                <a:solidFill>
                  <a:srgbClr val="212529"/>
                </a:solidFill>
              </a:rPr>
              <a:t>: lock threads to a core</a:t>
            </a:r>
          </a:p>
          <a:p>
            <a:pPr lvl="1"/>
            <a:endParaRPr lang="en-US" dirty="0">
              <a:solidFill>
                <a:srgbClr val="212529"/>
              </a:solidFill>
            </a:endParaRPr>
          </a:p>
          <a:p>
            <a:pPr lvl="1"/>
            <a:endParaRPr lang="en-US" dirty="0">
              <a:solidFill>
                <a:srgbClr val="212529"/>
              </a:solidFill>
            </a:endParaRPr>
          </a:p>
          <a:p>
            <a:r>
              <a:rPr lang="en-US" dirty="0">
                <a:solidFill>
                  <a:srgbClr val="212529"/>
                </a:solidFill>
              </a:rPr>
              <a:t>NOTE: above, we used an environment variable. Can accomplish via runtime function calls</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13</a:t>
            </a:fld>
            <a:endParaRPr lang="en-US" altLang="en-US"/>
          </a:p>
        </p:txBody>
      </p:sp>
    </p:spTree>
    <p:extLst>
      <p:ext uri="{BB962C8B-B14F-4D97-AF65-F5344CB8AC3E}">
        <p14:creationId xmlns:p14="http://schemas.microsoft.com/office/powerpoint/2010/main" val="404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77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r>
              <a:rPr lang="en-GB" altLang="en-US" dirty="0"/>
              <a:t>How things come into play</a:t>
            </a:r>
          </a:p>
        </p:txBody>
      </p:sp>
      <p:sp>
        <p:nvSpPr>
          <p:cNvPr id="203779" name="Rectangle 3"/>
          <p:cNvSpPr>
            <a:spLocks noGrp="1" noChangeArrowheads="1"/>
          </p:cNvSpPr>
          <p:nvPr>
            <p:ph idx="1"/>
          </p:nvPr>
        </p:nvSpPr>
        <p:spPr/>
        <p:txBody>
          <a:bodyPr>
            <a:normAutofit/>
          </a:bodyPr>
          <a:lstStyle/>
          <a:p>
            <a:pPr lvl="1"/>
            <a:endParaRPr lang="en-US" sz="2400" dirty="0">
              <a:solidFill>
                <a:srgbClr val="212529"/>
              </a:solidFill>
              <a:latin typeface="-apple-system"/>
            </a:endParaRPr>
          </a:p>
          <a:p>
            <a:pPr lvl="1"/>
            <a:endParaRPr lang="en-US" sz="2400" dirty="0">
              <a:solidFill>
                <a:srgbClr val="212529"/>
              </a:solidFill>
              <a:latin typeface="-apple-system"/>
            </a:endParaRPr>
          </a:p>
          <a:p>
            <a:pPr lvl="1"/>
            <a:r>
              <a:rPr lang="en-US" sz="2400" dirty="0">
                <a:solidFill>
                  <a:srgbClr val="0070C0"/>
                </a:solidFill>
                <a:latin typeface="Consolas" panose="020B0609020204030204" pitchFamily="49" charset="0"/>
              </a:rPr>
              <a:t>spread</a:t>
            </a:r>
            <a:r>
              <a:rPr lang="en-US" sz="2400" dirty="0">
                <a:solidFill>
                  <a:srgbClr val="212529"/>
                </a:solidFill>
              </a:rPr>
              <a:t> (spreads out threads as much as possible)</a:t>
            </a:r>
          </a:p>
          <a:p>
            <a:pPr lvl="2"/>
            <a:endParaRPr lang="en-US" sz="2000" dirty="0">
              <a:solidFill>
                <a:srgbClr val="212529"/>
              </a:solidFill>
              <a:latin typeface="-apple-system"/>
            </a:endParaRPr>
          </a:p>
          <a:p>
            <a:pPr lvl="2"/>
            <a:r>
              <a:rPr lang="en-US" sz="2000" dirty="0">
                <a:solidFill>
                  <a:srgbClr val="212529"/>
                </a:solidFill>
              </a:rPr>
              <a:t>This is useful if your code is memory bound</a:t>
            </a:r>
          </a:p>
          <a:p>
            <a:pPr lvl="3"/>
            <a:r>
              <a:rPr lang="en-US" sz="1800" dirty="0">
                <a:solidFill>
                  <a:srgbClr val="212529"/>
                </a:solidFill>
              </a:rPr>
              <a:t>Likely to improve aggregate system memory bandwidth </a:t>
            </a:r>
          </a:p>
          <a:p>
            <a:pPr lvl="3"/>
            <a:r>
              <a:rPr lang="en-US" sz="1800" dirty="0">
                <a:solidFill>
                  <a:srgbClr val="212529"/>
                </a:solidFill>
              </a:rPr>
              <a:t>You see more cache (less cache contention)</a:t>
            </a:r>
          </a:p>
          <a:p>
            <a:pPr lvl="2"/>
            <a:endParaRPr lang="en-US" sz="2000" dirty="0">
              <a:solidFill>
                <a:srgbClr val="212529"/>
              </a:solidFill>
            </a:endParaRPr>
          </a:p>
          <a:p>
            <a:pPr lvl="2"/>
            <a:r>
              <a:rPr lang="en-US" sz="2000" dirty="0">
                <a:solidFill>
                  <a:srgbClr val="212529"/>
                </a:solidFill>
              </a:rPr>
              <a:t>Example: two sockets, 8 cores per socket, you ask for 8 OpenMP threads</a:t>
            </a:r>
          </a:p>
          <a:p>
            <a:pPr lvl="3"/>
            <a:r>
              <a:rPr lang="en-US" sz="1800" dirty="0">
                <a:solidFill>
                  <a:srgbClr val="212529"/>
                </a:solidFill>
              </a:rPr>
              <a:t>Have first four OpenMP threads on one socket and use its bandwidth for talking w/ main memory</a:t>
            </a:r>
          </a:p>
          <a:p>
            <a:pPr lvl="3"/>
            <a:r>
              <a:rPr lang="en-US" sz="1800" dirty="0">
                <a:solidFill>
                  <a:srgbClr val="212529"/>
                </a:solidFill>
              </a:rPr>
              <a:t>Have last four OpenMP threads on the other socket and use its bandwidth for talking w/ main memory</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14</a:t>
            </a:fld>
            <a:endParaRPr lang="en-US" altLang="en-US"/>
          </a:p>
        </p:txBody>
      </p:sp>
      <p:pic>
        <p:nvPicPr>
          <p:cNvPr id="5" name="Picture 4">
            <a:extLst>
              <a:ext uri="{FF2B5EF4-FFF2-40B4-BE49-F238E27FC236}">
                <a16:creationId xmlns:a16="http://schemas.microsoft.com/office/drawing/2014/main" id="{E8A06CE5-26AB-44FB-9555-085B189F3D18}"/>
              </a:ext>
            </a:extLst>
          </p:cNvPr>
          <p:cNvPicPr>
            <a:picLocks noChangeAspect="1"/>
          </p:cNvPicPr>
          <p:nvPr/>
        </p:nvPicPr>
        <p:blipFill rotWithShape="1">
          <a:blip r:embed="rId3"/>
          <a:srcRect l="6268" t="14892" r="13480" b="8281"/>
          <a:stretch/>
        </p:blipFill>
        <p:spPr>
          <a:xfrm>
            <a:off x="8106974" y="1015074"/>
            <a:ext cx="3697704" cy="2657694"/>
          </a:xfrm>
          <a:prstGeom prst="rect">
            <a:avLst/>
          </a:prstGeom>
        </p:spPr>
      </p:pic>
    </p:spTree>
    <p:extLst>
      <p:ext uri="{BB962C8B-B14F-4D97-AF65-F5344CB8AC3E}">
        <p14:creationId xmlns:p14="http://schemas.microsoft.com/office/powerpoint/2010/main" val="3096107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r>
              <a:rPr lang="en-GB" altLang="en-US" dirty="0"/>
              <a:t>How things come into play</a:t>
            </a:r>
          </a:p>
        </p:txBody>
      </p:sp>
      <p:sp>
        <p:nvSpPr>
          <p:cNvPr id="203779" name="Rectangle 3"/>
          <p:cNvSpPr>
            <a:spLocks noGrp="1" noChangeArrowheads="1"/>
          </p:cNvSpPr>
          <p:nvPr>
            <p:ph idx="1"/>
          </p:nvPr>
        </p:nvSpPr>
        <p:spPr/>
        <p:txBody>
          <a:bodyPr>
            <a:normAutofit/>
          </a:bodyPr>
          <a:lstStyle/>
          <a:p>
            <a:pPr lvl="1"/>
            <a:endParaRPr lang="en-US" sz="2400" dirty="0">
              <a:solidFill>
                <a:srgbClr val="212529"/>
              </a:solidFill>
              <a:latin typeface="-apple-system"/>
            </a:endParaRPr>
          </a:p>
          <a:p>
            <a:pPr lvl="1"/>
            <a:endParaRPr lang="en-US" sz="2400" dirty="0">
              <a:solidFill>
                <a:srgbClr val="212529"/>
              </a:solidFill>
              <a:latin typeface="-apple-system"/>
            </a:endParaRPr>
          </a:p>
          <a:p>
            <a:pPr lvl="1"/>
            <a:endParaRPr lang="en-US" sz="2400" dirty="0">
              <a:solidFill>
                <a:srgbClr val="212529"/>
              </a:solidFill>
              <a:latin typeface="-apple-system"/>
            </a:endParaRPr>
          </a:p>
          <a:p>
            <a:pPr lvl="1"/>
            <a:endParaRPr lang="en-US" sz="2400" dirty="0">
              <a:solidFill>
                <a:srgbClr val="212529"/>
              </a:solidFill>
              <a:latin typeface="-apple-system"/>
            </a:endParaRPr>
          </a:p>
          <a:p>
            <a:pPr lvl="1"/>
            <a:endParaRPr lang="en-US" sz="2400" dirty="0">
              <a:solidFill>
                <a:srgbClr val="212529"/>
              </a:solidFill>
              <a:latin typeface="-apple-system"/>
            </a:endParaRPr>
          </a:p>
          <a:p>
            <a:pPr lvl="1"/>
            <a:r>
              <a:rPr lang="en-US" sz="2400" dirty="0">
                <a:solidFill>
                  <a:srgbClr val="0070C0"/>
                </a:solidFill>
                <a:latin typeface="Consolas" panose="020B0609020204030204" pitchFamily="49" charset="0"/>
              </a:rPr>
              <a:t>close</a:t>
            </a:r>
            <a:r>
              <a:rPr lang="en-US" sz="2400" dirty="0">
                <a:solidFill>
                  <a:srgbClr val="212529"/>
                </a:solidFill>
                <a:latin typeface="-apple-system"/>
              </a:rPr>
              <a:t> </a:t>
            </a:r>
            <a:r>
              <a:rPr lang="en-US" sz="2400" dirty="0">
                <a:solidFill>
                  <a:srgbClr val="212529"/>
                </a:solidFill>
              </a:rPr>
              <a:t>(places the threads close to the master)</a:t>
            </a:r>
          </a:p>
          <a:p>
            <a:pPr lvl="2"/>
            <a:r>
              <a:rPr lang="en-US" sz="2000" dirty="0">
                <a:solidFill>
                  <a:srgbClr val="212529"/>
                </a:solidFill>
              </a:rPr>
              <a:t>This is useful if you don’t do many trips to main memory since you keep hitting the cache</a:t>
            </a:r>
          </a:p>
          <a:p>
            <a:pPr lvl="3"/>
            <a:r>
              <a:rPr lang="en-US" sz="1800" dirty="0">
                <a:solidFill>
                  <a:srgbClr val="212529"/>
                </a:solidFill>
              </a:rPr>
              <a:t>Typically useful if you are compute bound</a:t>
            </a:r>
          </a:p>
          <a:p>
            <a:pPr lvl="3"/>
            <a:r>
              <a:rPr lang="en-US" sz="1800" dirty="0">
                <a:solidFill>
                  <a:srgbClr val="212529"/>
                </a:solidFill>
              </a:rPr>
              <a:t>Likely to reduce synchronization costs (single, barrier, etc.)</a:t>
            </a:r>
          </a:p>
          <a:p>
            <a:pPr lvl="1"/>
            <a:endParaRPr lang="en-US" sz="2400" dirty="0">
              <a:solidFill>
                <a:srgbClr val="212529"/>
              </a:solidFill>
            </a:endParaRPr>
          </a:p>
          <a:p>
            <a:pPr lvl="1"/>
            <a:endParaRPr lang="en-US" sz="2400" dirty="0">
              <a:solidFill>
                <a:srgbClr val="212529"/>
              </a:solidFill>
              <a:latin typeface="-apple-system"/>
            </a:endParaRP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15</a:t>
            </a:fld>
            <a:endParaRPr lang="en-US" altLang="en-US"/>
          </a:p>
        </p:txBody>
      </p:sp>
      <p:pic>
        <p:nvPicPr>
          <p:cNvPr id="6" name="Picture 5">
            <a:extLst>
              <a:ext uri="{FF2B5EF4-FFF2-40B4-BE49-F238E27FC236}">
                <a16:creationId xmlns:a16="http://schemas.microsoft.com/office/drawing/2014/main" id="{6BEB1913-E848-4C7B-914E-23191402800D}"/>
              </a:ext>
            </a:extLst>
          </p:cNvPr>
          <p:cNvPicPr>
            <a:picLocks noChangeAspect="1"/>
          </p:cNvPicPr>
          <p:nvPr/>
        </p:nvPicPr>
        <p:blipFill rotWithShape="1">
          <a:blip r:embed="rId3"/>
          <a:srcRect l="6268" t="14892" r="13480" b="8281"/>
          <a:stretch/>
        </p:blipFill>
        <p:spPr>
          <a:xfrm>
            <a:off x="8106974" y="1015074"/>
            <a:ext cx="3697704" cy="2657694"/>
          </a:xfrm>
          <a:prstGeom prst="rect">
            <a:avLst/>
          </a:prstGeom>
        </p:spPr>
      </p:pic>
    </p:spTree>
    <p:extLst>
      <p:ext uri="{BB962C8B-B14F-4D97-AF65-F5344CB8AC3E}">
        <p14:creationId xmlns:p14="http://schemas.microsoft.com/office/powerpoint/2010/main" val="847256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4FEA9-62C2-49E0-92EE-FB109E1A5F56}"/>
              </a:ext>
            </a:extLst>
          </p:cNvPr>
          <p:cNvSpPr>
            <a:spLocks noGrp="1"/>
          </p:cNvSpPr>
          <p:nvPr>
            <p:ph type="title"/>
          </p:nvPr>
        </p:nvSpPr>
        <p:spPr/>
        <p:txBody>
          <a:bodyPr/>
          <a:lstStyle/>
          <a:p>
            <a:r>
              <a:rPr lang="en-US" dirty="0"/>
              <a:t>Control locations through </a:t>
            </a:r>
            <a:r>
              <a:rPr lang="en-US" dirty="0">
                <a:solidFill>
                  <a:srgbClr val="FFC000"/>
                </a:solidFill>
              </a:rPr>
              <a:t>OMP_PLACES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5DF5AF-543C-4019-97A2-43836204889E}"/>
                  </a:ext>
                </a:extLst>
              </p:cNvPr>
              <p:cNvSpPr>
                <a:spLocks noGrp="1"/>
              </p:cNvSpPr>
              <p:nvPr>
                <p:ph idx="1"/>
              </p:nvPr>
            </p:nvSpPr>
            <p:spPr/>
            <p:txBody>
              <a:bodyPr/>
              <a:lstStyle/>
              <a:p>
                <a:r>
                  <a:rPr lang="en-US" dirty="0"/>
                  <a:t>Nomenclature is pretty darn confusing; using Linux parlance below:</a:t>
                </a:r>
              </a:p>
              <a:p>
                <a:pPr lvl="1"/>
                <a:r>
                  <a:rPr lang="en-US" dirty="0"/>
                  <a:t>Place (the confusing part): smallest entity able to run an OpenMP thread (“the CPU”, in Linux parlance)</a:t>
                </a:r>
              </a:p>
              <a:p>
                <a:pPr lvl="1"/>
                <a:r>
                  <a:rPr lang="en-US" dirty="0"/>
                  <a:t>Place list: one or more CPUs </a:t>
                </a:r>
                <a14:m>
                  <m:oMath xmlns:m="http://schemas.openxmlformats.org/officeDocument/2006/math">
                    <m:r>
                      <a:rPr lang="en-US" b="0" i="1" smtClean="0">
                        <a:latin typeface="Cambria Math" panose="02040503050406030204" pitchFamily="18" charset="0"/>
                      </a:rPr>
                      <m:t>→</m:t>
                    </m:r>
                  </m:oMath>
                </a14:m>
                <a:r>
                  <a:rPr lang="en-US" dirty="0"/>
                  <a:t> thread pinning is done place by place</a:t>
                </a:r>
              </a:p>
              <a:p>
                <a:endParaRPr lang="en-US" dirty="0"/>
              </a:p>
              <a:p>
                <a:r>
                  <a:rPr lang="en-US" dirty="0"/>
                  <a:t>The take home: </a:t>
                </a:r>
              </a:p>
              <a:p>
                <a:pPr lvl="1"/>
                <a:r>
                  <a:rPr lang="en-US" dirty="0"/>
                  <a:t>Migration (if any) of the threads allowed to occur within a place (between the CPUs of that place, that is)</a:t>
                </a:r>
              </a:p>
              <a:p>
                <a:endParaRPr lang="en-US" dirty="0"/>
              </a:p>
              <a:p>
                <a:r>
                  <a:rPr lang="en-US" dirty="0"/>
                  <a:t>Against this backdrop, </a:t>
                </a:r>
                <a:r>
                  <a:rPr lang="en-US" dirty="0">
                    <a:latin typeface="Consolas" panose="020B0609020204030204" pitchFamily="49" charset="0"/>
                  </a:rPr>
                  <a:t>OMP_PLACES</a:t>
                </a:r>
                <a:r>
                  <a:rPr lang="en-US" dirty="0"/>
                  <a:t> can assume one these values</a:t>
                </a:r>
              </a:p>
              <a:p>
                <a:pPr lvl="1">
                  <a:tabLst>
                    <a:tab pos="2743200" algn="l"/>
                  </a:tabLst>
                </a:pPr>
                <a:r>
                  <a:rPr lang="en-US" dirty="0">
                    <a:solidFill>
                      <a:srgbClr val="0070C0"/>
                    </a:solidFill>
                    <a:latin typeface="Consolas" panose="020B0609020204030204" pitchFamily="49" charset="0"/>
                  </a:rPr>
                  <a:t>threads</a:t>
                </a:r>
                <a:r>
                  <a:rPr lang="en-US" dirty="0"/>
                  <a:t>:	Hardware thread (hyper threading assumed “ON” – more later)</a:t>
                </a:r>
              </a:p>
              <a:p>
                <a:pPr lvl="1">
                  <a:tabLst>
                    <a:tab pos="2743200" algn="l"/>
                  </a:tabLst>
                </a:pPr>
                <a:r>
                  <a:rPr lang="en-US" dirty="0">
                    <a:solidFill>
                      <a:srgbClr val="0070C0"/>
                    </a:solidFill>
                    <a:latin typeface="Consolas" panose="020B0609020204030204" pitchFamily="49" charset="0"/>
                  </a:rPr>
                  <a:t>cores</a:t>
                </a:r>
                <a:r>
                  <a:rPr lang="en-US" dirty="0"/>
                  <a:t>: 	core</a:t>
                </a:r>
              </a:p>
              <a:p>
                <a:pPr lvl="1">
                  <a:tabLst>
                    <a:tab pos="2743200" algn="l"/>
                  </a:tabLst>
                </a:pPr>
                <a:r>
                  <a:rPr lang="en-US" dirty="0">
                    <a:solidFill>
                      <a:srgbClr val="0070C0"/>
                    </a:solidFill>
                    <a:latin typeface="Consolas" panose="020B0609020204030204" pitchFamily="49" charset="0"/>
                  </a:rPr>
                  <a:t>sockets</a:t>
                </a:r>
                <a:r>
                  <a:rPr lang="en-US" dirty="0"/>
                  <a:t>: 	node (socket)</a:t>
                </a:r>
              </a:p>
              <a:p>
                <a:pPr lvl="1">
                  <a:tabLst>
                    <a:tab pos="2743200" algn="l"/>
                  </a:tabLst>
                </a:pPr>
                <a:r>
                  <a:rPr lang="en-US" dirty="0"/>
                  <a:t>A place list	defined by user, explicitly referencing the underlying hardware of the machine</a:t>
                </a:r>
              </a:p>
              <a:p>
                <a:pPr lvl="1"/>
                <a:endParaRPr lang="en-US" dirty="0"/>
              </a:p>
            </p:txBody>
          </p:sp>
        </mc:Choice>
        <mc:Fallback xmlns="">
          <p:sp>
            <p:nvSpPr>
              <p:cNvPr id="3" name="Content Placeholder 2">
                <a:extLst>
                  <a:ext uri="{FF2B5EF4-FFF2-40B4-BE49-F238E27FC236}">
                    <a16:creationId xmlns:a16="http://schemas.microsoft.com/office/drawing/2014/main" id="{905DF5AF-543C-4019-97A2-43836204889E}"/>
                  </a:ext>
                </a:extLst>
              </p:cNvPr>
              <p:cNvSpPr>
                <a:spLocks noGrp="1" noRot="1" noChangeAspect="1" noMove="1" noResize="1" noEditPoints="1" noAdjustHandles="1" noChangeArrowheads="1" noChangeShapeType="1" noTextEdit="1"/>
              </p:cNvSpPr>
              <p:nvPr>
                <p:ph idx="1"/>
              </p:nvPr>
            </p:nvSpPr>
            <p:spPr>
              <a:blipFill>
                <a:blip r:embed="rId2"/>
                <a:stretch>
                  <a:fillRect l="-663" t="-172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8426919-985B-4D21-930B-4E9B04C779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3957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4FEA9-62C2-49E0-92EE-FB109E1A5F56}"/>
              </a:ext>
            </a:extLst>
          </p:cNvPr>
          <p:cNvSpPr>
            <a:spLocks noGrp="1"/>
          </p:cNvSpPr>
          <p:nvPr>
            <p:ph type="title"/>
          </p:nvPr>
        </p:nvSpPr>
        <p:spPr/>
        <p:txBody>
          <a:bodyPr/>
          <a:lstStyle/>
          <a:p>
            <a:r>
              <a:rPr lang="en-US" dirty="0"/>
              <a:t>Control locations through OMP_PLACES</a:t>
            </a:r>
          </a:p>
        </p:txBody>
      </p:sp>
      <p:sp>
        <p:nvSpPr>
          <p:cNvPr id="3" name="Content Placeholder 2">
            <a:extLst>
              <a:ext uri="{FF2B5EF4-FFF2-40B4-BE49-F238E27FC236}">
                <a16:creationId xmlns:a16="http://schemas.microsoft.com/office/drawing/2014/main" id="{905DF5AF-543C-4019-97A2-43836204889E}"/>
              </a:ext>
            </a:extLst>
          </p:cNvPr>
          <p:cNvSpPr>
            <a:spLocks noGrp="1"/>
          </p:cNvSpPr>
          <p:nvPr>
            <p:ph sz="half" idx="1"/>
          </p:nvPr>
        </p:nvSpPr>
        <p:spPr/>
        <p:txBody>
          <a:bodyPr/>
          <a:lstStyle/>
          <a:p>
            <a:endParaRPr lang="en-US" dirty="0"/>
          </a:p>
          <a:p>
            <a:r>
              <a:rPr lang="en-US" dirty="0">
                <a:solidFill>
                  <a:srgbClr val="0070C0"/>
                </a:solidFill>
                <a:latin typeface="Consolas" panose="020B0609020204030204" pitchFamily="49" charset="0"/>
              </a:rPr>
              <a:t>threads</a:t>
            </a:r>
            <a:r>
              <a:rPr lang="en-US" dirty="0"/>
              <a:t>, </a:t>
            </a:r>
            <a:r>
              <a:rPr lang="en-US" dirty="0">
                <a:solidFill>
                  <a:srgbClr val="0070C0"/>
                </a:solidFill>
                <a:latin typeface="Consolas" panose="020B0609020204030204" pitchFamily="49" charset="0"/>
              </a:rPr>
              <a:t>cores</a:t>
            </a:r>
            <a:r>
              <a:rPr lang="en-US" dirty="0"/>
              <a:t>, </a:t>
            </a:r>
            <a:r>
              <a:rPr lang="en-US" dirty="0">
                <a:solidFill>
                  <a:srgbClr val="0070C0"/>
                </a:solidFill>
                <a:latin typeface="Consolas" panose="020B0609020204030204" pitchFamily="49" charset="0"/>
              </a:rPr>
              <a:t>sockets</a:t>
            </a:r>
            <a:r>
              <a:rPr lang="en-US" dirty="0"/>
              <a:t>: are OpenMP abstractions, there is some liberty in how the runtime interprets them</a:t>
            </a:r>
          </a:p>
          <a:p>
            <a:pPr lvl="1"/>
            <a:r>
              <a:rPr lang="en-US" dirty="0"/>
              <a:t>Example: is hyper-threading on or off? Because it leads to different outcomes…</a:t>
            </a:r>
          </a:p>
          <a:p>
            <a:endParaRPr lang="en-US" dirty="0"/>
          </a:p>
          <a:p>
            <a:pPr>
              <a:tabLst>
                <a:tab pos="2743200" algn="l"/>
              </a:tabLst>
            </a:pPr>
            <a:endParaRPr lang="en-US" dirty="0"/>
          </a:p>
          <a:p>
            <a:pPr>
              <a:tabLst>
                <a:tab pos="2743200" algn="l"/>
              </a:tabLst>
            </a:pPr>
            <a:r>
              <a:rPr lang="en-US" dirty="0"/>
              <a:t>A </a:t>
            </a:r>
            <a:r>
              <a:rPr lang="en-US" dirty="0">
                <a:solidFill>
                  <a:srgbClr val="0070C0"/>
                </a:solidFill>
              </a:rPr>
              <a:t>place list</a:t>
            </a:r>
            <a:r>
              <a:rPr lang="en-US" dirty="0"/>
              <a:t> is the real thing – you explicitly state the places</a:t>
            </a:r>
          </a:p>
          <a:p>
            <a:pPr lvl="1">
              <a:tabLst>
                <a:tab pos="2743200" algn="l"/>
              </a:tabLst>
            </a:pPr>
            <a:r>
              <a:rPr lang="en-US" dirty="0"/>
              <a:t>The </a:t>
            </a:r>
            <a:r>
              <a:rPr lang="en-US" dirty="0" err="1">
                <a:latin typeface="Consolas" panose="020B0609020204030204" pitchFamily="49" charset="0"/>
              </a:rPr>
              <a:t>numactl</a:t>
            </a:r>
            <a:r>
              <a:rPr lang="en-US" dirty="0"/>
              <a:t> command shows how your hardware in organized</a:t>
            </a:r>
          </a:p>
          <a:p>
            <a:pPr lvl="1"/>
            <a:endParaRPr lang="en-US" dirty="0"/>
          </a:p>
        </p:txBody>
      </p:sp>
      <p:sp>
        <p:nvSpPr>
          <p:cNvPr id="4" name="Slide Number Placeholder 3">
            <a:extLst>
              <a:ext uri="{FF2B5EF4-FFF2-40B4-BE49-F238E27FC236}">
                <a16:creationId xmlns:a16="http://schemas.microsoft.com/office/drawing/2014/main" id="{18426919-985B-4D21-930B-4E9B04C779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948D89BB-D14E-4F16-A721-C127CA9086D0}"/>
              </a:ext>
            </a:extLst>
          </p:cNvPr>
          <p:cNvSpPr/>
          <p:nvPr/>
        </p:nvSpPr>
        <p:spPr>
          <a:xfrm>
            <a:off x="6180050" y="2353400"/>
            <a:ext cx="5906530" cy="2677656"/>
          </a:xfrm>
          <a:prstGeom prst="rect">
            <a:avLst/>
          </a:prstGeom>
          <a:solidFill>
            <a:schemeClr val="accent4">
              <a:lumMod val="20000"/>
              <a:lumOff val="80000"/>
            </a:schemeClr>
          </a:solidFill>
        </p:spPr>
        <p:txBody>
          <a:bodyPr wrap="square">
            <a:spAutoFit/>
          </a:bodyPr>
          <a:lstStyle/>
          <a:p>
            <a:r>
              <a:rPr lang="en-US" sz="1400" dirty="0">
                <a:latin typeface="Consolas" panose="020B0609020204030204" pitchFamily="49" charset="0"/>
              </a:rPr>
              <a:t>ME759node ~&gt; </a:t>
            </a:r>
            <a:r>
              <a:rPr lang="en-US" sz="1400" dirty="0" err="1">
                <a:latin typeface="Consolas" panose="020B0609020204030204" pitchFamily="49" charset="0"/>
              </a:rPr>
              <a:t>numactl</a:t>
            </a:r>
            <a:r>
              <a:rPr lang="en-US" sz="1400" dirty="0">
                <a:latin typeface="Consolas" panose="020B0609020204030204" pitchFamily="49" charset="0"/>
              </a:rPr>
              <a:t> –H</a:t>
            </a:r>
          </a:p>
          <a:p>
            <a:r>
              <a:rPr lang="en-US" sz="1400" dirty="0">
                <a:latin typeface="Consolas" panose="020B0609020204030204" pitchFamily="49" charset="0"/>
              </a:rPr>
              <a:t>available: 2 nodes (0-1)                                   </a:t>
            </a:r>
          </a:p>
          <a:p>
            <a:r>
              <a:rPr lang="en-US" sz="1400" dirty="0">
                <a:latin typeface="Consolas" panose="020B0609020204030204" pitchFamily="49" charset="0"/>
              </a:rPr>
              <a:t>node 0 </a:t>
            </a:r>
            <a:r>
              <a:rPr lang="en-US" sz="1400" b="1" dirty="0" err="1">
                <a:solidFill>
                  <a:srgbClr val="C00000"/>
                </a:solidFill>
                <a:latin typeface="Consolas" panose="020B0609020204030204" pitchFamily="49" charset="0"/>
              </a:rPr>
              <a:t>cpus</a:t>
            </a:r>
            <a:r>
              <a:rPr lang="en-US" sz="1400" dirty="0">
                <a:latin typeface="Consolas" panose="020B0609020204030204" pitchFamily="49" charset="0"/>
              </a:rPr>
              <a:t>: 0 1 2 3 4 5 6 7 16 17 18 19 20 21 22 23       </a:t>
            </a:r>
          </a:p>
          <a:p>
            <a:r>
              <a:rPr lang="en-US" sz="1400" dirty="0">
                <a:latin typeface="Consolas" panose="020B0609020204030204" pitchFamily="49" charset="0"/>
              </a:rPr>
              <a:t>node 0 size: 64064 MB                                      </a:t>
            </a:r>
          </a:p>
          <a:p>
            <a:r>
              <a:rPr lang="en-US" sz="1400" dirty="0">
                <a:latin typeface="Consolas" panose="020B0609020204030204" pitchFamily="49" charset="0"/>
              </a:rPr>
              <a:t>node 0 free: 53060 MB                                      </a:t>
            </a:r>
          </a:p>
          <a:p>
            <a:r>
              <a:rPr lang="en-US" sz="1400" dirty="0">
                <a:latin typeface="Consolas" panose="020B0609020204030204" pitchFamily="49" charset="0"/>
              </a:rPr>
              <a:t>node 1 </a:t>
            </a:r>
            <a:r>
              <a:rPr lang="en-US" sz="1400" b="1" dirty="0" err="1">
                <a:solidFill>
                  <a:srgbClr val="C00000"/>
                </a:solidFill>
                <a:latin typeface="Consolas" panose="020B0609020204030204" pitchFamily="49" charset="0"/>
              </a:rPr>
              <a:t>cpus</a:t>
            </a:r>
            <a:r>
              <a:rPr lang="en-US" sz="1400" dirty="0">
                <a:latin typeface="Consolas" panose="020B0609020204030204" pitchFamily="49" charset="0"/>
              </a:rPr>
              <a:t>: 8 9 10 11 12 13 14 15 24 25 26 27 28 29 30 31 </a:t>
            </a:r>
          </a:p>
          <a:p>
            <a:r>
              <a:rPr lang="en-US" sz="1400" dirty="0">
                <a:latin typeface="Consolas" panose="020B0609020204030204" pitchFamily="49" charset="0"/>
              </a:rPr>
              <a:t>node 1 size: 64482 MB                                      </a:t>
            </a:r>
          </a:p>
          <a:p>
            <a:r>
              <a:rPr lang="en-US" sz="1400" dirty="0">
                <a:latin typeface="Consolas" panose="020B0609020204030204" pitchFamily="49" charset="0"/>
              </a:rPr>
              <a:t>node 1 free: 59450 MB                                      </a:t>
            </a:r>
          </a:p>
          <a:p>
            <a:r>
              <a:rPr lang="en-US" sz="1400" dirty="0">
                <a:latin typeface="Consolas" panose="020B0609020204030204" pitchFamily="49" charset="0"/>
              </a:rPr>
              <a:t>node distances:                                            </a:t>
            </a:r>
          </a:p>
          <a:p>
            <a:r>
              <a:rPr lang="en-US" sz="1400" dirty="0">
                <a:latin typeface="Consolas" panose="020B0609020204030204" pitchFamily="49" charset="0"/>
              </a:rPr>
              <a:t>node   0   1                                               </a:t>
            </a:r>
          </a:p>
          <a:p>
            <a:r>
              <a:rPr lang="en-US" sz="1400" dirty="0">
                <a:latin typeface="Consolas" panose="020B0609020204030204" pitchFamily="49" charset="0"/>
              </a:rPr>
              <a:t>  0:  10  21                                               </a:t>
            </a:r>
          </a:p>
          <a:p>
            <a:r>
              <a:rPr lang="en-US" sz="1400" dirty="0">
                <a:latin typeface="Consolas" panose="020B0609020204030204" pitchFamily="49" charset="0"/>
              </a:rPr>
              <a:t>  1:  21  10 </a:t>
            </a:r>
          </a:p>
        </p:txBody>
      </p:sp>
      <p:cxnSp>
        <p:nvCxnSpPr>
          <p:cNvPr id="7" name="Straight Arrow Connector 6">
            <a:extLst>
              <a:ext uri="{FF2B5EF4-FFF2-40B4-BE49-F238E27FC236}">
                <a16:creationId xmlns:a16="http://schemas.microsoft.com/office/drawing/2014/main" id="{1C3F9955-1B75-46BB-A7AD-633189509380}"/>
              </a:ext>
            </a:extLst>
          </p:cNvPr>
          <p:cNvCxnSpPr/>
          <p:nvPr/>
        </p:nvCxnSpPr>
        <p:spPr>
          <a:xfrm flipV="1">
            <a:off x="2750075" y="3350390"/>
            <a:ext cx="3429975" cy="1971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1BC8264-476E-42F1-95CF-875B4A85192F}"/>
              </a:ext>
            </a:extLst>
          </p:cNvPr>
          <p:cNvSpPr/>
          <p:nvPr/>
        </p:nvSpPr>
        <p:spPr>
          <a:xfrm>
            <a:off x="6945242" y="1219064"/>
            <a:ext cx="3361433" cy="369332"/>
          </a:xfrm>
          <a:prstGeom prst="rect">
            <a:avLst/>
          </a:prstGeom>
        </p:spPr>
        <p:txBody>
          <a:bodyPr wrap="none">
            <a:spAutoFit/>
          </a:bodyPr>
          <a:lstStyle/>
          <a:p>
            <a:r>
              <a:rPr lang="en-US" dirty="0"/>
              <a:t>(Linux nomenclature, confusing…)</a:t>
            </a:r>
          </a:p>
        </p:txBody>
      </p:sp>
      <p:cxnSp>
        <p:nvCxnSpPr>
          <p:cNvPr id="10" name="Straight Arrow Connector 9">
            <a:extLst>
              <a:ext uri="{FF2B5EF4-FFF2-40B4-BE49-F238E27FC236}">
                <a16:creationId xmlns:a16="http://schemas.microsoft.com/office/drawing/2014/main" id="{9ECFEE60-4E8B-4019-A564-34CF4EEF16A6}"/>
              </a:ext>
            </a:extLst>
          </p:cNvPr>
          <p:cNvCxnSpPr>
            <a:cxnSpLocks/>
          </p:cNvCxnSpPr>
          <p:nvPr/>
        </p:nvCxnSpPr>
        <p:spPr>
          <a:xfrm flipH="1">
            <a:off x="9745742" y="4049355"/>
            <a:ext cx="219668" cy="123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7F2EF65-71EF-406C-A28F-F5DB651D72DA}"/>
              </a:ext>
            </a:extLst>
          </p:cNvPr>
          <p:cNvSpPr/>
          <p:nvPr/>
        </p:nvSpPr>
        <p:spPr>
          <a:xfrm>
            <a:off x="9196205" y="5232999"/>
            <a:ext cx="2812693" cy="646331"/>
          </a:xfrm>
          <a:prstGeom prst="rect">
            <a:avLst/>
          </a:prstGeom>
        </p:spPr>
        <p:txBody>
          <a:bodyPr wrap="none">
            <a:spAutoFit/>
          </a:bodyPr>
          <a:lstStyle/>
          <a:p>
            <a:r>
              <a:rPr lang="en-US" dirty="0"/>
              <a:t>These are half of the </a:t>
            </a:r>
            <a:br>
              <a:rPr lang="en-US" dirty="0"/>
            </a:br>
            <a:r>
              <a:rPr lang="en-US" dirty="0"/>
              <a:t>available places for this chip</a:t>
            </a:r>
          </a:p>
        </p:txBody>
      </p:sp>
      <p:sp>
        <p:nvSpPr>
          <p:cNvPr id="15" name="Left Brace 14">
            <a:extLst>
              <a:ext uri="{FF2B5EF4-FFF2-40B4-BE49-F238E27FC236}">
                <a16:creationId xmlns:a16="http://schemas.microsoft.com/office/drawing/2014/main" id="{D90D728C-8DEB-47CD-808B-7C26D688CE36}"/>
              </a:ext>
            </a:extLst>
          </p:cNvPr>
          <p:cNvSpPr/>
          <p:nvPr/>
        </p:nvSpPr>
        <p:spPr>
          <a:xfrm rot="16200000">
            <a:off x="9599645" y="1456755"/>
            <a:ext cx="292195" cy="4489119"/>
          </a:xfrm>
          <a:prstGeom prst="leftBrace">
            <a:avLst>
              <a:gd name="adj1" fmla="val 24245"/>
              <a:gd name="adj2" fmla="val 5543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508D8DD-27E0-46F3-ADEC-8622BED70A35}"/>
              </a:ext>
            </a:extLst>
          </p:cNvPr>
          <p:cNvCxnSpPr>
            <a:cxnSpLocks/>
          </p:cNvCxnSpPr>
          <p:nvPr/>
        </p:nvCxnSpPr>
        <p:spPr>
          <a:xfrm flipH="1">
            <a:off x="7079315" y="1582502"/>
            <a:ext cx="219668" cy="123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0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4" grpId="0"/>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CDC75DB-A3F1-4648-9143-DC8B757C929E}"/>
              </a:ext>
            </a:extLst>
          </p:cNvPr>
          <p:cNvSpPr>
            <a:spLocks noGrp="1"/>
          </p:cNvSpPr>
          <p:nvPr>
            <p:ph type="title"/>
          </p:nvPr>
        </p:nvSpPr>
        <p:spPr/>
        <p:txBody>
          <a:bodyPr>
            <a:normAutofit fontScale="90000"/>
          </a:bodyPr>
          <a:lstStyle/>
          <a:p>
            <a:r>
              <a:rPr lang="en-US" dirty="0"/>
              <a:t>Side trip: the </a:t>
            </a:r>
            <a:r>
              <a:rPr lang="en-US" dirty="0" err="1">
                <a:latin typeface="Consolas" panose="020B0609020204030204" pitchFamily="49" charset="0"/>
              </a:rPr>
              <a:t>lscpu</a:t>
            </a:r>
            <a:r>
              <a:rPr lang="en-US" dirty="0"/>
              <a:t> command </a:t>
            </a:r>
            <a:br>
              <a:rPr lang="en-US" dirty="0"/>
            </a:br>
            <a:r>
              <a:rPr lang="en-US" sz="2000" dirty="0"/>
              <a:t>[interesting “affinity” information highlighted in bold red]</a:t>
            </a:r>
          </a:p>
        </p:txBody>
      </p:sp>
      <p:sp>
        <p:nvSpPr>
          <p:cNvPr id="4" name="Slide Number Placeholder 3">
            <a:extLst>
              <a:ext uri="{FF2B5EF4-FFF2-40B4-BE49-F238E27FC236}">
                <a16:creationId xmlns:a16="http://schemas.microsoft.com/office/drawing/2014/main" id="{1BE94C93-A4E0-4BE5-9AE6-0E2F7CF136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5FF30B7-0158-45B2-87DE-64493E185BFD}"/>
              </a:ext>
            </a:extLst>
          </p:cNvPr>
          <p:cNvSpPr/>
          <p:nvPr/>
        </p:nvSpPr>
        <p:spPr>
          <a:xfrm>
            <a:off x="133519" y="1180392"/>
            <a:ext cx="7111219" cy="3785652"/>
          </a:xfrm>
          <a:prstGeom prst="rect">
            <a:avLst/>
          </a:prstGeom>
          <a:solidFill>
            <a:schemeClr val="accent4">
              <a:lumMod val="20000"/>
              <a:lumOff val="80000"/>
            </a:schemeClr>
          </a:solidFill>
        </p:spPr>
        <p:txBody>
          <a:bodyPr wrap="square">
            <a:spAutoFit/>
          </a:bodyPr>
          <a:lstStyle/>
          <a:p>
            <a:r>
              <a:rPr lang="en-US" sz="1600" dirty="0">
                <a:latin typeface="Consolas" panose="020B0609020204030204" pitchFamily="49" charset="0"/>
              </a:rPr>
              <a:t>ME759node ~&gt; </a:t>
            </a:r>
            <a:r>
              <a:rPr lang="en-US" sz="1600" dirty="0" err="1">
                <a:latin typeface="Consolas" panose="020B0609020204030204" pitchFamily="49" charset="0"/>
              </a:rPr>
              <a:t>lscpu</a:t>
            </a:r>
            <a:r>
              <a:rPr lang="en-US" sz="1600" dirty="0">
                <a:latin typeface="Consolas" panose="020B0609020204030204" pitchFamily="49" charset="0"/>
              </a:rPr>
              <a:t>                                                </a:t>
            </a:r>
          </a:p>
          <a:p>
            <a:r>
              <a:rPr lang="en-US" sz="1600" dirty="0">
                <a:latin typeface="Consolas" panose="020B0609020204030204" pitchFamily="49" charset="0"/>
              </a:rPr>
              <a:t>Architecture:        x86_64                                   </a:t>
            </a:r>
          </a:p>
          <a:p>
            <a:r>
              <a:rPr lang="en-US" sz="1600" dirty="0">
                <a:latin typeface="Consolas" panose="020B0609020204030204" pitchFamily="49" charset="0"/>
              </a:rPr>
              <a:t>CPU op-mode(s):      32-bit, 64-bit                           </a:t>
            </a:r>
          </a:p>
          <a:p>
            <a:r>
              <a:rPr lang="en-US" sz="1600" dirty="0">
                <a:latin typeface="Consolas" panose="020B0609020204030204" pitchFamily="49" charset="0"/>
              </a:rPr>
              <a:t>Byte Order:          Little Endian                            </a:t>
            </a:r>
          </a:p>
          <a:p>
            <a:r>
              <a:rPr lang="en-US" sz="1600" b="1" dirty="0">
                <a:solidFill>
                  <a:srgbClr val="C00000"/>
                </a:solidFill>
                <a:latin typeface="Consolas" panose="020B0609020204030204" pitchFamily="49" charset="0"/>
              </a:rPr>
              <a:t>CPU(s):              32</a:t>
            </a:r>
            <a:r>
              <a:rPr lang="en-US" sz="1600" dirty="0">
                <a:latin typeface="Consolas" panose="020B0609020204030204" pitchFamily="49" charset="0"/>
              </a:rPr>
              <a:t>                                       </a:t>
            </a:r>
          </a:p>
          <a:p>
            <a:r>
              <a:rPr lang="en-US" sz="1600" b="1" dirty="0">
                <a:solidFill>
                  <a:srgbClr val="C00000"/>
                </a:solidFill>
                <a:latin typeface="Consolas" panose="020B0609020204030204" pitchFamily="49" charset="0"/>
              </a:rPr>
              <a:t>On-line CPU(s) list: 0-31</a:t>
            </a:r>
            <a:r>
              <a:rPr lang="en-US" sz="1600" dirty="0">
                <a:latin typeface="Consolas" panose="020B0609020204030204" pitchFamily="49" charset="0"/>
              </a:rPr>
              <a:t>                                     </a:t>
            </a:r>
          </a:p>
          <a:p>
            <a:r>
              <a:rPr lang="en-US" sz="1600" b="1" dirty="0">
                <a:solidFill>
                  <a:srgbClr val="C00000"/>
                </a:solidFill>
                <a:latin typeface="Consolas" panose="020B0609020204030204" pitchFamily="49" charset="0"/>
              </a:rPr>
              <a:t>Thread(s) per core:  2</a:t>
            </a:r>
            <a:r>
              <a:rPr lang="en-US" sz="1600" dirty="0">
                <a:latin typeface="Consolas" panose="020B0609020204030204" pitchFamily="49" charset="0"/>
              </a:rPr>
              <a:t>                                        </a:t>
            </a:r>
          </a:p>
          <a:p>
            <a:r>
              <a:rPr lang="en-US" sz="1600" b="1" dirty="0">
                <a:solidFill>
                  <a:srgbClr val="C00000"/>
                </a:solidFill>
                <a:latin typeface="Consolas" panose="020B0609020204030204" pitchFamily="49" charset="0"/>
              </a:rPr>
              <a:t>Core(s) per socket:  8</a:t>
            </a:r>
            <a:r>
              <a:rPr lang="en-US" sz="1600" dirty="0">
                <a:latin typeface="Consolas" panose="020B0609020204030204" pitchFamily="49" charset="0"/>
              </a:rPr>
              <a:t>                                        </a:t>
            </a:r>
          </a:p>
          <a:p>
            <a:r>
              <a:rPr lang="en-US" sz="1600" b="1" dirty="0">
                <a:solidFill>
                  <a:srgbClr val="C00000"/>
                </a:solidFill>
                <a:latin typeface="Consolas" panose="020B0609020204030204" pitchFamily="49" charset="0"/>
              </a:rPr>
              <a:t>Socket(s):           2</a:t>
            </a:r>
            <a:r>
              <a:rPr lang="en-US" sz="1600" dirty="0">
                <a:latin typeface="Consolas" panose="020B0609020204030204" pitchFamily="49" charset="0"/>
              </a:rPr>
              <a:t>                                        </a:t>
            </a:r>
          </a:p>
          <a:p>
            <a:r>
              <a:rPr lang="en-US" sz="1600" b="1" dirty="0">
                <a:solidFill>
                  <a:srgbClr val="C00000"/>
                </a:solidFill>
                <a:latin typeface="Consolas" panose="020B0609020204030204" pitchFamily="49" charset="0"/>
              </a:rPr>
              <a:t>NUMA node(s):        2</a:t>
            </a:r>
            <a:r>
              <a:rPr lang="en-US" sz="1600" dirty="0">
                <a:latin typeface="Consolas" panose="020B0609020204030204" pitchFamily="49" charset="0"/>
              </a:rPr>
              <a:t>                                        </a:t>
            </a:r>
          </a:p>
          <a:p>
            <a:r>
              <a:rPr lang="en-US" sz="1600" dirty="0">
                <a:latin typeface="Consolas" panose="020B0609020204030204" pitchFamily="49" charset="0"/>
              </a:rPr>
              <a:t>Vendor ID:           </a:t>
            </a:r>
            <a:r>
              <a:rPr lang="en-US" sz="1600" dirty="0" err="1">
                <a:latin typeface="Consolas" panose="020B0609020204030204" pitchFamily="49" charset="0"/>
              </a:rPr>
              <a:t>GenuineIntel</a:t>
            </a:r>
            <a:r>
              <a:rPr lang="en-US" sz="1600" dirty="0">
                <a:latin typeface="Consolas" panose="020B0609020204030204" pitchFamily="49" charset="0"/>
              </a:rPr>
              <a:t>                             </a:t>
            </a:r>
          </a:p>
          <a:p>
            <a:r>
              <a:rPr lang="en-US" sz="1600" dirty="0">
                <a:latin typeface="Consolas" panose="020B0609020204030204" pitchFamily="49" charset="0"/>
              </a:rPr>
              <a:t>CPU family:          6                                        </a:t>
            </a:r>
          </a:p>
          <a:p>
            <a:r>
              <a:rPr lang="en-US" sz="1600" dirty="0">
                <a:latin typeface="Consolas" panose="020B0609020204030204" pitchFamily="49" charset="0"/>
              </a:rPr>
              <a:t>Model:               63                                       </a:t>
            </a:r>
          </a:p>
          <a:p>
            <a:r>
              <a:rPr lang="en-US" sz="1600" dirty="0">
                <a:latin typeface="Consolas" panose="020B0609020204030204" pitchFamily="49" charset="0"/>
              </a:rPr>
              <a:t>Model name:          Intel(R) Xeon(R) CPU E5-2640 v3 @ 2.60GHz</a:t>
            </a:r>
          </a:p>
          <a:p>
            <a:r>
              <a:rPr lang="en-US" sz="1600" dirty="0">
                <a:latin typeface="Consolas" panose="020B0609020204030204" pitchFamily="49" charset="0"/>
              </a:rPr>
              <a:t>Stepping:            2                                        </a:t>
            </a:r>
          </a:p>
        </p:txBody>
      </p:sp>
      <p:sp>
        <p:nvSpPr>
          <p:cNvPr id="9" name="Rectangle 8">
            <a:extLst>
              <a:ext uri="{FF2B5EF4-FFF2-40B4-BE49-F238E27FC236}">
                <a16:creationId xmlns:a16="http://schemas.microsoft.com/office/drawing/2014/main" id="{5A2E1F8F-F13D-49FD-9CF2-B6E8447713C5}"/>
              </a:ext>
            </a:extLst>
          </p:cNvPr>
          <p:cNvSpPr/>
          <p:nvPr/>
        </p:nvSpPr>
        <p:spPr>
          <a:xfrm>
            <a:off x="7471018" y="3466756"/>
            <a:ext cx="4349702" cy="2800767"/>
          </a:xfrm>
          <a:prstGeom prst="rect">
            <a:avLst/>
          </a:prstGeom>
          <a:solidFill>
            <a:schemeClr val="accent4">
              <a:lumMod val="20000"/>
              <a:lumOff val="80000"/>
            </a:schemeClr>
          </a:solidFill>
        </p:spPr>
        <p:txBody>
          <a:bodyPr wrap="square">
            <a:spAutoFit/>
          </a:bodyPr>
          <a:lstStyle/>
          <a:p>
            <a:r>
              <a:rPr lang="en-US" sz="1600" dirty="0">
                <a:latin typeface="Consolas" panose="020B0609020204030204" pitchFamily="49" charset="0"/>
              </a:rPr>
              <a:t>CPU MHz:             3116.890                                 </a:t>
            </a:r>
          </a:p>
          <a:p>
            <a:r>
              <a:rPr lang="en-US" sz="1600" dirty="0">
                <a:latin typeface="Consolas" panose="020B0609020204030204" pitchFamily="49" charset="0"/>
              </a:rPr>
              <a:t>CPU max MHz:         3400.0000                                </a:t>
            </a:r>
          </a:p>
          <a:p>
            <a:r>
              <a:rPr lang="en-US" sz="1600" dirty="0">
                <a:latin typeface="Consolas" panose="020B0609020204030204" pitchFamily="49" charset="0"/>
              </a:rPr>
              <a:t>CPU min MHz:         1200.0000                                </a:t>
            </a:r>
          </a:p>
          <a:p>
            <a:r>
              <a:rPr lang="en-US" sz="1600" dirty="0" err="1">
                <a:latin typeface="Consolas" panose="020B0609020204030204" pitchFamily="49" charset="0"/>
              </a:rPr>
              <a:t>BogoMIPS</a:t>
            </a:r>
            <a:r>
              <a:rPr lang="en-US" sz="1600" dirty="0">
                <a:latin typeface="Consolas" panose="020B0609020204030204" pitchFamily="49" charset="0"/>
              </a:rPr>
              <a:t>:            5187.98                                  </a:t>
            </a:r>
          </a:p>
          <a:p>
            <a:r>
              <a:rPr lang="en-US" sz="1600" dirty="0">
                <a:latin typeface="Consolas" panose="020B0609020204030204" pitchFamily="49" charset="0"/>
              </a:rPr>
              <a:t>Virtualization:      VT-x                                     </a:t>
            </a:r>
          </a:p>
          <a:p>
            <a:r>
              <a:rPr lang="en-US" sz="1600" dirty="0">
                <a:latin typeface="Consolas" panose="020B0609020204030204" pitchFamily="49" charset="0"/>
              </a:rPr>
              <a:t>L1d cache:           32K                                      </a:t>
            </a:r>
          </a:p>
          <a:p>
            <a:r>
              <a:rPr lang="en-US" sz="1600" dirty="0">
                <a:latin typeface="Consolas" panose="020B0609020204030204" pitchFamily="49" charset="0"/>
              </a:rPr>
              <a:t>L1i cache:           32K                                      </a:t>
            </a:r>
          </a:p>
          <a:p>
            <a:r>
              <a:rPr lang="en-US" sz="1600" dirty="0">
                <a:latin typeface="Consolas" panose="020B0609020204030204" pitchFamily="49" charset="0"/>
              </a:rPr>
              <a:t>L2 cache:            256K                                     </a:t>
            </a:r>
          </a:p>
          <a:p>
            <a:r>
              <a:rPr lang="en-US" sz="1600" dirty="0">
                <a:latin typeface="Consolas" panose="020B0609020204030204" pitchFamily="49" charset="0"/>
              </a:rPr>
              <a:t>L3 cache:            20480K                                   </a:t>
            </a:r>
          </a:p>
          <a:p>
            <a:r>
              <a:rPr lang="en-US" sz="1600" b="1" dirty="0">
                <a:solidFill>
                  <a:srgbClr val="C00000"/>
                </a:solidFill>
                <a:latin typeface="Consolas" panose="020B0609020204030204" pitchFamily="49" charset="0"/>
              </a:rPr>
              <a:t>NUMA node0 CPU(s):   0-7,16-23</a:t>
            </a:r>
            <a:r>
              <a:rPr lang="en-US" sz="1600" dirty="0">
                <a:latin typeface="Consolas" panose="020B0609020204030204" pitchFamily="49" charset="0"/>
              </a:rPr>
              <a:t>                                </a:t>
            </a:r>
          </a:p>
          <a:p>
            <a:r>
              <a:rPr lang="en-US" sz="1600" b="1" dirty="0">
                <a:solidFill>
                  <a:srgbClr val="C00000"/>
                </a:solidFill>
                <a:latin typeface="Consolas" panose="020B0609020204030204" pitchFamily="49" charset="0"/>
              </a:rPr>
              <a:t>NUMA node1 CPU(s):   8-15,24-31</a:t>
            </a:r>
            <a:r>
              <a:rPr lang="en-US" sz="1600" dirty="0">
                <a:latin typeface="Consolas" panose="020B0609020204030204" pitchFamily="49" charset="0"/>
              </a:rPr>
              <a:t> </a:t>
            </a:r>
          </a:p>
        </p:txBody>
      </p:sp>
      <p:sp>
        <p:nvSpPr>
          <p:cNvPr id="10" name="Rectangle 9">
            <a:extLst>
              <a:ext uri="{FF2B5EF4-FFF2-40B4-BE49-F238E27FC236}">
                <a16:creationId xmlns:a16="http://schemas.microsoft.com/office/drawing/2014/main" id="{E8926831-EACC-406D-BB16-11FF4288D910}"/>
              </a:ext>
            </a:extLst>
          </p:cNvPr>
          <p:cNvSpPr/>
          <p:nvPr/>
        </p:nvSpPr>
        <p:spPr>
          <a:xfrm>
            <a:off x="5473510" y="4966044"/>
            <a:ext cx="1978940" cy="461665"/>
          </a:xfrm>
          <a:prstGeom prst="rect">
            <a:avLst/>
          </a:prstGeom>
        </p:spPr>
        <p:txBody>
          <a:bodyPr wrap="none">
            <a:spAutoFit/>
          </a:bodyPr>
          <a:lstStyle/>
          <a:p>
            <a:r>
              <a:rPr lang="en-US" sz="1200" dirty="0"/>
              <a:t>(output of </a:t>
            </a:r>
            <a:r>
              <a:rPr lang="en-US" sz="1200" dirty="0" err="1">
                <a:latin typeface="Consolas" panose="020B0609020204030204" pitchFamily="49" charset="0"/>
              </a:rPr>
              <a:t>lscpu</a:t>
            </a:r>
            <a:r>
              <a:rPr lang="en-US" sz="1200" dirty="0"/>
              <a:t> continued </a:t>
            </a:r>
          </a:p>
          <a:p>
            <a:r>
              <a:rPr lang="en-US" sz="1200" dirty="0"/>
              <a:t>in the block to the right)</a:t>
            </a:r>
          </a:p>
        </p:txBody>
      </p:sp>
      <p:sp>
        <p:nvSpPr>
          <p:cNvPr id="3" name="Arrow: Right 2">
            <a:extLst>
              <a:ext uri="{FF2B5EF4-FFF2-40B4-BE49-F238E27FC236}">
                <a16:creationId xmlns:a16="http://schemas.microsoft.com/office/drawing/2014/main" id="{D669E44F-8006-4A14-97C9-6232BA7CDEE5}"/>
              </a:ext>
            </a:extLst>
          </p:cNvPr>
          <p:cNvSpPr/>
          <p:nvPr/>
        </p:nvSpPr>
        <p:spPr>
          <a:xfrm>
            <a:off x="7090611" y="5213684"/>
            <a:ext cx="192505" cy="175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3036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4FC75-F103-45C1-A739-5E24122F06F7}"/>
              </a:ext>
            </a:extLst>
          </p:cNvPr>
          <p:cNvSpPr>
            <a:spLocks noGrp="1"/>
          </p:cNvSpPr>
          <p:nvPr>
            <p:ph type="title"/>
          </p:nvPr>
        </p:nvSpPr>
        <p:spPr/>
        <p:txBody>
          <a:bodyPr/>
          <a:lstStyle/>
          <a:p>
            <a:r>
              <a:rPr lang="en-US" dirty="0">
                <a:latin typeface="Consolas" panose="020B0609020204030204" pitchFamily="49" charset="0"/>
              </a:rPr>
              <a:t>OMP_PLACES</a:t>
            </a:r>
            <a:r>
              <a:rPr lang="en-US" dirty="0"/>
              <a:t>: stating the places explicitly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21111A-CDD8-40C8-BE14-9519DD83A58B}"/>
                  </a:ext>
                </a:extLst>
              </p:cNvPr>
              <p:cNvSpPr>
                <a:spLocks noGrp="1"/>
              </p:cNvSpPr>
              <p:nvPr>
                <p:ph idx="1"/>
              </p:nvPr>
            </p:nvSpPr>
            <p:spPr/>
            <p:txBody>
              <a:bodyPr>
                <a:normAutofit/>
              </a:bodyPr>
              <a:lstStyle/>
              <a:p>
                <a:pPr lvl="1"/>
                <a:endParaRPr lang="fr-FR" sz="2400" dirty="0">
                  <a:solidFill>
                    <a:srgbClr val="000000"/>
                  </a:solidFill>
                  <a:latin typeface="ArialMT"/>
                </a:endParaRPr>
              </a:p>
              <a:p>
                <a:r>
                  <a:rPr lang="fr-FR" dirty="0">
                    <a:solidFill>
                      <a:srgbClr val="000000"/>
                    </a:solidFill>
                  </a:rPr>
                  <a:t>Via </a:t>
                </a:r>
                <a:r>
                  <a:rPr lang="en-US" dirty="0">
                    <a:solidFill>
                      <a:srgbClr val="000000"/>
                    </a:solidFill>
                  </a:rPr>
                  <a:t>environment</a:t>
                </a:r>
                <a:r>
                  <a:rPr lang="fr-FR" dirty="0">
                    <a:solidFill>
                      <a:srgbClr val="000000"/>
                    </a:solidFill>
                  </a:rPr>
                  <a:t> variable: export </a:t>
                </a:r>
                <a:r>
                  <a:rPr lang="fr-FR" dirty="0">
                    <a:solidFill>
                      <a:srgbClr val="0070C0"/>
                    </a:solidFill>
                    <a:latin typeface="Consolas" panose="020B0609020204030204" pitchFamily="49" charset="0"/>
                  </a:rPr>
                  <a:t>OMP_PLACES=&lt;</a:t>
                </a:r>
                <a:r>
                  <a:rPr lang="fr-FR" dirty="0" err="1">
                    <a:solidFill>
                      <a:srgbClr val="0070C0"/>
                    </a:solidFill>
                    <a:latin typeface="Consolas" panose="020B0609020204030204" pitchFamily="49" charset="0"/>
                  </a:rPr>
                  <a:t>place_list</a:t>
                </a:r>
                <a:r>
                  <a:rPr lang="fr-FR" dirty="0">
                    <a:solidFill>
                      <a:srgbClr val="0070C0"/>
                    </a:solidFill>
                    <a:latin typeface="Consolas" panose="020B0609020204030204" pitchFamily="49" charset="0"/>
                  </a:rPr>
                  <a:t>&gt;</a:t>
                </a:r>
              </a:p>
              <a:p>
                <a:pPr lvl="1"/>
                <a:endParaRPr lang="en-US" dirty="0">
                  <a:solidFill>
                    <a:srgbClr val="000000"/>
                  </a:solidFill>
                  <a:latin typeface="ArialMT"/>
                </a:endParaRPr>
              </a:p>
              <a:p>
                <a:r>
                  <a:rPr lang="en-US" dirty="0">
                    <a:solidFill>
                      <a:srgbClr val="000000"/>
                    </a:solidFill>
                  </a:rPr>
                  <a:t>Here’s what </a:t>
                </a:r>
                <a:r>
                  <a:rPr lang="fr-FR" dirty="0" err="1">
                    <a:solidFill>
                      <a:srgbClr val="0070C0"/>
                    </a:solidFill>
                    <a:latin typeface="Consolas" panose="020B0609020204030204" pitchFamily="49" charset="0"/>
                  </a:rPr>
                  <a:t>place_list</a:t>
                </a:r>
                <a:r>
                  <a:rPr lang="en-US" dirty="0">
                    <a:solidFill>
                      <a:srgbClr val="0070C0"/>
                    </a:solidFill>
                    <a:latin typeface="ArialMT"/>
                  </a:rPr>
                  <a:t> </a:t>
                </a:r>
                <a:r>
                  <a:rPr lang="en-US" dirty="0">
                    <a:solidFill>
                      <a:srgbClr val="000000"/>
                    </a:solidFill>
                  </a:rPr>
                  <a:t>above can be:</a:t>
                </a:r>
              </a:p>
              <a:p>
                <a:pPr lvl="1"/>
                <a:r>
                  <a:rPr lang="en-US" dirty="0">
                    <a:solidFill>
                      <a:srgbClr val="000000"/>
                    </a:solidFill>
                  </a:rPr>
                  <a:t>A place: </a:t>
                </a:r>
                <a:r>
                  <a:rPr lang="en-US" dirty="0">
                    <a:solidFill>
                      <a:srgbClr val="C00000"/>
                    </a:solidFill>
                    <a:latin typeface="Consolas" panose="020B0609020204030204" pitchFamily="49" charset="0"/>
                  </a:rPr>
                  <a:t>{0}</a:t>
                </a:r>
              </a:p>
              <a:p>
                <a:pPr lvl="1"/>
                <a:r>
                  <a:rPr lang="en-US" dirty="0">
                    <a:solidFill>
                      <a:srgbClr val="000000"/>
                    </a:solidFill>
                  </a:rPr>
                  <a:t>Enumeration: </a:t>
                </a:r>
                <a:r>
                  <a:rPr lang="en-US" dirty="0">
                    <a:solidFill>
                      <a:srgbClr val="C00000"/>
                    </a:solidFill>
                    <a:latin typeface="Consolas" panose="020B0609020204030204" pitchFamily="49" charset="0"/>
                  </a:rPr>
                  <a:t>{0},{1},{2},{3}</a:t>
                </a:r>
              </a:p>
              <a:p>
                <a:pPr lvl="1"/>
                <a:r>
                  <a:rPr lang="en-US" dirty="0">
                    <a:solidFill>
                      <a:srgbClr val="000000"/>
                    </a:solidFill>
                  </a:rPr>
                  <a:t>Interval notation: </a:t>
                </a:r>
                <a:r>
                  <a:rPr lang="en-US" dirty="0">
                    <a:solidFill>
                      <a:srgbClr val="C00000"/>
                    </a:solidFill>
                    <a:latin typeface="Consolas" panose="020B0609020204030204" pitchFamily="49" charset="0"/>
                  </a:rPr>
                  <a:t>&lt;place&gt;:&lt;</a:t>
                </a:r>
                <a:r>
                  <a:rPr lang="en-US" dirty="0" err="1">
                    <a:solidFill>
                      <a:srgbClr val="C00000"/>
                    </a:solidFill>
                    <a:latin typeface="Consolas" panose="020B0609020204030204" pitchFamily="49" charset="0"/>
                  </a:rPr>
                  <a:t>len</a:t>
                </a:r>
                <a:r>
                  <a:rPr lang="en-US" dirty="0">
                    <a:solidFill>
                      <a:srgbClr val="C00000"/>
                    </a:solidFill>
                    <a:latin typeface="Consolas" panose="020B0609020204030204" pitchFamily="49" charset="0"/>
                  </a:rPr>
                  <a:t>&gt;:&lt;stride&gt; </a:t>
                </a:r>
                <a14:m>
                  <m:oMath xmlns:m="http://schemas.openxmlformats.org/officeDocument/2006/math">
                    <m:r>
                      <a:rPr lang="en-US">
                        <a:solidFill>
                          <a:srgbClr val="C00000"/>
                        </a:solidFill>
                        <a:latin typeface="Cambria Math" panose="02040503050406030204" pitchFamily="18" charset="0"/>
                      </a:rPr>
                      <m:t>→</m:t>
                    </m:r>
                  </m:oMath>
                </a14:m>
                <a:r>
                  <a:rPr lang="en-US" dirty="0">
                    <a:solidFill>
                      <a:srgbClr val="000000"/>
                    </a:solidFill>
                  </a:rPr>
                  <a:t> e.g. </a:t>
                </a:r>
                <a:r>
                  <a:rPr lang="en-US" dirty="0">
                    <a:solidFill>
                      <a:srgbClr val="C00000"/>
                    </a:solidFill>
                    <a:latin typeface="Consolas" panose="020B0609020204030204" pitchFamily="49" charset="0"/>
                  </a:rPr>
                  <a:t>{0}:4:1</a:t>
                </a:r>
              </a:p>
              <a:p>
                <a:pPr lvl="1"/>
                <a:r>
                  <a:rPr lang="en-US" dirty="0"/>
                  <a:t>NOTE: </a:t>
                </a:r>
                <a:r>
                  <a:rPr lang="en-US" dirty="0">
                    <a:solidFill>
                      <a:srgbClr val="C00000"/>
                    </a:solidFill>
                    <a:latin typeface="Consolas" panose="020B0609020204030204" pitchFamily="49" charset="0"/>
                  </a:rPr>
                  <a:t>{0},{1},{2},{3} </a:t>
                </a:r>
                <a:r>
                  <a:rPr lang="en-US" dirty="0"/>
                  <a:t>is the same as </a:t>
                </a:r>
                <a:r>
                  <a:rPr lang="en-US" dirty="0">
                    <a:solidFill>
                      <a:srgbClr val="C00000"/>
                    </a:solidFill>
                    <a:latin typeface="Consolas" panose="020B0609020204030204" pitchFamily="49" charset="0"/>
                  </a:rPr>
                  <a:t>{0}:4:1</a:t>
                </a:r>
                <a:endParaRPr lang="en-US" dirty="0"/>
              </a:p>
              <a:p>
                <a:pPr lvl="1"/>
                <a:endParaRPr lang="en-US" dirty="0"/>
              </a:p>
              <a:p>
                <a:r>
                  <a:rPr lang="en-US" dirty="0"/>
                  <a:t>What these numbers in red above mean: </a:t>
                </a:r>
              </a:p>
              <a:p>
                <a:pPr lvl="1">
                  <a:tabLst>
                    <a:tab pos="4114800" algn="l"/>
                  </a:tabLst>
                </a:pPr>
                <a:r>
                  <a:rPr lang="en-US" dirty="0"/>
                  <a:t>with </a:t>
                </a:r>
                <a:r>
                  <a:rPr lang="en-US" dirty="0" err="1"/>
                  <a:t>HyperThreading</a:t>
                </a:r>
                <a:r>
                  <a:rPr lang="en-US" dirty="0"/>
                  <a:t>:	list of ids of the HW-threads (virtual cores)</a:t>
                </a:r>
              </a:p>
              <a:p>
                <a:pPr lvl="1">
                  <a:tabLst>
                    <a:tab pos="4114800" algn="l"/>
                  </a:tabLst>
                </a:pPr>
                <a:r>
                  <a:rPr lang="en-US" dirty="0"/>
                  <a:t>without </a:t>
                </a:r>
                <a:r>
                  <a:rPr lang="en-US" dirty="0" err="1"/>
                  <a:t>HyperThreading</a:t>
                </a:r>
                <a:r>
                  <a:rPr lang="en-US" dirty="0"/>
                  <a:t>:	list of cores</a:t>
                </a:r>
              </a:p>
            </p:txBody>
          </p:sp>
        </mc:Choice>
        <mc:Fallback xmlns="">
          <p:sp>
            <p:nvSpPr>
              <p:cNvPr id="3" name="Content Placeholder 2">
                <a:extLst>
                  <a:ext uri="{FF2B5EF4-FFF2-40B4-BE49-F238E27FC236}">
                    <a16:creationId xmlns:a16="http://schemas.microsoft.com/office/drawing/2014/main" id="{9421111A-CDD8-40C8-BE14-9519DD83A58B}"/>
                  </a:ext>
                </a:extLst>
              </p:cNvPr>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28E6486-ED4F-4DB7-A92A-3C395AF5B6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9BE995D5-86B1-4231-BB1F-36EC8B010D31}"/>
                  </a:ext>
                </a:extLst>
              </p:cNvPr>
              <p:cNvSpPr>
                <a:spLocks noGrp="1"/>
              </p:cNvSpPr>
              <p:nvPr>
                <p:ph type="body" sz="quarter" idx="13"/>
              </p:nvPr>
            </p:nvSpPr>
            <p:spPr/>
            <p:txBody>
              <a:bodyPr/>
              <a:lstStyle/>
              <a:p>
                <a:r>
                  <a:rPr lang="en-US" dirty="0"/>
                  <a:t>[Kent </a:t>
                </a:r>
                <a:r>
                  <a:rPr lang="en-US" dirty="0" err="1"/>
                  <a:t>Milfeld</a:t>
                </a:r>
                <a:r>
                  <a:rPr lang="en-US" dirty="0"/>
                  <a:t>, Lars </a:t>
                </a:r>
                <a:r>
                  <a:rPr lang="en-US" dirty="0" err="1"/>
                  <a:t>Koesterke</a:t>
                </a:r>
                <a:r>
                  <a:rPr lang="en-US" dirty="0"/>
                  <a:t>]</a:t>
                </a:r>
                <a14:m>
                  <m:oMath xmlns:m="http://schemas.openxmlformats.org/officeDocument/2006/math">
                    <m:r>
                      <a:rPr lang="en-US" i="1">
                        <a:latin typeface="Cambria Math" panose="02040503050406030204" pitchFamily="18" charset="0"/>
                      </a:rPr>
                      <m:t>→</m:t>
                    </m:r>
                  </m:oMath>
                </a14:m>
                <a:endParaRPr lang="en-US" dirty="0"/>
              </a:p>
            </p:txBody>
          </p:sp>
        </mc:Choice>
        <mc:Fallback xmlns="">
          <p:sp>
            <p:nvSpPr>
              <p:cNvPr id="9" name="Text Placeholder 8">
                <a:extLst>
                  <a:ext uri="{FF2B5EF4-FFF2-40B4-BE49-F238E27FC236}">
                    <a16:creationId xmlns:a16="http://schemas.microsoft.com/office/drawing/2014/main" id="{9BE995D5-86B1-4231-BB1F-36EC8B010D31}"/>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sp>
        <p:nvSpPr>
          <p:cNvPr id="6" name="Right Brace 5">
            <a:extLst>
              <a:ext uri="{FF2B5EF4-FFF2-40B4-BE49-F238E27FC236}">
                <a16:creationId xmlns:a16="http://schemas.microsoft.com/office/drawing/2014/main" id="{19084C5C-61E1-4096-B770-9D033E07991A}"/>
              </a:ext>
            </a:extLst>
          </p:cNvPr>
          <p:cNvSpPr/>
          <p:nvPr/>
        </p:nvSpPr>
        <p:spPr>
          <a:xfrm>
            <a:off x="7570921" y="3051854"/>
            <a:ext cx="433953" cy="1500774"/>
          </a:xfrm>
          <a:prstGeom prst="rightBrace">
            <a:avLst>
              <a:gd name="adj1" fmla="val 35119"/>
              <a:gd name="adj2" fmla="val 50000"/>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2FCB6305-6F04-4EBB-9B4D-0433A100A99C}"/>
              </a:ext>
            </a:extLst>
          </p:cNvPr>
          <p:cNvSpPr/>
          <p:nvPr/>
        </p:nvSpPr>
        <p:spPr>
          <a:xfrm>
            <a:off x="8206353" y="3592414"/>
            <a:ext cx="2192267" cy="369332"/>
          </a:xfrm>
          <a:prstGeom prst="rect">
            <a:avLst/>
          </a:prstGeom>
        </p:spPr>
        <p:txBody>
          <a:bodyPr wrap="none">
            <a:spAutoFit/>
          </a:bodyPr>
          <a:lstStyle/>
          <a:p>
            <a:r>
              <a:rPr lang="en-US" dirty="0"/>
              <a:t>List of [Linux] CPU ids</a:t>
            </a:r>
          </a:p>
        </p:txBody>
      </p:sp>
    </p:spTree>
    <p:extLst>
      <p:ext uri="{BB962C8B-B14F-4D97-AF65-F5344CB8AC3E}">
        <p14:creationId xmlns:p14="http://schemas.microsoft.com/office/powerpoint/2010/main" val="2232045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quote the day</a:t>
            </a:r>
            <a:endParaRPr lang="en-US" sz="1800" dirty="0"/>
          </a:p>
        </p:txBody>
      </p:sp>
      <p:sp>
        <p:nvSpPr>
          <p:cNvPr id="4" name="Slide Number Placeholder 3"/>
          <p:cNvSpPr>
            <a:spLocks noGrp="1"/>
          </p:cNvSpPr>
          <p:nvPr>
            <p:ph type="sldNum" sz="quarter" idx="12"/>
          </p:nvPr>
        </p:nvSpPr>
        <p:spPr/>
        <p:txBody>
          <a:bodyPr/>
          <a:lstStyle/>
          <a:p>
            <a:fld id="{67D2203D-769A-4D5A-AE4C-EA73FDE6A130}" type="slidenum">
              <a:rPr lang="en-US" smtClean="0"/>
              <a:t>2</a:t>
            </a:fld>
            <a:endParaRPr lang="en-US"/>
          </a:p>
        </p:txBody>
      </p:sp>
      <p:sp>
        <p:nvSpPr>
          <p:cNvPr id="5" name="Rectangle 4"/>
          <p:cNvSpPr/>
          <p:nvPr/>
        </p:nvSpPr>
        <p:spPr>
          <a:xfrm>
            <a:off x="856800" y="3456662"/>
            <a:ext cx="10891564" cy="615553"/>
          </a:xfrm>
          <a:prstGeom prst="rect">
            <a:avLst/>
          </a:prstGeom>
        </p:spPr>
        <p:txBody>
          <a:bodyPr wrap="square">
            <a:spAutoFit/>
          </a:bodyPr>
          <a:lstStyle/>
          <a:p>
            <a:pPr algn="r"/>
            <a:r>
              <a:rPr lang="en-US" sz="2000" dirty="0"/>
              <a:t>“The best way to predict the future is to create it.”</a:t>
            </a:r>
          </a:p>
          <a:p>
            <a:pPr algn="r"/>
            <a:r>
              <a:rPr lang="en-US" sz="1400" dirty="0"/>
              <a:t>-- Peter Drucker, Austrian-born American management consultant. Recipient of  the Presidential Medal of Freedom [1909, Vienna – 2005, California]</a:t>
            </a:r>
            <a:endParaRPr lang="en-US" dirty="0"/>
          </a:p>
        </p:txBody>
      </p:sp>
    </p:spTree>
    <p:extLst>
      <p:ext uri="{BB962C8B-B14F-4D97-AF65-F5344CB8AC3E}">
        <p14:creationId xmlns:p14="http://schemas.microsoft.com/office/powerpoint/2010/main" val="494299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9B9B6-1595-4185-947B-2CAEF734A19D}"/>
              </a:ext>
            </a:extLst>
          </p:cNvPr>
          <p:cNvSpPr>
            <a:spLocks noGrp="1"/>
          </p:cNvSpPr>
          <p:nvPr>
            <p:ph type="title"/>
          </p:nvPr>
        </p:nvSpPr>
        <p:spPr/>
        <p:txBody>
          <a:bodyPr/>
          <a:lstStyle/>
          <a:p>
            <a:r>
              <a:rPr lang="en-US" dirty="0"/>
              <a:t>Example </a:t>
            </a:r>
            <a:r>
              <a:rPr lang="en-US" sz="2400" dirty="0"/>
              <a:t>[Assume 2 sockets &amp; 4 cores per socket &amp; </a:t>
            </a:r>
            <a:r>
              <a:rPr lang="en-US" sz="2400" b="1" dirty="0">
                <a:solidFill>
                  <a:srgbClr val="FFC000"/>
                </a:solidFill>
              </a:rPr>
              <a:t>no</a:t>
            </a:r>
            <a:r>
              <a:rPr lang="en-US" sz="2400" dirty="0"/>
              <a:t> hyper-threading enabled]</a:t>
            </a:r>
            <a:endParaRPr lang="en-US" dirty="0"/>
          </a:p>
        </p:txBody>
      </p:sp>
      <p:sp>
        <p:nvSpPr>
          <p:cNvPr id="4" name="Slide Number Placeholder 3">
            <a:extLst>
              <a:ext uri="{FF2B5EF4-FFF2-40B4-BE49-F238E27FC236}">
                <a16:creationId xmlns:a16="http://schemas.microsoft.com/office/drawing/2014/main" id="{43F92D79-0701-40E3-A185-583FE2D8CD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F99D497-71C4-4462-B004-13BC8AA12788}"/>
                  </a:ext>
                </a:extLst>
              </p:cNvPr>
              <p:cNvSpPr>
                <a:spLocks noGrp="1"/>
              </p:cNvSpPr>
              <p:nvPr>
                <p:ph type="body" sz="quarter" idx="13"/>
              </p:nvPr>
            </p:nvSpPr>
            <p:spPr/>
            <p:txBody>
              <a:bodyPr/>
              <a:lstStyle/>
              <a:p>
                <a:r>
                  <a:rPr lang="en-US" dirty="0"/>
                  <a:t>[Kent </a:t>
                </a:r>
                <a:r>
                  <a:rPr lang="en-US" dirty="0" err="1"/>
                  <a:t>Milfeld</a:t>
                </a:r>
                <a:r>
                  <a:rPr lang="en-US" dirty="0"/>
                  <a:t>, Lars </a:t>
                </a:r>
                <a:r>
                  <a:rPr lang="en-US" dirty="0" err="1"/>
                  <a:t>Koesterke</a:t>
                </a:r>
                <a:r>
                  <a:rPr lang="en-US" dirty="0"/>
                  <a:t>]</a:t>
                </a:r>
                <a14:m>
                  <m:oMath xmlns:m="http://schemas.openxmlformats.org/officeDocument/2006/math">
                    <m:r>
                      <a:rPr lang="en-US"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2F99D497-71C4-4462-B004-13BC8AA12788}"/>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
        <p:nvSpPr>
          <p:cNvPr id="11" name="object 8">
            <a:extLst>
              <a:ext uri="{FF2B5EF4-FFF2-40B4-BE49-F238E27FC236}">
                <a16:creationId xmlns:a16="http://schemas.microsoft.com/office/drawing/2014/main" id="{DB3DDA4D-C77E-4B2C-A006-FEA8D0328957}"/>
              </a:ext>
            </a:extLst>
          </p:cNvPr>
          <p:cNvSpPr txBox="1"/>
          <p:nvPr/>
        </p:nvSpPr>
        <p:spPr>
          <a:xfrm>
            <a:off x="3001456" y="5147478"/>
            <a:ext cx="92710" cy="184150"/>
          </a:xfrm>
          <a:prstGeom prst="rect">
            <a:avLst/>
          </a:prstGeom>
        </p:spPr>
        <p:txBody>
          <a:bodyPr vert="horz" wrap="square" lIns="0" tIns="17145" rIns="0" bIns="0" rtlCol="0">
            <a:spAutoFit/>
          </a:bodyPr>
          <a:lstStyle/>
          <a:p>
            <a:pPr marL="12700">
              <a:lnSpc>
                <a:spcPct val="100000"/>
              </a:lnSpc>
              <a:spcBef>
                <a:spcPts val="135"/>
              </a:spcBef>
            </a:pPr>
            <a:r>
              <a:rPr sz="1000" b="1" spc="15" dirty="0">
                <a:solidFill>
                  <a:srgbClr val="3366FF"/>
                </a:solidFill>
                <a:latin typeface="Calibri"/>
                <a:cs typeface="Calibri"/>
              </a:rPr>
              <a:t>4</a:t>
            </a:r>
            <a:endParaRPr sz="1000">
              <a:latin typeface="Calibri"/>
              <a:cs typeface="Calibri"/>
            </a:endParaRPr>
          </a:p>
        </p:txBody>
      </p:sp>
      <p:sp>
        <p:nvSpPr>
          <p:cNvPr id="12" name="object 9">
            <a:extLst>
              <a:ext uri="{FF2B5EF4-FFF2-40B4-BE49-F238E27FC236}">
                <a16:creationId xmlns:a16="http://schemas.microsoft.com/office/drawing/2014/main" id="{5DE9734F-C388-4F4B-90B2-C63E6E6E8FE2}"/>
              </a:ext>
            </a:extLst>
          </p:cNvPr>
          <p:cNvSpPr txBox="1"/>
          <p:nvPr/>
        </p:nvSpPr>
        <p:spPr>
          <a:xfrm>
            <a:off x="3366618" y="5147478"/>
            <a:ext cx="427990" cy="184150"/>
          </a:xfrm>
          <a:prstGeom prst="rect">
            <a:avLst/>
          </a:prstGeom>
        </p:spPr>
        <p:txBody>
          <a:bodyPr vert="horz" wrap="square" lIns="0" tIns="17145" rIns="0" bIns="0" rtlCol="0">
            <a:spAutoFit/>
          </a:bodyPr>
          <a:lstStyle/>
          <a:p>
            <a:pPr marL="12700">
              <a:lnSpc>
                <a:spcPct val="100000"/>
              </a:lnSpc>
              <a:spcBef>
                <a:spcPts val="135"/>
              </a:spcBef>
              <a:tabLst>
                <a:tab pos="347980" algn="l"/>
              </a:tabLst>
            </a:pPr>
            <a:r>
              <a:rPr sz="1000" b="1" spc="15" dirty="0">
                <a:solidFill>
                  <a:srgbClr val="3366FF"/>
                </a:solidFill>
                <a:latin typeface="Calibri"/>
                <a:cs typeface="Calibri"/>
              </a:rPr>
              <a:t>5	6</a:t>
            </a:r>
            <a:endParaRPr sz="1000">
              <a:latin typeface="Calibri"/>
              <a:cs typeface="Calibri"/>
            </a:endParaRPr>
          </a:p>
        </p:txBody>
      </p:sp>
      <p:sp>
        <p:nvSpPr>
          <p:cNvPr id="13" name="object 10">
            <a:extLst>
              <a:ext uri="{FF2B5EF4-FFF2-40B4-BE49-F238E27FC236}">
                <a16:creationId xmlns:a16="http://schemas.microsoft.com/office/drawing/2014/main" id="{AD52157A-363D-424F-A7DF-7DF586E80DAD}"/>
              </a:ext>
            </a:extLst>
          </p:cNvPr>
          <p:cNvSpPr txBox="1"/>
          <p:nvPr/>
        </p:nvSpPr>
        <p:spPr>
          <a:xfrm>
            <a:off x="4067118" y="5147478"/>
            <a:ext cx="92710" cy="184150"/>
          </a:xfrm>
          <a:prstGeom prst="rect">
            <a:avLst/>
          </a:prstGeom>
        </p:spPr>
        <p:txBody>
          <a:bodyPr vert="horz" wrap="square" lIns="0" tIns="17145" rIns="0" bIns="0" rtlCol="0">
            <a:spAutoFit/>
          </a:bodyPr>
          <a:lstStyle/>
          <a:p>
            <a:pPr marL="12700">
              <a:lnSpc>
                <a:spcPct val="100000"/>
              </a:lnSpc>
              <a:spcBef>
                <a:spcPts val="135"/>
              </a:spcBef>
            </a:pPr>
            <a:r>
              <a:rPr sz="1000" b="1" spc="15" dirty="0">
                <a:solidFill>
                  <a:srgbClr val="3366FF"/>
                </a:solidFill>
                <a:latin typeface="Calibri"/>
                <a:cs typeface="Calibri"/>
              </a:rPr>
              <a:t>7</a:t>
            </a:r>
            <a:endParaRPr sz="1000">
              <a:latin typeface="Calibri"/>
              <a:cs typeface="Calibri"/>
            </a:endParaRPr>
          </a:p>
        </p:txBody>
      </p:sp>
      <p:sp>
        <p:nvSpPr>
          <p:cNvPr id="14" name="object 11">
            <a:extLst>
              <a:ext uri="{FF2B5EF4-FFF2-40B4-BE49-F238E27FC236}">
                <a16:creationId xmlns:a16="http://schemas.microsoft.com/office/drawing/2014/main" id="{9E40CB1B-2410-4C98-8966-9824A2FC27DA}"/>
              </a:ext>
            </a:extLst>
          </p:cNvPr>
          <p:cNvSpPr txBox="1"/>
          <p:nvPr/>
        </p:nvSpPr>
        <p:spPr>
          <a:xfrm>
            <a:off x="1441602" y="5147478"/>
            <a:ext cx="397510" cy="184150"/>
          </a:xfrm>
          <a:prstGeom prst="rect">
            <a:avLst/>
          </a:prstGeom>
        </p:spPr>
        <p:txBody>
          <a:bodyPr vert="horz" wrap="square" lIns="0" tIns="17145" rIns="0" bIns="0" rtlCol="0">
            <a:spAutoFit/>
          </a:bodyPr>
          <a:lstStyle/>
          <a:p>
            <a:pPr marL="12700">
              <a:lnSpc>
                <a:spcPct val="100000"/>
              </a:lnSpc>
              <a:spcBef>
                <a:spcPts val="135"/>
              </a:spcBef>
              <a:tabLst>
                <a:tab pos="317500" algn="l"/>
              </a:tabLst>
            </a:pPr>
            <a:r>
              <a:rPr sz="1000" b="1" spc="15" dirty="0">
                <a:solidFill>
                  <a:srgbClr val="3366FF"/>
                </a:solidFill>
                <a:latin typeface="Calibri"/>
                <a:cs typeface="Calibri"/>
              </a:rPr>
              <a:t>0	1</a:t>
            </a:r>
            <a:endParaRPr sz="1000">
              <a:latin typeface="Calibri"/>
              <a:cs typeface="Calibri"/>
            </a:endParaRPr>
          </a:p>
        </p:txBody>
      </p:sp>
      <p:sp>
        <p:nvSpPr>
          <p:cNvPr id="15" name="object 12">
            <a:extLst>
              <a:ext uri="{FF2B5EF4-FFF2-40B4-BE49-F238E27FC236}">
                <a16:creationId xmlns:a16="http://schemas.microsoft.com/office/drawing/2014/main" id="{90188132-B683-4E8D-8FAA-A36B58B93C2D}"/>
              </a:ext>
            </a:extLst>
          </p:cNvPr>
          <p:cNvSpPr txBox="1"/>
          <p:nvPr/>
        </p:nvSpPr>
        <p:spPr>
          <a:xfrm>
            <a:off x="2111486" y="5147478"/>
            <a:ext cx="427355" cy="184150"/>
          </a:xfrm>
          <a:prstGeom prst="rect">
            <a:avLst/>
          </a:prstGeom>
        </p:spPr>
        <p:txBody>
          <a:bodyPr vert="horz" wrap="square" lIns="0" tIns="17145" rIns="0" bIns="0" rtlCol="0">
            <a:spAutoFit/>
          </a:bodyPr>
          <a:lstStyle/>
          <a:p>
            <a:pPr marL="12700">
              <a:lnSpc>
                <a:spcPct val="100000"/>
              </a:lnSpc>
              <a:spcBef>
                <a:spcPts val="135"/>
              </a:spcBef>
              <a:tabLst>
                <a:tab pos="347345" algn="l"/>
              </a:tabLst>
            </a:pPr>
            <a:r>
              <a:rPr sz="1000" b="1" spc="15" dirty="0">
                <a:solidFill>
                  <a:srgbClr val="3366FF"/>
                </a:solidFill>
                <a:latin typeface="Calibri"/>
                <a:cs typeface="Calibri"/>
              </a:rPr>
              <a:t>2	3</a:t>
            </a:r>
            <a:endParaRPr sz="1000">
              <a:latin typeface="Calibri"/>
              <a:cs typeface="Calibri"/>
            </a:endParaRPr>
          </a:p>
        </p:txBody>
      </p:sp>
      <p:sp>
        <p:nvSpPr>
          <p:cNvPr id="16" name="object 13">
            <a:extLst>
              <a:ext uri="{FF2B5EF4-FFF2-40B4-BE49-F238E27FC236}">
                <a16:creationId xmlns:a16="http://schemas.microsoft.com/office/drawing/2014/main" id="{543D557A-5A45-47CA-988B-12F5D75C165B}"/>
              </a:ext>
            </a:extLst>
          </p:cNvPr>
          <p:cNvSpPr/>
          <p:nvPr/>
        </p:nvSpPr>
        <p:spPr>
          <a:xfrm>
            <a:off x="1296998" y="4862471"/>
            <a:ext cx="326634" cy="263790"/>
          </a:xfrm>
          <a:prstGeom prst="rect">
            <a:avLst/>
          </a:prstGeom>
          <a:blipFill>
            <a:blip r:embed="rId3" cstate="print"/>
            <a:stretch>
              <a:fillRect/>
            </a:stretch>
          </a:blipFill>
        </p:spPr>
        <p:txBody>
          <a:bodyPr wrap="square" lIns="0" tIns="0" rIns="0" bIns="0" rtlCol="0"/>
          <a:lstStyle/>
          <a:p>
            <a:endParaRPr/>
          </a:p>
        </p:txBody>
      </p:sp>
      <p:sp>
        <p:nvSpPr>
          <p:cNvPr id="17" name="object 14">
            <a:extLst>
              <a:ext uri="{FF2B5EF4-FFF2-40B4-BE49-F238E27FC236}">
                <a16:creationId xmlns:a16="http://schemas.microsoft.com/office/drawing/2014/main" id="{3F8BE621-08FC-4C56-BE73-072AB02A45EB}"/>
              </a:ext>
            </a:extLst>
          </p:cNvPr>
          <p:cNvSpPr/>
          <p:nvPr/>
        </p:nvSpPr>
        <p:spPr>
          <a:xfrm>
            <a:off x="1642478" y="4862471"/>
            <a:ext cx="326635" cy="263790"/>
          </a:xfrm>
          <a:prstGeom prst="rect">
            <a:avLst/>
          </a:prstGeom>
          <a:blipFill>
            <a:blip r:embed="rId4" cstate="print"/>
            <a:stretch>
              <a:fillRect/>
            </a:stretch>
          </a:blipFill>
        </p:spPr>
        <p:txBody>
          <a:bodyPr wrap="square" lIns="0" tIns="0" rIns="0" bIns="0" rtlCol="0"/>
          <a:lstStyle/>
          <a:p>
            <a:endParaRPr/>
          </a:p>
        </p:txBody>
      </p:sp>
      <p:sp>
        <p:nvSpPr>
          <p:cNvPr id="18" name="object 15">
            <a:extLst>
              <a:ext uri="{FF2B5EF4-FFF2-40B4-BE49-F238E27FC236}">
                <a16:creationId xmlns:a16="http://schemas.microsoft.com/office/drawing/2014/main" id="{0715E536-961C-4A3B-8258-7B7A054E44A4}"/>
              </a:ext>
            </a:extLst>
          </p:cNvPr>
          <p:cNvSpPr/>
          <p:nvPr/>
        </p:nvSpPr>
        <p:spPr>
          <a:xfrm>
            <a:off x="2333438" y="4862471"/>
            <a:ext cx="326635" cy="263790"/>
          </a:xfrm>
          <a:prstGeom prst="rect">
            <a:avLst/>
          </a:prstGeom>
          <a:blipFill>
            <a:blip r:embed="rId3" cstate="print"/>
            <a:stretch>
              <a:fillRect/>
            </a:stretch>
          </a:blipFill>
        </p:spPr>
        <p:txBody>
          <a:bodyPr wrap="square" lIns="0" tIns="0" rIns="0" bIns="0" rtlCol="0"/>
          <a:lstStyle/>
          <a:p>
            <a:endParaRPr/>
          </a:p>
        </p:txBody>
      </p:sp>
      <p:sp>
        <p:nvSpPr>
          <p:cNvPr id="19" name="object 16">
            <a:extLst>
              <a:ext uri="{FF2B5EF4-FFF2-40B4-BE49-F238E27FC236}">
                <a16:creationId xmlns:a16="http://schemas.microsoft.com/office/drawing/2014/main" id="{9F60E76C-21C7-4674-BC5D-871AE4E40302}"/>
              </a:ext>
            </a:extLst>
          </p:cNvPr>
          <p:cNvSpPr/>
          <p:nvPr/>
        </p:nvSpPr>
        <p:spPr>
          <a:xfrm>
            <a:off x="1256869" y="4821660"/>
            <a:ext cx="1446530" cy="351790"/>
          </a:xfrm>
          <a:custGeom>
            <a:avLst/>
            <a:gdLst/>
            <a:ahLst/>
            <a:cxnLst/>
            <a:rect l="l" t="t" r="r" b="b"/>
            <a:pathLst>
              <a:path w="1446530"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20" name="object 17">
            <a:extLst>
              <a:ext uri="{FF2B5EF4-FFF2-40B4-BE49-F238E27FC236}">
                <a16:creationId xmlns:a16="http://schemas.microsoft.com/office/drawing/2014/main" id="{5237F2CF-3DC0-4587-B007-F94C12B02776}"/>
              </a:ext>
            </a:extLst>
          </p:cNvPr>
          <p:cNvSpPr/>
          <p:nvPr/>
        </p:nvSpPr>
        <p:spPr>
          <a:xfrm>
            <a:off x="1370020" y="4878958"/>
            <a:ext cx="218279" cy="218254"/>
          </a:xfrm>
          <a:prstGeom prst="rect">
            <a:avLst/>
          </a:prstGeom>
          <a:blipFill>
            <a:blip r:embed="rId5" cstate="print"/>
            <a:stretch>
              <a:fillRect/>
            </a:stretch>
          </a:blipFill>
        </p:spPr>
        <p:txBody>
          <a:bodyPr wrap="square" lIns="0" tIns="0" rIns="0" bIns="0" rtlCol="0"/>
          <a:lstStyle/>
          <a:p>
            <a:endParaRPr/>
          </a:p>
        </p:txBody>
      </p:sp>
      <p:sp>
        <p:nvSpPr>
          <p:cNvPr id="21" name="object 18">
            <a:extLst>
              <a:ext uri="{FF2B5EF4-FFF2-40B4-BE49-F238E27FC236}">
                <a16:creationId xmlns:a16="http://schemas.microsoft.com/office/drawing/2014/main" id="{66D17450-DDE4-4CB6-A242-544898EA9306}"/>
              </a:ext>
            </a:extLst>
          </p:cNvPr>
          <p:cNvSpPr/>
          <p:nvPr/>
        </p:nvSpPr>
        <p:spPr>
          <a:xfrm>
            <a:off x="1696654" y="4878958"/>
            <a:ext cx="218279" cy="218254"/>
          </a:xfrm>
          <a:prstGeom prst="rect">
            <a:avLst/>
          </a:prstGeom>
          <a:blipFill>
            <a:blip r:embed="rId6" cstate="print"/>
            <a:stretch>
              <a:fillRect/>
            </a:stretch>
          </a:blipFill>
        </p:spPr>
        <p:txBody>
          <a:bodyPr wrap="square" lIns="0" tIns="0" rIns="0" bIns="0" rtlCol="0"/>
          <a:lstStyle/>
          <a:p>
            <a:endParaRPr/>
          </a:p>
        </p:txBody>
      </p:sp>
      <p:sp>
        <p:nvSpPr>
          <p:cNvPr id="22" name="object 19">
            <a:extLst>
              <a:ext uri="{FF2B5EF4-FFF2-40B4-BE49-F238E27FC236}">
                <a16:creationId xmlns:a16="http://schemas.microsoft.com/office/drawing/2014/main" id="{59DB7CE5-CB92-4C1A-8F6B-3142E9E4ADCB}"/>
              </a:ext>
            </a:extLst>
          </p:cNvPr>
          <p:cNvSpPr/>
          <p:nvPr/>
        </p:nvSpPr>
        <p:spPr>
          <a:xfrm>
            <a:off x="2387613" y="4872676"/>
            <a:ext cx="218279" cy="218254"/>
          </a:xfrm>
          <a:prstGeom prst="rect">
            <a:avLst/>
          </a:prstGeom>
          <a:blipFill>
            <a:blip r:embed="rId7" cstate="print"/>
            <a:stretch>
              <a:fillRect/>
            </a:stretch>
          </a:blipFill>
        </p:spPr>
        <p:txBody>
          <a:bodyPr wrap="square" lIns="0" tIns="0" rIns="0" bIns="0" rtlCol="0"/>
          <a:lstStyle/>
          <a:p>
            <a:endParaRPr/>
          </a:p>
        </p:txBody>
      </p:sp>
      <p:sp>
        <p:nvSpPr>
          <p:cNvPr id="23" name="object 20">
            <a:extLst>
              <a:ext uri="{FF2B5EF4-FFF2-40B4-BE49-F238E27FC236}">
                <a16:creationId xmlns:a16="http://schemas.microsoft.com/office/drawing/2014/main" id="{DE300573-1FA3-4932-8908-4E6D33D2E98B}"/>
              </a:ext>
            </a:extLst>
          </p:cNvPr>
          <p:cNvSpPr/>
          <p:nvPr/>
        </p:nvSpPr>
        <p:spPr>
          <a:xfrm>
            <a:off x="1989530" y="4864037"/>
            <a:ext cx="326635" cy="263790"/>
          </a:xfrm>
          <a:prstGeom prst="rect">
            <a:avLst/>
          </a:prstGeom>
          <a:blipFill>
            <a:blip r:embed="rId8" cstate="print"/>
            <a:stretch>
              <a:fillRect/>
            </a:stretch>
          </a:blipFill>
        </p:spPr>
        <p:txBody>
          <a:bodyPr wrap="square" lIns="0" tIns="0" rIns="0" bIns="0" rtlCol="0"/>
          <a:lstStyle/>
          <a:p>
            <a:endParaRPr/>
          </a:p>
        </p:txBody>
      </p:sp>
      <p:sp>
        <p:nvSpPr>
          <p:cNvPr id="24" name="object 21">
            <a:extLst>
              <a:ext uri="{FF2B5EF4-FFF2-40B4-BE49-F238E27FC236}">
                <a16:creationId xmlns:a16="http://schemas.microsoft.com/office/drawing/2014/main" id="{474B614C-49A2-4A40-A92B-58A2165AAE53}"/>
              </a:ext>
            </a:extLst>
          </p:cNvPr>
          <p:cNvSpPr/>
          <p:nvPr/>
        </p:nvSpPr>
        <p:spPr>
          <a:xfrm>
            <a:off x="2043704" y="4874242"/>
            <a:ext cx="218279" cy="218254"/>
          </a:xfrm>
          <a:prstGeom prst="rect">
            <a:avLst/>
          </a:prstGeom>
          <a:blipFill>
            <a:blip r:embed="rId6" cstate="print"/>
            <a:stretch>
              <a:fillRect/>
            </a:stretch>
          </a:blipFill>
        </p:spPr>
        <p:txBody>
          <a:bodyPr wrap="square" lIns="0" tIns="0" rIns="0" bIns="0" rtlCol="0"/>
          <a:lstStyle/>
          <a:p>
            <a:endParaRPr/>
          </a:p>
        </p:txBody>
      </p:sp>
      <p:graphicFrame>
        <p:nvGraphicFramePr>
          <p:cNvPr id="25" name="object 22">
            <a:extLst>
              <a:ext uri="{FF2B5EF4-FFF2-40B4-BE49-F238E27FC236}">
                <a16:creationId xmlns:a16="http://schemas.microsoft.com/office/drawing/2014/main" id="{9EFC5029-696D-4AD0-A4CC-8F54B2AADB1D}"/>
              </a:ext>
            </a:extLst>
          </p:cNvPr>
          <p:cNvGraphicFramePr>
            <a:graphicFrameLocks noGrp="1"/>
          </p:cNvGraphicFramePr>
          <p:nvPr/>
        </p:nvGraphicFramePr>
        <p:xfrm>
          <a:off x="1294643" y="4860116"/>
          <a:ext cx="1362710"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6075">
                  <a:extLst>
                    <a:ext uri="{9D8B030D-6E8A-4147-A177-3AD203B41FA5}">
                      <a16:colId xmlns:a16="http://schemas.microsoft.com/office/drawing/2014/main" val="20001"/>
                    </a:ext>
                  </a:extLst>
                </a:gridCol>
                <a:gridCol w="345440">
                  <a:extLst>
                    <a:ext uri="{9D8B030D-6E8A-4147-A177-3AD203B41FA5}">
                      <a16:colId xmlns:a16="http://schemas.microsoft.com/office/drawing/2014/main" val="20002"/>
                    </a:ext>
                  </a:extLst>
                </a:gridCol>
                <a:gridCol w="335280">
                  <a:extLst>
                    <a:ext uri="{9D8B030D-6E8A-4147-A177-3AD203B41FA5}">
                      <a16:colId xmlns:a16="http://schemas.microsoft.com/office/drawing/2014/main" val="20003"/>
                    </a:ext>
                  </a:extLst>
                </a:gridCol>
              </a:tblGrid>
              <a:tr h="263790">
                <a:tc>
                  <a:txBody>
                    <a:bodyPr/>
                    <a:lstStyle/>
                    <a:p>
                      <a:pPr marL="23495" algn="ctr">
                        <a:lnSpc>
                          <a:spcPct val="100000"/>
                        </a:lnSpc>
                        <a:spcBef>
                          <a:spcPts val="55"/>
                        </a:spcBef>
                      </a:pPr>
                      <a:r>
                        <a:rPr sz="1300" dirty="0">
                          <a:latin typeface="Calibri"/>
                          <a:cs typeface="Calibri"/>
                        </a:rPr>
                        <a:t>0</a:t>
                      </a:r>
                      <a:endParaRPr sz="1300">
                        <a:latin typeface="Calibri"/>
                        <a:cs typeface="Calibri"/>
                      </a:endParaRPr>
                    </a:p>
                  </a:txBody>
                  <a:tcPr marL="0" marR="0" marT="698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gn="ctr">
                        <a:lnSpc>
                          <a:spcPct val="100000"/>
                        </a:lnSpc>
                        <a:spcBef>
                          <a:spcPts val="55"/>
                        </a:spcBef>
                      </a:pPr>
                      <a:r>
                        <a:rPr sz="1300" dirty="0">
                          <a:latin typeface="Calibri"/>
                          <a:cs typeface="Calibri"/>
                        </a:rPr>
                        <a:t>1</a:t>
                      </a:r>
                      <a:endParaRPr sz="1300">
                        <a:latin typeface="Calibri"/>
                        <a:cs typeface="Calibri"/>
                      </a:endParaRPr>
                    </a:p>
                  </a:txBody>
                  <a:tcPr marL="0" marR="0" marT="698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gn="ctr">
                        <a:lnSpc>
                          <a:spcPct val="100000"/>
                        </a:lnSpc>
                        <a:spcBef>
                          <a:spcPts val="15"/>
                        </a:spcBef>
                      </a:pPr>
                      <a:r>
                        <a:rPr sz="1300" dirty="0">
                          <a:latin typeface="Calibri"/>
                          <a:cs typeface="Calibri"/>
                        </a:rPr>
                        <a:t>2</a:t>
                      </a:r>
                      <a:endParaRPr sz="1300">
                        <a:latin typeface="Calibri"/>
                        <a:cs typeface="Calibri"/>
                      </a:endParaRPr>
                    </a:p>
                  </a:txBody>
                  <a:tcPr marL="0" marR="0" marT="190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3810" algn="ctr">
                        <a:lnSpc>
                          <a:spcPct val="100000"/>
                        </a:lnSpc>
                        <a:spcBef>
                          <a:spcPts val="5"/>
                        </a:spcBef>
                      </a:pPr>
                      <a:r>
                        <a:rPr sz="1300" dirty="0">
                          <a:latin typeface="Calibri"/>
                          <a:cs typeface="Calibri"/>
                        </a:rPr>
                        <a:t>3</a:t>
                      </a:r>
                      <a:endParaRPr sz="1300">
                        <a:latin typeface="Calibri"/>
                        <a:cs typeface="Calibri"/>
                      </a:endParaRPr>
                    </a:p>
                  </a:txBody>
                  <a:tcPr marL="0" marR="0" marT="63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26" name="object 23">
            <a:extLst>
              <a:ext uri="{FF2B5EF4-FFF2-40B4-BE49-F238E27FC236}">
                <a16:creationId xmlns:a16="http://schemas.microsoft.com/office/drawing/2014/main" id="{DD9F2659-7AFE-4EFA-90EE-D34C656453CE}"/>
              </a:ext>
            </a:extLst>
          </p:cNvPr>
          <p:cNvSpPr/>
          <p:nvPr/>
        </p:nvSpPr>
        <p:spPr>
          <a:xfrm>
            <a:off x="2892496" y="4862471"/>
            <a:ext cx="326635" cy="263790"/>
          </a:xfrm>
          <a:prstGeom prst="rect">
            <a:avLst/>
          </a:prstGeom>
          <a:blipFill>
            <a:blip r:embed="rId3" cstate="print"/>
            <a:stretch>
              <a:fillRect/>
            </a:stretch>
          </a:blipFill>
        </p:spPr>
        <p:txBody>
          <a:bodyPr wrap="square" lIns="0" tIns="0" rIns="0" bIns="0" rtlCol="0"/>
          <a:lstStyle/>
          <a:p>
            <a:endParaRPr/>
          </a:p>
        </p:txBody>
      </p:sp>
      <p:sp>
        <p:nvSpPr>
          <p:cNvPr id="27" name="object 24">
            <a:extLst>
              <a:ext uri="{FF2B5EF4-FFF2-40B4-BE49-F238E27FC236}">
                <a16:creationId xmlns:a16="http://schemas.microsoft.com/office/drawing/2014/main" id="{B87D5BEF-4B29-4FE5-817F-474E63C9C4A1}"/>
              </a:ext>
            </a:extLst>
          </p:cNvPr>
          <p:cNvSpPr/>
          <p:nvPr/>
        </p:nvSpPr>
        <p:spPr>
          <a:xfrm>
            <a:off x="3237977" y="4862471"/>
            <a:ext cx="326635" cy="263790"/>
          </a:xfrm>
          <a:prstGeom prst="rect">
            <a:avLst/>
          </a:prstGeom>
          <a:blipFill>
            <a:blip r:embed="rId4" cstate="print"/>
            <a:stretch>
              <a:fillRect/>
            </a:stretch>
          </a:blipFill>
        </p:spPr>
        <p:txBody>
          <a:bodyPr wrap="square" lIns="0" tIns="0" rIns="0" bIns="0" rtlCol="0"/>
          <a:lstStyle/>
          <a:p>
            <a:endParaRPr/>
          </a:p>
        </p:txBody>
      </p:sp>
      <p:sp>
        <p:nvSpPr>
          <p:cNvPr id="28" name="object 25">
            <a:extLst>
              <a:ext uri="{FF2B5EF4-FFF2-40B4-BE49-F238E27FC236}">
                <a16:creationId xmlns:a16="http://schemas.microsoft.com/office/drawing/2014/main" id="{32736D65-FE9E-4EB6-AB47-EECE885099C7}"/>
              </a:ext>
            </a:extLst>
          </p:cNvPr>
          <p:cNvSpPr/>
          <p:nvPr/>
        </p:nvSpPr>
        <p:spPr>
          <a:xfrm>
            <a:off x="3928937" y="4862471"/>
            <a:ext cx="326635" cy="263790"/>
          </a:xfrm>
          <a:prstGeom prst="rect">
            <a:avLst/>
          </a:prstGeom>
          <a:blipFill>
            <a:blip r:embed="rId9" cstate="print"/>
            <a:stretch>
              <a:fillRect/>
            </a:stretch>
          </a:blipFill>
        </p:spPr>
        <p:txBody>
          <a:bodyPr wrap="square" lIns="0" tIns="0" rIns="0" bIns="0" rtlCol="0"/>
          <a:lstStyle/>
          <a:p>
            <a:endParaRPr/>
          </a:p>
        </p:txBody>
      </p:sp>
      <p:sp>
        <p:nvSpPr>
          <p:cNvPr id="29" name="object 26">
            <a:extLst>
              <a:ext uri="{FF2B5EF4-FFF2-40B4-BE49-F238E27FC236}">
                <a16:creationId xmlns:a16="http://schemas.microsoft.com/office/drawing/2014/main" id="{029ABB4B-CC31-42CC-B040-BDEE36B14566}"/>
              </a:ext>
            </a:extLst>
          </p:cNvPr>
          <p:cNvSpPr/>
          <p:nvPr/>
        </p:nvSpPr>
        <p:spPr>
          <a:xfrm>
            <a:off x="2850913" y="4821660"/>
            <a:ext cx="1446530" cy="351790"/>
          </a:xfrm>
          <a:custGeom>
            <a:avLst/>
            <a:gdLst/>
            <a:ahLst/>
            <a:cxnLst/>
            <a:rect l="l" t="t" r="r" b="b"/>
            <a:pathLst>
              <a:path w="1446529"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30" name="object 27">
            <a:extLst>
              <a:ext uri="{FF2B5EF4-FFF2-40B4-BE49-F238E27FC236}">
                <a16:creationId xmlns:a16="http://schemas.microsoft.com/office/drawing/2014/main" id="{85B65E39-CEE7-4C97-8312-9D2B5FB7E1E9}"/>
              </a:ext>
            </a:extLst>
          </p:cNvPr>
          <p:cNvSpPr/>
          <p:nvPr/>
        </p:nvSpPr>
        <p:spPr>
          <a:xfrm>
            <a:off x="3584231" y="4864037"/>
            <a:ext cx="326635" cy="263790"/>
          </a:xfrm>
          <a:prstGeom prst="rect">
            <a:avLst/>
          </a:prstGeom>
          <a:blipFill>
            <a:blip r:embed="rId8" cstate="print"/>
            <a:stretch>
              <a:fillRect/>
            </a:stretch>
          </a:blipFill>
        </p:spPr>
        <p:txBody>
          <a:bodyPr wrap="square" lIns="0" tIns="0" rIns="0" bIns="0" rtlCol="0"/>
          <a:lstStyle/>
          <a:p>
            <a:endParaRPr/>
          </a:p>
        </p:txBody>
      </p:sp>
      <p:graphicFrame>
        <p:nvGraphicFramePr>
          <p:cNvPr id="31" name="object 28">
            <a:extLst>
              <a:ext uri="{FF2B5EF4-FFF2-40B4-BE49-F238E27FC236}">
                <a16:creationId xmlns:a16="http://schemas.microsoft.com/office/drawing/2014/main" id="{414AF1BA-0D25-4CE3-BFD5-0FE5594391CA}"/>
              </a:ext>
            </a:extLst>
          </p:cNvPr>
          <p:cNvGraphicFramePr>
            <a:graphicFrameLocks noGrp="1"/>
          </p:cNvGraphicFramePr>
          <p:nvPr/>
        </p:nvGraphicFramePr>
        <p:xfrm>
          <a:off x="2890140" y="4860116"/>
          <a:ext cx="1361439"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5440">
                  <a:extLst>
                    <a:ext uri="{9D8B030D-6E8A-4147-A177-3AD203B41FA5}">
                      <a16:colId xmlns:a16="http://schemas.microsoft.com/office/drawing/2014/main" val="20001"/>
                    </a:ext>
                  </a:extLst>
                </a:gridCol>
                <a:gridCol w="344805">
                  <a:extLst>
                    <a:ext uri="{9D8B030D-6E8A-4147-A177-3AD203B41FA5}">
                      <a16:colId xmlns:a16="http://schemas.microsoft.com/office/drawing/2014/main" val="20002"/>
                    </a:ext>
                  </a:extLst>
                </a:gridCol>
                <a:gridCol w="335279">
                  <a:extLst>
                    <a:ext uri="{9D8B030D-6E8A-4147-A177-3AD203B41FA5}">
                      <a16:colId xmlns:a16="http://schemas.microsoft.com/office/drawing/2014/main" val="20003"/>
                    </a:ext>
                  </a:extLst>
                </a:gridCol>
              </a:tblGrid>
              <a:tr h="263790">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32" name="object 29">
            <a:extLst>
              <a:ext uri="{FF2B5EF4-FFF2-40B4-BE49-F238E27FC236}">
                <a16:creationId xmlns:a16="http://schemas.microsoft.com/office/drawing/2014/main" id="{389F6CD4-E9FE-4063-BBEB-C4252ADFFDF7}"/>
              </a:ext>
            </a:extLst>
          </p:cNvPr>
          <p:cNvSpPr txBox="1"/>
          <p:nvPr/>
        </p:nvSpPr>
        <p:spPr>
          <a:xfrm>
            <a:off x="8181900" y="5134915"/>
            <a:ext cx="92710" cy="184150"/>
          </a:xfrm>
          <a:prstGeom prst="rect">
            <a:avLst/>
          </a:prstGeom>
        </p:spPr>
        <p:txBody>
          <a:bodyPr vert="horz" wrap="square" lIns="0" tIns="17145" rIns="0" bIns="0" rtlCol="0">
            <a:spAutoFit/>
          </a:bodyPr>
          <a:lstStyle/>
          <a:p>
            <a:pPr marL="12700">
              <a:lnSpc>
                <a:spcPct val="100000"/>
              </a:lnSpc>
              <a:spcBef>
                <a:spcPts val="135"/>
              </a:spcBef>
            </a:pPr>
            <a:r>
              <a:rPr sz="1000" b="1" spc="15" dirty="0">
                <a:solidFill>
                  <a:srgbClr val="3366FF"/>
                </a:solidFill>
                <a:latin typeface="Calibri"/>
                <a:cs typeface="Calibri"/>
              </a:rPr>
              <a:t>4</a:t>
            </a:r>
            <a:endParaRPr sz="1000">
              <a:latin typeface="Calibri"/>
              <a:cs typeface="Calibri"/>
            </a:endParaRPr>
          </a:p>
        </p:txBody>
      </p:sp>
      <p:sp>
        <p:nvSpPr>
          <p:cNvPr id="33" name="object 30">
            <a:extLst>
              <a:ext uri="{FF2B5EF4-FFF2-40B4-BE49-F238E27FC236}">
                <a16:creationId xmlns:a16="http://schemas.microsoft.com/office/drawing/2014/main" id="{E5E60962-C550-40F9-A4D3-12121CB04663}"/>
              </a:ext>
            </a:extLst>
          </p:cNvPr>
          <p:cNvSpPr txBox="1"/>
          <p:nvPr/>
        </p:nvSpPr>
        <p:spPr>
          <a:xfrm>
            <a:off x="8547062" y="5134915"/>
            <a:ext cx="427990" cy="184150"/>
          </a:xfrm>
          <a:prstGeom prst="rect">
            <a:avLst/>
          </a:prstGeom>
        </p:spPr>
        <p:txBody>
          <a:bodyPr vert="horz" wrap="square" lIns="0" tIns="17145" rIns="0" bIns="0" rtlCol="0">
            <a:spAutoFit/>
          </a:bodyPr>
          <a:lstStyle/>
          <a:p>
            <a:pPr marL="12700">
              <a:lnSpc>
                <a:spcPct val="100000"/>
              </a:lnSpc>
              <a:spcBef>
                <a:spcPts val="135"/>
              </a:spcBef>
              <a:tabLst>
                <a:tab pos="347980" algn="l"/>
              </a:tabLst>
            </a:pPr>
            <a:r>
              <a:rPr sz="1000" b="1" spc="15" dirty="0">
                <a:solidFill>
                  <a:srgbClr val="3366FF"/>
                </a:solidFill>
                <a:latin typeface="Calibri"/>
                <a:cs typeface="Calibri"/>
              </a:rPr>
              <a:t>5	6</a:t>
            </a:r>
            <a:endParaRPr sz="1000">
              <a:latin typeface="Calibri"/>
              <a:cs typeface="Calibri"/>
            </a:endParaRPr>
          </a:p>
        </p:txBody>
      </p:sp>
      <p:sp>
        <p:nvSpPr>
          <p:cNvPr id="34" name="object 31">
            <a:extLst>
              <a:ext uri="{FF2B5EF4-FFF2-40B4-BE49-F238E27FC236}">
                <a16:creationId xmlns:a16="http://schemas.microsoft.com/office/drawing/2014/main" id="{467D66B7-EFB8-4198-BFC9-7F51D8EC2990}"/>
              </a:ext>
            </a:extLst>
          </p:cNvPr>
          <p:cNvSpPr txBox="1"/>
          <p:nvPr/>
        </p:nvSpPr>
        <p:spPr>
          <a:xfrm>
            <a:off x="9247562" y="5134915"/>
            <a:ext cx="92710" cy="184150"/>
          </a:xfrm>
          <a:prstGeom prst="rect">
            <a:avLst/>
          </a:prstGeom>
        </p:spPr>
        <p:txBody>
          <a:bodyPr vert="horz" wrap="square" lIns="0" tIns="17145" rIns="0" bIns="0" rtlCol="0">
            <a:spAutoFit/>
          </a:bodyPr>
          <a:lstStyle/>
          <a:p>
            <a:pPr marL="12700">
              <a:lnSpc>
                <a:spcPct val="100000"/>
              </a:lnSpc>
              <a:spcBef>
                <a:spcPts val="135"/>
              </a:spcBef>
            </a:pPr>
            <a:r>
              <a:rPr sz="1000" b="1" spc="15" dirty="0">
                <a:solidFill>
                  <a:srgbClr val="3366FF"/>
                </a:solidFill>
                <a:latin typeface="Calibri"/>
                <a:cs typeface="Calibri"/>
              </a:rPr>
              <a:t>7</a:t>
            </a:r>
            <a:endParaRPr sz="1000">
              <a:latin typeface="Calibri"/>
              <a:cs typeface="Calibri"/>
            </a:endParaRPr>
          </a:p>
        </p:txBody>
      </p:sp>
      <p:sp>
        <p:nvSpPr>
          <p:cNvPr id="35" name="object 32">
            <a:extLst>
              <a:ext uri="{FF2B5EF4-FFF2-40B4-BE49-F238E27FC236}">
                <a16:creationId xmlns:a16="http://schemas.microsoft.com/office/drawing/2014/main" id="{4932DCD9-5096-46E1-A6D3-402254A17718}"/>
              </a:ext>
            </a:extLst>
          </p:cNvPr>
          <p:cNvSpPr txBox="1"/>
          <p:nvPr/>
        </p:nvSpPr>
        <p:spPr>
          <a:xfrm>
            <a:off x="6622045" y="5134915"/>
            <a:ext cx="397510" cy="184150"/>
          </a:xfrm>
          <a:prstGeom prst="rect">
            <a:avLst/>
          </a:prstGeom>
        </p:spPr>
        <p:txBody>
          <a:bodyPr vert="horz" wrap="square" lIns="0" tIns="17145" rIns="0" bIns="0" rtlCol="0">
            <a:spAutoFit/>
          </a:bodyPr>
          <a:lstStyle/>
          <a:p>
            <a:pPr marL="12700">
              <a:lnSpc>
                <a:spcPct val="100000"/>
              </a:lnSpc>
              <a:spcBef>
                <a:spcPts val="135"/>
              </a:spcBef>
              <a:tabLst>
                <a:tab pos="317500" algn="l"/>
              </a:tabLst>
            </a:pPr>
            <a:r>
              <a:rPr sz="1000" b="1" spc="15" dirty="0">
                <a:solidFill>
                  <a:srgbClr val="3366FF"/>
                </a:solidFill>
                <a:latin typeface="Calibri"/>
                <a:cs typeface="Calibri"/>
              </a:rPr>
              <a:t>0	1</a:t>
            </a:r>
            <a:endParaRPr sz="1000">
              <a:latin typeface="Calibri"/>
              <a:cs typeface="Calibri"/>
            </a:endParaRPr>
          </a:p>
        </p:txBody>
      </p:sp>
      <p:sp>
        <p:nvSpPr>
          <p:cNvPr id="36" name="object 33">
            <a:extLst>
              <a:ext uri="{FF2B5EF4-FFF2-40B4-BE49-F238E27FC236}">
                <a16:creationId xmlns:a16="http://schemas.microsoft.com/office/drawing/2014/main" id="{5B5964D8-0464-450E-8A1A-C400B157AE34}"/>
              </a:ext>
            </a:extLst>
          </p:cNvPr>
          <p:cNvSpPr txBox="1"/>
          <p:nvPr/>
        </p:nvSpPr>
        <p:spPr>
          <a:xfrm>
            <a:off x="7291929" y="5134915"/>
            <a:ext cx="427355" cy="184150"/>
          </a:xfrm>
          <a:prstGeom prst="rect">
            <a:avLst/>
          </a:prstGeom>
        </p:spPr>
        <p:txBody>
          <a:bodyPr vert="horz" wrap="square" lIns="0" tIns="17145" rIns="0" bIns="0" rtlCol="0">
            <a:spAutoFit/>
          </a:bodyPr>
          <a:lstStyle/>
          <a:p>
            <a:pPr marL="12700">
              <a:lnSpc>
                <a:spcPct val="100000"/>
              </a:lnSpc>
              <a:spcBef>
                <a:spcPts val="135"/>
              </a:spcBef>
              <a:tabLst>
                <a:tab pos="347345" algn="l"/>
              </a:tabLst>
            </a:pPr>
            <a:r>
              <a:rPr sz="1000" b="1" spc="15" dirty="0">
                <a:solidFill>
                  <a:srgbClr val="3366FF"/>
                </a:solidFill>
                <a:latin typeface="Calibri"/>
                <a:cs typeface="Calibri"/>
              </a:rPr>
              <a:t>2	3</a:t>
            </a:r>
            <a:endParaRPr sz="1000">
              <a:latin typeface="Calibri"/>
              <a:cs typeface="Calibri"/>
            </a:endParaRPr>
          </a:p>
        </p:txBody>
      </p:sp>
      <p:sp>
        <p:nvSpPr>
          <p:cNvPr id="37" name="object 34">
            <a:extLst>
              <a:ext uri="{FF2B5EF4-FFF2-40B4-BE49-F238E27FC236}">
                <a16:creationId xmlns:a16="http://schemas.microsoft.com/office/drawing/2014/main" id="{F263E38A-0406-4061-B2C0-ACE652226930}"/>
              </a:ext>
            </a:extLst>
          </p:cNvPr>
          <p:cNvSpPr/>
          <p:nvPr/>
        </p:nvSpPr>
        <p:spPr>
          <a:xfrm>
            <a:off x="6477442" y="4849908"/>
            <a:ext cx="326635" cy="263790"/>
          </a:xfrm>
          <a:prstGeom prst="rect">
            <a:avLst/>
          </a:prstGeom>
          <a:blipFill>
            <a:blip r:embed="rId10" cstate="print"/>
            <a:stretch>
              <a:fillRect/>
            </a:stretch>
          </a:blipFill>
        </p:spPr>
        <p:txBody>
          <a:bodyPr wrap="square" lIns="0" tIns="0" rIns="0" bIns="0" rtlCol="0"/>
          <a:lstStyle/>
          <a:p>
            <a:endParaRPr/>
          </a:p>
        </p:txBody>
      </p:sp>
      <p:sp>
        <p:nvSpPr>
          <p:cNvPr id="38" name="object 35">
            <a:extLst>
              <a:ext uri="{FF2B5EF4-FFF2-40B4-BE49-F238E27FC236}">
                <a16:creationId xmlns:a16="http://schemas.microsoft.com/office/drawing/2014/main" id="{F1BC507F-F941-4611-9BDF-8E9D1BC8B05C}"/>
              </a:ext>
            </a:extLst>
          </p:cNvPr>
          <p:cNvSpPr/>
          <p:nvPr/>
        </p:nvSpPr>
        <p:spPr>
          <a:xfrm>
            <a:off x="6822922" y="4849908"/>
            <a:ext cx="326635" cy="263790"/>
          </a:xfrm>
          <a:prstGeom prst="rect">
            <a:avLst/>
          </a:prstGeom>
          <a:blipFill>
            <a:blip r:embed="rId10" cstate="print"/>
            <a:stretch>
              <a:fillRect/>
            </a:stretch>
          </a:blipFill>
        </p:spPr>
        <p:txBody>
          <a:bodyPr wrap="square" lIns="0" tIns="0" rIns="0" bIns="0" rtlCol="0"/>
          <a:lstStyle/>
          <a:p>
            <a:endParaRPr/>
          </a:p>
        </p:txBody>
      </p:sp>
      <p:sp>
        <p:nvSpPr>
          <p:cNvPr id="39" name="object 36">
            <a:extLst>
              <a:ext uri="{FF2B5EF4-FFF2-40B4-BE49-F238E27FC236}">
                <a16:creationId xmlns:a16="http://schemas.microsoft.com/office/drawing/2014/main" id="{C381466C-D1F9-4AE3-BD23-6B92ABCC12DB}"/>
              </a:ext>
            </a:extLst>
          </p:cNvPr>
          <p:cNvSpPr/>
          <p:nvPr/>
        </p:nvSpPr>
        <p:spPr>
          <a:xfrm>
            <a:off x="7513882" y="4849908"/>
            <a:ext cx="326635" cy="263790"/>
          </a:xfrm>
          <a:prstGeom prst="rect">
            <a:avLst/>
          </a:prstGeom>
          <a:blipFill>
            <a:blip r:embed="rId10" cstate="print"/>
            <a:stretch>
              <a:fillRect/>
            </a:stretch>
          </a:blipFill>
        </p:spPr>
        <p:txBody>
          <a:bodyPr wrap="square" lIns="0" tIns="0" rIns="0" bIns="0" rtlCol="0"/>
          <a:lstStyle/>
          <a:p>
            <a:endParaRPr/>
          </a:p>
        </p:txBody>
      </p:sp>
      <p:sp>
        <p:nvSpPr>
          <p:cNvPr id="40" name="object 37">
            <a:extLst>
              <a:ext uri="{FF2B5EF4-FFF2-40B4-BE49-F238E27FC236}">
                <a16:creationId xmlns:a16="http://schemas.microsoft.com/office/drawing/2014/main" id="{DF4F00C8-8948-4279-BDCB-C4C49B71215F}"/>
              </a:ext>
            </a:extLst>
          </p:cNvPr>
          <p:cNvSpPr/>
          <p:nvPr/>
        </p:nvSpPr>
        <p:spPr>
          <a:xfrm>
            <a:off x="8072941" y="4849908"/>
            <a:ext cx="326635" cy="263790"/>
          </a:xfrm>
          <a:prstGeom prst="rect">
            <a:avLst/>
          </a:prstGeom>
          <a:blipFill>
            <a:blip r:embed="rId10" cstate="print"/>
            <a:stretch>
              <a:fillRect/>
            </a:stretch>
          </a:blipFill>
        </p:spPr>
        <p:txBody>
          <a:bodyPr wrap="square" lIns="0" tIns="0" rIns="0" bIns="0" rtlCol="0"/>
          <a:lstStyle/>
          <a:p>
            <a:endParaRPr/>
          </a:p>
        </p:txBody>
      </p:sp>
      <p:sp>
        <p:nvSpPr>
          <p:cNvPr id="41" name="object 38">
            <a:extLst>
              <a:ext uri="{FF2B5EF4-FFF2-40B4-BE49-F238E27FC236}">
                <a16:creationId xmlns:a16="http://schemas.microsoft.com/office/drawing/2014/main" id="{5FC0F93A-0DE5-45B5-AB55-B582114A853D}"/>
              </a:ext>
            </a:extLst>
          </p:cNvPr>
          <p:cNvSpPr/>
          <p:nvPr/>
        </p:nvSpPr>
        <p:spPr>
          <a:xfrm>
            <a:off x="8418421" y="4849908"/>
            <a:ext cx="326635" cy="263790"/>
          </a:xfrm>
          <a:prstGeom prst="rect">
            <a:avLst/>
          </a:prstGeom>
          <a:blipFill>
            <a:blip r:embed="rId11" cstate="print"/>
            <a:stretch>
              <a:fillRect/>
            </a:stretch>
          </a:blipFill>
        </p:spPr>
        <p:txBody>
          <a:bodyPr wrap="square" lIns="0" tIns="0" rIns="0" bIns="0" rtlCol="0"/>
          <a:lstStyle/>
          <a:p>
            <a:endParaRPr/>
          </a:p>
        </p:txBody>
      </p:sp>
      <p:sp>
        <p:nvSpPr>
          <p:cNvPr id="42" name="object 39">
            <a:extLst>
              <a:ext uri="{FF2B5EF4-FFF2-40B4-BE49-F238E27FC236}">
                <a16:creationId xmlns:a16="http://schemas.microsoft.com/office/drawing/2014/main" id="{11A7343C-8CF3-4554-B6D6-7D3497A2579F}"/>
              </a:ext>
            </a:extLst>
          </p:cNvPr>
          <p:cNvSpPr/>
          <p:nvPr/>
        </p:nvSpPr>
        <p:spPr>
          <a:xfrm>
            <a:off x="9109380" y="4849908"/>
            <a:ext cx="326635" cy="263790"/>
          </a:xfrm>
          <a:prstGeom prst="rect">
            <a:avLst/>
          </a:prstGeom>
          <a:blipFill>
            <a:blip r:embed="rId11" cstate="print"/>
            <a:stretch>
              <a:fillRect/>
            </a:stretch>
          </a:blipFill>
        </p:spPr>
        <p:txBody>
          <a:bodyPr wrap="square" lIns="0" tIns="0" rIns="0" bIns="0" rtlCol="0"/>
          <a:lstStyle/>
          <a:p>
            <a:endParaRPr/>
          </a:p>
        </p:txBody>
      </p:sp>
      <p:sp>
        <p:nvSpPr>
          <p:cNvPr id="43" name="object 40">
            <a:extLst>
              <a:ext uri="{FF2B5EF4-FFF2-40B4-BE49-F238E27FC236}">
                <a16:creationId xmlns:a16="http://schemas.microsoft.com/office/drawing/2014/main" id="{FBDC4E42-9BB7-4434-87D7-F56F427C42C7}"/>
              </a:ext>
            </a:extLst>
          </p:cNvPr>
          <p:cNvSpPr/>
          <p:nvPr/>
        </p:nvSpPr>
        <p:spPr>
          <a:xfrm>
            <a:off x="6437313" y="4809097"/>
            <a:ext cx="1446530" cy="351790"/>
          </a:xfrm>
          <a:custGeom>
            <a:avLst/>
            <a:gdLst/>
            <a:ahLst/>
            <a:cxnLst/>
            <a:rect l="l" t="t" r="r" b="b"/>
            <a:pathLst>
              <a:path w="1446529"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44" name="object 41">
            <a:extLst>
              <a:ext uri="{FF2B5EF4-FFF2-40B4-BE49-F238E27FC236}">
                <a16:creationId xmlns:a16="http://schemas.microsoft.com/office/drawing/2014/main" id="{7772EDA6-A289-46D6-B7E1-50E7EE328ADB}"/>
              </a:ext>
            </a:extLst>
          </p:cNvPr>
          <p:cNvSpPr/>
          <p:nvPr/>
        </p:nvSpPr>
        <p:spPr>
          <a:xfrm>
            <a:off x="8031357" y="4809097"/>
            <a:ext cx="1446530" cy="351790"/>
          </a:xfrm>
          <a:custGeom>
            <a:avLst/>
            <a:gdLst/>
            <a:ahLst/>
            <a:cxnLst/>
            <a:rect l="l" t="t" r="r" b="b"/>
            <a:pathLst>
              <a:path w="1446529"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45" name="object 42">
            <a:extLst>
              <a:ext uri="{FF2B5EF4-FFF2-40B4-BE49-F238E27FC236}">
                <a16:creationId xmlns:a16="http://schemas.microsoft.com/office/drawing/2014/main" id="{A6A4F44D-E998-45C0-82DA-0D8C1E75AEDD}"/>
              </a:ext>
            </a:extLst>
          </p:cNvPr>
          <p:cNvSpPr/>
          <p:nvPr/>
        </p:nvSpPr>
        <p:spPr>
          <a:xfrm>
            <a:off x="6550463" y="4866393"/>
            <a:ext cx="218279" cy="218254"/>
          </a:xfrm>
          <a:prstGeom prst="rect">
            <a:avLst/>
          </a:prstGeom>
          <a:blipFill>
            <a:blip r:embed="rId7" cstate="print"/>
            <a:stretch>
              <a:fillRect/>
            </a:stretch>
          </a:blipFill>
        </p:spPr>
        <p:txBody>
          <a:bodyPr wrap="square" lIns="0" tIns="0" rIns="0" bIns="0" rtlCol="0"/>
          <a:lstStyle/>
          <a:p>
            <a:endParaRPr/>
          </a:p>
        </p:txBody>
      </p:sp>
      <p:sp>
        <p:nvSpPr>
          <p:cNvPr id="46" name="object 43">
            <a:extLst>
              <a:ext uri="{FF2B5EF4-FFF2-40B4-BE49-F238E27FC236}">
                <a16:creationId xmlns:a16="http://schemas.microsoft.com/office/drawing/2014/main" id="{BD81CEB3-09E1-4312-B085-4E2409D04790}"/>
              </a:ext>
            </a:extLst>
          </p:cNvPr>
          <p:cNvSpPr/>
          <p:nvPr/>
        </p:nvSpPr>
        <p:spPr>
          <a:xfrm>
            <a:off x="8133394" y="4866393"/>
            <a:ext cx="218279" cy="218254"/>
          </a:xfrm>
          <a:prstGeom prst="rect">
            <a:avLst/>
          </a:prstGeom>
          <a:blipFill>
            <a:blip r:embed="rId7" cstate="print"/>
            <a:stretch>
              <a:fillRect/>
            </a:stretch>
          </a:blipFill>
        </p:spPr>
        <p:txBody>
          <a:bodyPr wrap="square" lIns="0" tIns="0" rIns="0" bIns="0" rtlCol="0"/>
          <a:lstStyle/>
          <a:p>
            <a:endParaRPr/>
          </a:p>
        </p:txBody>
      </p:sp>
      <p:sp>
        <p:nvSpPr>
          <p:cNvPr id="47" name="object 44">
            <a:extLst>
              <a:ext uri="{FF2B5EF4-FFF2-40B4-BE49-F238E27FC236}">
                <a16:creationId xmlns:a16="http://schemas.microsoft.com/office/drawing/2014/main" id="{8FC63663-71D6-41E6-8A8A-82C1E19C2B08}"/>
              </a:ext>
            </a:extLst>
          </p:cNvPr>
          <p:cNvSpPr/>
          <p:nvPr/>
        </p:nvSpPr>
        <p:spPr>
          <a:xfrm>
            <a:off x="7169974" y="4851474"/>
            <a:ext cx="326635" cy="263790"/>
          </a:xfrm>
          <a:prstGeom prst="rect">
            <a:avLst/>
          </a:prstGeom>
          <a:blipFill>
            <a:blip r:embed="rId12" cstate="print"/>
            <a:stretch>
              <a:fillRect/>
            </a:stretch>
          </a:blipFill>
        </p:spPr>
        <p:txBody>
          <a:bodyPr wrap="square" lIns="0" tIns="0" rIns="0" bIns="0" rtlCol="0"/>
          <a:lstStyle/>
          <a:p>
            <a:endParaRPr/>
          </a:p>
        </p:txBody>
      </p:sp>
      <p:sp>
        <p:nvSpPr>
          <p:cNvPr id="48" name="object 45">
            <a:extLst>
              <a:ext uri="{FF2B5EF4-FFF2-40B4-BE49-F238E27FC236}">
                <a16:creationId xmlns:a16="http://schemas.microsoft.com/office/drawing/2014/main" id="{1FB9FA5C-6D06-4D03-9CE5-F7AB482C0858}"/>
              </a:ext>
            </a:extLst>
          </p:cNvPr>
          <p:cNvSpPr/>
          <p:nvPr/>
        </p:nvSpPr>
        <p:spPr>
          <a:xfrm>
            <a:off x="7224148" y="4861679"/>
            <a:ext cx="218279" cy="218254"/>
          </a:xfrm>
          <a:prstGeom prst="rect">
            <a:avLst/>
          </a:prstGeom>
          <a:blipFill>
            <a:blip r:embed="rId7" cstate="print"/>
            <a:stretch>
              <a:fillRect/>
            </a:stretch>
          </a:blipFill>
        </p:spPr>
        <p:txBody>
          <a:bodyPr wrap="square" lIns="0" tIns="0" rIns="0" bIns="0" rtlCol="0"/>
          <a:lstStyle/>
          <a:p>
            <a:endParaRPr/>
          </a:p>
        </p:txBody>
      </p:sp>
      <p:graphicFrame>
        <p:nvGraphicFramePr>
          <p:cNvPr id="49" name="object 46">
            <a:extLst>
              <a:ext uri="{FF2B5EF4-FFF2-40B4-BE49-F238E27FC236}">
                <a16:creationId xmlns:a16="http://schemas.microsoft.com/office/drawing/2014/main" id="{B80A71E2-2443-4E67-AAC2-3ED17D313789}"/>
              </a:ext>
            </a:extLst>
          </p:cNvPr>
          <p:cNvGraphicFramePr>
            <a:graphicFrameLocks noGrp="1"/>
          </p:cNvGraphicFramePr>
          <p:nvPr/>
        </p:nvGraphicFramePr>
        <p:xfrm>
          <a:off x="6475086" y="4847553"/>
          <a:ext cx="1362710"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6075">
                  <a:extLst>
                    <a:ext uri="{9D8B030D-6E8A-4147-A177-3AD203B41FA5}">
                      <a16:colId xmlns:a16="http://schemas.microsoft.com/office/drawing/2014/main" val="20001"/>
                    </a:ext>
                  </a:extLst>
                </a:gridCol>
                <a:gridCol w="345440">
                  <a:extLst>
                    <a:ext uri="{9D8B030D-6E8A-4147-A177-3AD203B41FA5}">
                      <a16:colId xmlns:a16="http://schemas.microsoft.com/office/drawing/2014/main" val="20002"/>
                    </a:ext>
                  </a:extLst>
                </a:gridCol>
                <a:gridCol w="335280">
                  <a:extLst>
                    <a:ext uri="{9D8B030D-6E8A-4147-A177-3AD203B41FA5}">
                      <a16:colId xmlns:a16="http://schemas.microsoft.com/office/drawing/2014/main" val="20003"/>
                    </a:ext>
                  </a:extLst>
                </a:gridCol>
              </a:tblGrid>
              <a:tr h="263790">
                <a:tc>
                  <a:txBody>
                    <a:bodyPr/>
                    <a:lstStyle/>
                    <a:p>
                      <a:pPr marL="23495" algn="ctr">
                        <a:lnSpc>
                          <a:spcPct val="100000"/>
                        </a:lnSpc>
                        <a:spcBef>
                          <a:spcPts val="55"/>
                        </a:spcBef>
                      </a:pPr>
                      <a:r>
                        <a:rPr sz="1300" dirty="0">
                          <a:latin typeface="Calibri"/>
                          <a:cs typeface="Calibri"/>
                        </a:rPr>
                        <a:t>0</a:t>
                      </a:r>
                      <a:endParaRPr sz="1300">
                        <a:latin typeface="Calibri"/>
                        <a:cs typeface="Calibri"/>
                      </a:endParaRPr>
                    </a:p>
                  </a:txBody>
                  <a:tcPr marL="0" marR="0" marT="698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gn="ctr">
                        <a:lnSpc>
                          <a:spcPct val="100000"/>
                        </a:lnSpc>
                        <a:spcBef>
                          <a:spcPts val="15"/>
                        </a:spcBef>
                      </a:pPr>
                      <a:r>
                        <a:rPr sz="1300" dirty="0">
                          <a:latin typeface="Calibri"/>
                          <a:cs typeface="Calibri"/>
                        </a:rPr>
                        <a:t>1</a:t>
                      </a:r>
                      <a:endParaRPr sz="1300">
                        <a:latin typeface="Calibri"/>
                        <a:cs typeface="Calibri"/>
                      </a:endParaRPr>
                    </a:p>
                  </a:txBody>
                  <a:tcPr marL="0" marR="0" marT="190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50" name="object 47">
            <a:extLst>
              <a:ext uri="{FF2B5EF4-FFF2-40B4-BE49-F238E27FC236}">
                <a16:creationId xmlns:a16="http://schemas.microsoft.com/office/drawing/2014/main" id="{56042B03-1604-47BE-A8D6-D7148967C699}"/>
              </a:ext>
            </a:extLst>
          </p:cNvPr>
          <p:cNvSpPr/>
          <p:nvPr/>
        </p:nvSpPr>
        <p:spPr>
          <a:xfrm>
            <a:off x="8764675" y="4851474"/>
            <a:ext cx="326635" cy="263790"/>
          </a:xfrm>
          <a:prstGeom prst="rect">
            <a:avLst/>
          </a:prstGeom>
          <a:blipFill>
            <a:blip r:embed="rId12" cstate="print"/>
            <a:stretch>
              <a:fillRect/>
            </a:stretch>
          </a:blipFill>
        </p:spPr>
        <p:txBody>
          <a:bodyPr wrap="square" lIns="0" tIns="0" rIns="0" bIns="0" rtlCol="0"/>
          <a:lstStyle/>
          <a:p>
            <a:endParaRPr/>
          </a:p>
        </p:txBody>
      </p:sp>
      <p:sp>
        <p:nvSpPr>
          <p:cNvPr id="51" name="object 48">
            <a:extLst>
              <a:ext uri="{FF2B5EF4-FFF2-40B4-BE49-F238E27FC236}">
                <a16:creationId xmlns:a16="http://schemas.microsoft.com/office/drawing/2014/main" id="{28FA73D6-EC72-47CA-91DF-71B12725D536}"/>
              </a:ext>
            </a:extLst>
          </p:cNvPr>
          <p:cNvSpPr/>
          <p:nvPr/>
        </p:nvSpPr>
        <p:spPr>
          <a:xfrm>
            <a:off x="8818849" y="4861679"/>
            <a:ext cx="218279" cy="218254"/>
          </a:xfrm>
          <a:prstGeom prst="rect">
            <a:avLst/>
          </a:prstGeom>
          <a:blipFill>
            <a:blip r:embed="rId7" cstate="print"/>
            <a:stretch>
              <a:fillRect/>
            </a:stretch>
          </a:blipFill>
        </p:spPr>
        <p:txBody>
          <a:bodyPr wrap="square" lIns="0" tIns="0" rIns="0" bIns="0" rtlCol="0"/>
          <a:lstStyle/>
          <a:p>
            <a:endParaRPr/>
          </a:p>
        </p:txBody>
      </p:sp>
      <p:graphicFrame>
        <p:nvGraphicFramePr>
          <p:cNvPr id="52" name="object 49">
            <a:extLst>
              <a:ext uri="{FF2B5EF4-FFF2-40B4-BE49-F238E27FC236}">
                <a16:creationId xmlns:a16="http://schemas.microsoft.com/office/drawing/2014/main" id="{23C209D0-9520-4D4C-9843-5F78ED06D52A}"/>
              </a:ext>
            </a:extLst>
          </p:cNvPr>
          <p:cNvGraphicFramePr>
            <a:graphicFrameLocks noGrp="1"/>
          </p:cNvGraphicFramePr>
          <p:nvPr/>
        </p:nvGraphicFramePr>
        <p:xfrm>
          <a:off x="8070584" y="4847553"/>
          <a:ext cx="1361439"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5440">
                  <a:extLst>
                    <a:ext uri="{9D8B030D-6E8A-4147-A177-3AD203B41FA5}">
                      <a16:colId xmlns:a16="http://schemas.microsoft.com/office/drawing/2014/main" val="20001"/>
                    </a:ext>
                  </a:extLst>
                </a:gridCol>
                <a:gridCol w="344805">
                  <a:extLst>
                    <a:ext uri="{9D8B030D-6E8A-4147-A177-3AD203B41FA5}">
                      <a16:colId xmlns:a16="http://schemas.microsoft.com/office/drawing/2014/main" val="20002"/>
                    </a:ext>
                  </a:extLst>
                </a:gridCol>
                <a:gridCol w="335279">
                  <a:extLst>
                    <a:ext uri="{9D8B030D-6E8A-4147-A177-3AD203B41FA5}">
                      <a16:colId xmlns:a16="http://schemas.microsoft.com/office/drawing/2014/main" val="20003"/>
                    </a:ext>
                  </a:extLst>
                </a:gridCol>
              </a:tblGrid>
              <a:tr h="263790">
                <a:tc>
                  <a:txBody>
                    <a:bodyPr/>
                    <a:lstStyle/>
                    <a:p>
                      <a:pPr algn="ctr">
                        <a:lnSpc>
                          <a:spcPct val="100000"/>
                        </a:lnSpc>
                        <a:spcBef>
                          <a:spcPts val="55"/>
                        </a:spcBef>
                      </a:pPr>
                      <a:r>
                        <a:rPr sz="1300" dirty="0">
                          <a:latin typeface="Calibri"/>
                          <a:cs typeface="Calibri"/>
                        </a:rPr>
                        <a:t>2</a:t>
                      </a:r>
                      <a:endParaRPr sz="1300">
                        <a:latin typeface="Calibri"/>
                        <a:cs typeface="Calibri"/>
                      </a:endParaRPr>
                    </a:p>
                  </a:txBody>
                  <a:tcPr marL="0" marR="0" marT="698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gn="ctr">
                        <a:lnSpc>
                          <a:spcPct val="100000"/>
                        </a:lnSpc>
                        <a:spcBef>
                          <a:spcPts val="15"/>
                        </a:spcBef>
                      </a:pPr>
                      <a:r>
                        <a:rPr sz="1300" dirty="0">
                          <a:latin typeface="Calibri"/>
                          <a:cs typeface="Calibri"/>
                        </a:rPr>
                        <a:t>3</a:t>
                      </a:r>
                      <a:endParaRPr sz="1300">
                        <a:latin typeface="Calibri"/>
                        <a:cs typeface="Calibri"/>
                      </a:endParaRPr>
                    </a:p>
                  </a:txBody>
                  <a:tcPr marL="0" marR="0" marT="190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54" name="object 51">
            <a:extLst>
              <a:ext uri="{FF2B5EF4-FFF2-40B4-BE49-F238E27FC236}">
                <a16:creationId xmlns:a16="http://schemas.microsoft.com/office/drawing/2014/main" id="{E79458EF-913A-4925-8760-7C320FD07DB0}"/>
              </a:ext>
            </a:extLst>
          </p:cNvPr>
          <p:cNvSpPr txBox="1"/>
          <p:nvPr/>
        </p:nvSpPr>
        <p:spPr>
          <a:xfrm>
            <a:off x="2044669" y="5634249"/>
            <a:ext cx="1393825" cy="229235"/>
          </a:xfrm>
          <a:prstGeom prst="rect">
            <a:avLst/>
          </a:prstGeom>
        </p:spPr>
        <p:txBody>
          <a:bodyPr vert="horz" wrap="square" lIns="0" tIns="17145" rIns="0" bIns="0" rtlCol="0">
            <a:spAutoFit/>
          </a:bodyPr>
          <a:lstStyle/>
          <a:p>
            <a:pPr marL="12700">
              <a:lnSpc>
                <a:spcPct val="100000"/>
              </a:lnSpc>
              <a:spcBef>
                <a:spcPts val="135"/>
              </a:spcBef>
            </a:pPr>
            <a:r>
              <a:rPr sz="1300" spc="20" dirty="0">
                <a:latin typeface="Calibri"/>
                <a:cs typeface="Calibri"/>
              </a:rPr>
              <a:t>COMPACT</a:t>
            </a:r>
            <a:r>
              <a:rPr sz="1300" spc="-55" dirty="0">
                <a:latin typeface="Calibri"/>
                <a:cs typeface="Calibri"/>
              </a:rPr>
              <a:t> </a:t>
            </a:r>
            <a:r>
              <a:rPr sz="1300" spc="15" dirty="0">
                <a:latin typeface="Calibri"/>
                <a:cs typeface="Calibri"/>
              </a:rPr>
              <a:t>PACKING</a:t>
            </a:r>
            <a:endParaRPr sz="1300" dirty="0">
              <a:latin typeface="Calibri"/>
              <a:cs typeface="Calibri"/>
            </a:endParaRPr>
          </a:p>
        </p:txBody>
      </p:sp>
      <p:sp>
        <p:nvSpPr>
          <p:cNvPr id="55" name="object 52">
            <a:extLst>
              <a:ext uri="{FF2B5EF4-FFF2-40B4-BE49-F238E27FC236}">
                <a16:creationId xmlns:a16="http://schemas.microsoft.com/office/drawing/2014/main" id="{5CBD6FA3-63AC-4957-8520-47342AF5BF52}"/>
              </a:ext>
            </a:extLst>
          </p:cNvPr>
          <p:cNvSpPr txBox="1"/>
          <p:nvPr/>
        </p:nvSpPr>
        <p:spPr>
          <a:xfrm>
            <a:off x="7268261" y="5634249"/>
            <a:ext cx="1294130" cy="229235"/>
          </a:xfrm>
          <a:prstGeom prst="rect">
            <a:avLst/>
          </a:prstGeom>
        </p:spPr>
        <p:txBody>
          <a:bodyPr vert="horz" wrap="square" lIns="0" tIns="17145" rIns="0" bIns="0" rtlCol="0">
            <a:spAutoFit/>
          </a:bodyPr>
          <a:lstStyle/>
          <a:p>
            <a:pPr marL="12700">
              <a:lnSpc>
                <a:spcPct val="100000"/>
              </a:lnSpc>
              <a:spcBef>
                <a:spcPts val="135"/>
              </a:spcBef>
            </a:pPr>
            <a:r>
              <a:rPr sz="1300" spc="15" dirty="0">
                <a:latin typeface="Calibri"/>
                <a:cs typeface="Calibri"/>
              </a:rPr>
              <a:t>SCATTER</a:t>
            </a:r>
            <a:r>
              <a:rPr sz="1300" spc="-40" dirty="0">
                <a:latin typeface="Calibri"/>
                <a:cs typeface="Calibri"/>
              </a:rPr>
              <a:t> </a:t>
            </a:r>
            <a:r>
              <a:rPr sz="1300" spc="15" dirty="0">
                <a:latin typeface="Calibri"/>
                <a:cs typeface="Calibri"/>
              </a:rPr>
              <a:t>PACKING</a:t>
            </a:r>
            <a:endParaRPr sz="1300">
              <a:latin typeface="Calibri"/>
              <a:cs typeface="Calibri"/>
            </a:endParaRPr>
          </a:p>
        </p:txBody>
      </p:sp>
      <p:sp>
        <p:nvSpPr>
          <p:cNvPr id="56" name="object 53">
            <a:extLst>
              <a:ext uri="{FF2B5EF4-FFF2-40B4-BE49-F238E27FC236}">
                <a16:creationId xmlns:a16="http://schemas.microsoft.com/office/drawing/2014/main" id="{BFFE15ED-DD99-4304-844B-383429A4AD19}"/>
              </a:ext>
            </a:extLst>
          </p:cNvPr>
          <p:cNvSpPr txBox="1"/>
          <p:nvPr/>
        </p:nvSpPr>
        <p:spPr>
          <a:xfrm>
            <a:off x="9846410" y="4763330"/>
            <a:ext cx="1214754" cy="524503"/>
          </a:xfrm>
          <a:prstGeom prst="rect">
            <a:avLst/>
          </a:prstGeom>
        </p:spPr>
        <p:txBody>
          <a:bodyPr vert="horz" wrap="square" lIns="0" tIns="82550" rIns="0" bIns="0" rtlCol="0">
            <a:spAutoFit/>
          </a:bodyPr>
          <a:lstStyle/>
          <a:p>
            <a:pPr algn="ctr">
              <a:lnSpc>
                <a:spcPct val="100000"/>
              </a:lnSpc>
              <a:spcBef>
                <a:spcPts val="650"/>
              </a:spcBef>
            </a:pPr>
            <a:r>
              <a:rPr sz="1300" spc="15" dirty="0">
                <a:latin typeface="Wingdings"/>
                <a:cs typeface="Wingdings"/>
              </a:rPr>
              <a:t></a:t>
            </a:r>
            <a:r>
              <a:rPr sz="1300" spc="15" dirty="0">
                <a:latin typeface="Calibri"/>
                <a:cs typeface="Calibri"/>
              </a:rPr>
              <a:t>thread</a:t>
            </a:r>
            <a:r>
              <a:rPr sz="1300" spc="-50" dirty="0">
                <a:latin typeface="Calibri"/>
                <a:cs typeface="Calibri"/>
              </a:rPr>
              <a:t> </a:t>
            </a:r>
            <a:r>
              <a:rPr sz="1300" spc="10" dirty="0">
                <a:latin typeface="Calibri"/>
                <a:cs typeface="Calibri"/>
              </a:rPr>
              <a:t>id</a:t>
            </a:r>
            <a:r>
              <a:rPr lang="en-US" sz="1300" spc="10" dirty="0">
                <a:latin typeface="Calibri"/>
                <a:cs typeface="Calibri"/>
              </a:rPr>
              <a:t> (</a:t>
            </a:r>
            <a:r>
              <a:rPr lang="en-US" sz="1300" spc="10" dirty="0" err="1">
                <a:latin typeface="Calibri"/>
                <a:cs typeface="Calibri"/>
              </a:rPr>
              <a:t>tid</a:t>
            </a:r>
            <a:r>
              <a:rPr lang="en-US" sz="1300" spc="10" dirty="0">
                <a:latin typeface="Calibri"/>
                <a:cs typeface="Calibri"/>
              </a:rPr>
              <a:t>)</a:t>
            </a:r>
            <a:endParaRPr sz="1300" dirty="0">
              <a:latin typeface="Calibri"/>
              <a:cs typeface="Calibri"/>
            </a:endParaRPr>
          </a:p>
          <a:p>
            <a:pPr marL="26034" algn="ctr">
              <a:lnSpc>
                <a:spcPct val="100000"/>
              </a:lnSpc>
              <a:spcBef>
                <a:spcPts val="505"/>
              </a:spcBef>
            </a:pPr>
            <a:r>
              <a:rPr sz="1150" spc="20" dirty="0">
                <a:solidFill>
                  <a:srgbClr val="3366FF"/>
                </a:solidFill>
                <a:latin typeface="Wingdings"/>
                <a:cs typeface="Wingdings"/>
              </a:rPr>
              <a:t></a:t>
            </a:r>
            <a:r>
              <a:rPr sz="1150" spc="20" dirty="0">
                <a:solidFill>
                  <a:srgbClr val="3366FF"/>
                </a:solidFill>
                <a:latin typeface="Calibri"/>
                <a:cs typeface="Calibri"/>
              </a:rPr>
              <a:t>cpu</a:t>
            </a:r>
            <a:r>
              <a:rPr sz="1150" spc="-15" dirty="0">
                <a:solidFill>
                  <a:srgbClr val="3366FF"/>
                </a:solidFill>
                <a:latin typeface="Calibri"/>
                <a:cs typeface="Calibri"/>
              </a:rPr>
              <a:t> </a:t>
            </a:r>
            <a:r>
              <a:rPr sz="1150" spc="5" dirty="0">
                <a:solidFill>
                  <a:srgbClr val="3366FF"/>
                </a:solidFill>
                <a:latin typeface="Calibri"/>
                <a:cs typeface="Calibri"/>
              </a:rPr>
              <a:t>id</a:t>
            </a:r>
            <a:endParaRPr sz="1150" dirty="0">
              <a:latin typeface="Calibri"/>
              <a:cs typeface="Calibri"/>
            </a:endParaRPr>
          </a:p>
        </p:txBody>
      </p:sp>
      <p:grpSp>
        <p:nvGrpSpPr>
          <p:cNvPr id="70" name="Group 69">
            <a:extLst>
              <a:ext uri="{FF2B5EF4-FFF2-40B4-BE49-F238E27FC236}">
                <a16:creationId xmlns:a16="http://schemas.microsoft.com/office/drawing/2014/main" id="{0BF3F9FF-CCD9-4898-9681-7A02E8A55DE4}"/>
              </a:ext>
            </a:extLst>
          </p:cNvPr>
          <p:cNvGrpSpPr/>
          <p:nvPr/>
        </p:nvGrpSpPr>
        <p:grpSpPr>
          <a:xfrm>
            <a:off x="10509182" y="950898"/>
            <a:ext cx="960119" cy="393065"/>
            <a:chOff x="8349928" y="5406135"/>
            <a:chExt cx="960119" cy="393065"/>
          </a:xfrm>
        </p:grpSpPr>
        <p:sp>
          <p:nvSpPr>
            <p:cNvPr id="57" name="object 54">
              <a:extLst>
                <a:ext uri="{FF2B5EF4-FFF2-40B4-BE49-F238E27FC236}">
                  <a16:creationId xmlns:a16="http://schemas.microsoft.com/office/drawing/2014/main" id="{B60880D2-09B0-4122-A234-9CB7CC53922B}"/>
                </a:ext>
              </a:extLst>
            </p:cNvPr>
            <p:cNvSpPr/>
            <p:nvPr/>
          </p:nvSpPr>
          <p:spPr>
            <a:xfrm>
              <a:off x="8349928" y="5406135"/>
              <a:ext cx="960119" cy="393065"/>
            </a:xfrm>
            <a:custGeom>
              <a:avLst/>
              <a:gdLst/>
              <a:ahLst/>
              <a:cxnLst/>
              <a:rect l="l" t="t" r="r" b="b"/>
              <a:pathLst>
                <a:path w="960120" h="393064">
                  <a:moveTo>
                    <a:pt x="0" y="0"/>
                  </a:moveTo>
                  <a:lnTo>
                    <a:pt x="959625" y="0"/>
                  </a:lnTo>
                  <a:lnTo>
                    <a:pt x="959625" y="392545"/>
                  </a:lnTo>
                  <a:lnTo>
                    <a:pt x="0" y="392545"/>
                  </a:lnTo>
                  <a:lnTo>
                    <a:pt x="0" y="0"/>
                  </a:lnTo>
                  <a:close/>
                </a:path>
              </a:pathLst>
            </a:custGeom>
            <a:solidFill>
              <a:srgbClr val="E0E0E0"/>
            </a:solidFill>
          </p:spPr>
          <p:txBody>
            <a:bodyPr wrap="square" lIns="0" tIns="0" rIns="0" bIns="0" rtlCol="0"/>
            <a:lstStyle/>
            <a:p>
              <a:endParaRPr/>
            </a:p>
          </p:txBody>
        </p:sp>
        <p:sp>
          <p:nvSpPr>
            <p:cNvPr id="58" name="object 55">
              <a:extLst>
                <a:ext uri="{FF2B5EF4-FFF2-40B4-BE49-F238E27FC236}">
                  <a16:creationId xmlns:a16="http://schemas.microsoft.com/office/drawing/2014/main" id="{8229F19A-83B9-4207-A5B1-8C289DBBBAE8}"/>
                </a:ext>
              </a:extLst>
            </p:cNvPr>
            <p:cNvSpPr txBox="1"/>
            <p:nvPr/>
          </p:nvSpPr>
          <p:spPr>
            <a:xfrm>
              <a:off x="8349928" y="5406135"/>
              <a:ext cx="960119" cy="393065"/>
            </a:xfrm>
            <a:prstGeom prst="rect">
              <a:avLst/>
            </a:prstGeom>
            <a:ln w="4710">
              <a:solidFill>
                <a:srgbClr val="6CACDD"/>
              </a:solidFill>
            </a:ln>
          </p:spPr>
          <p:txBody>
            <a:bodyPr vert="horz" wrap="square" lIns="0" tIns="93980" rIns="0" bIns="0" rtlCol="0">
              <a:spAutoFit/>
            </a:bodyPr>
            <a:lstStyle/>
            <a:p>
              <a:pPr marL="530860">
                <a:lnSpc>
                  <a:spcPct val="100000"/>
                </a:lnSpc>
                <a:spcBef>
                  <a:spcPts val="740"/>
                </a:spcBef>
              </a:pPr>
              <a:r>
                <a:rPr sz="1150" spc="15" dirty="0">
                  <a:solidFill>
                    <a:srgbClr val="000090"/>
                  </a:solidFill>
                  <a:latin typeface="Calibri"/>
                  <a:cs typeface="Calibri"/>
                </a:rPr>
                <a:t>core</a:t>
              </a:r>
              <a:endParaRPr sz="1150">
                <a:latin typeface="Calibri"/>
                <a:cs typeface="Calibri"/>
              </a:endParaRPr>
            </a:p>
          </p:txBody>
        </p:sp>
        <p:sp>
          <p:nvSpPr>
            <p:cNvPr id="59" name="object 56">
              <a:extLst>
                <a:ext uri="{FF2B5EF4-FFF2-40B4-BE49-F238E27FC236}">
                  <a16:creationId xmlns:a16="http://schemas.microsoft.com/office/drawing/2014/main" id="{29BC7DBF-E05D-465E-B85B-A400C42DBC8E}"/>
                </a:ext>
              </a:extLst>
            </p:cNvPr>
            <p:cNvSpPr/>
            <p:nvPr/>
          </p:nvSpPr>
          <p:spPr>
            <a:xfrm>
              <a:off x="8407262" y="5465802"/>
              <a:ext cx="326635" cy="263790"/>
            </a:xfrm>
            <a:prstGeom prst="rect">
              <a:avLst/>
            </a:prstGeom>
            <a:blipFill>
              <a:blip r:embed="rId13" cstate="print"/>
              <a:stretch>
                <a:fillRect/>
              </a:stretch>
            </a:blipFill>
          </p:spPr>
          <p:txBody>
            <a:bodyPr wrap="square" lIns="0" tIns="0" rIns="0" bIns="0" rtlCol="0"/>
            <a:lstStyle/>
            <a:p>
              <a:endParaRPr/>
            </a:p>
          </p:txBody>
        </p:sp>
        <p:sp>
          <p:nvSpPr>
            <p:cNvPr id="60" name="object 57">
              <a:extLst>
                <a:ext uri="{FF2B5EF4-FFF2-40B4-BE49-F238E27FC236}">
                  <a16:creationId xmlns:a16="http://schemas.microsoft.com/office/drawing/2014/main" id="{4B2C61DC-63FC-4674-B32A-241DCF565A36}"/>
                </a:ext>
              </a:extLst>
            </p:cNvPr>
            <p:cNvSpPr/>
            <p:nvPr/>
          </p:nvSpPr>
          <p:spPr>
            <a:xfrm>
              <a:off x="8407261" y="5465801"/>
              <a:ext cx="327025" cy="264160"/>
            </a:xfrm>
            <a:custGeom>
              <a:avLst/>
              <a:gdLst/>
              <a:ahLst/>
              <a:cxnLst/>
              <a:rect l="l" t="t" r="r" b="b"/>
              <a:pathLst>
                <a:path w="327025" h="264160">
                  <a:moveTo>
                    <a:pt x="0" y="0"/>
                  </a:moveTo>
                  <a:lnTo>
                    <a:pt x="326635" y="0"/>
                  </a:lnTo>
                  <a:lnTo>
                    <a:pt x="326635" y="263790"/>
                  </a:lnTo>
                  <a:lnTo>
                    <a:pt x="0" y="263790"/>
                  </a:lnTo>
                  <a:lnTo>
                    <a:pt x="0" y="0"/>
                  </a:lnTo>
                  <a:close/>
                </a:path>
              </a:pathLst>
            </a:custGeom>
            <a:ln w="4710">
              <a:solidFill>
                <a:srgbClr val="6CACDD"/>
              </a:solidFill>
            </a:ln>
          </p:spPr>
          <p:txBody>
            <a:bodyPr wrap="square" lIns="0" tIns="0" rIns="0" bIns="0" rtlCol="0"/>
            <a:lstStyle/>
            <a:p>
              <a:endParaRPr/>
            </a:p>
          </p:txBody>
        </p:sp>
      </p:grpSp>
      <p:sp>
        <p:nvSpPr>
          <p:cNvPr id="62" name="object 61">
            <a:extLst>
              <a:ext uri="{FF2B5EF4-FFF2-40B4-BE49-F238E27FC236}">
                <a16:creationId xmlns:a16="http://schemas.microsoft.com/office/drawing/2014/main" id="{3FF5022B-2907-4F09-BA42-9309EA184499}"/>
              </a:ext>
            </a:extLst>
          </p:cNvPr>
          <p:cNvSpPr/>
          <p:nvPr/>
        </p:nvSpPr>
        <p:spPr>
          <a:xfrm>
            <a:off x="1672199" y="4040631"/>
            <a:ext cx="329565" cy="295910"/>
          </a:xfrm>
          <a:custGeom>
            <a:avLst/>
            <a:gdLst/>
            <a:ahLst/>
            <a:cxnLst/>
            <a:rect l="l" t="t" r="r" b="b"/>
            <a:pathLst>
              <a:path w="329564" h="295910">
                <a:moveTo>
                  <a:pt x="164537" y="0"/>
                </a:moveTo>
                <a:lnTo>
                  <a:pt x="112531" y="7529"/>
                </a:lnTo>
                <a:lnTo>
                  <a:pt x="67363" y="28495"/>
                </a:lnTo>
                <a:lnTo>
                  <a:pt x="31746" y="60465"/>
                </a:lnTo>
                <a:lnTo>
                  <a:pt x="8388" y="101006"/>
                </a:lnTo>
                <a:lnTo>
                  <a:pt x="0" y="147687"/>
                </a:lnTo>
                <a:lnTo>
                  <a:pt x="8388" y="194367"/>
                </a:lnTo>
                <a:lnTo>
                  <a:pt x="31746" y="234908"/>
                </a:lnTo>
                <a:lnTo>
                  <a:pt x="67363" y="266877"/>
                </a:lnTo>
                <a:lnTo>
                  <a:pt x="112531" y="287843"/>
                </a:lnTo>
                <a:lnTo>
                  <a:pt x="164537" y="295372"/>
                </a:lnTo>
                <a:lnTo>
                  <a:pt x="216544" y="287843"/>
                </a:lnTo>
                <a:lnTo>
                  <a:pt x="261711" y="266877"/>
                </a:lnTo>
                <a:lnTo>
                  <a:pt x="297329" y="234908"/>
                </a:lnTo>
                <a:lnTo>
                  <a:pt x="320687" y="194367"/>
                </a:lnTo>
                <a:lnTo>
                  <a:pt x="329076" y="147687"/>
                </a:lnTo>
                <a:lnTo>
                  <a:pt x="320687" y="101006"/>
                </a:lnTo>
                <a:lnTo>
                  <a:pt x="297329" y="60465"/>
                </a:lnTo>
                <a:lnTo>
                  <a:pt x="261711" y="28495"/>
                </a:lnTo>
                <a:lnTo>
                  <a:pt x="216544" y="7529"/>
                </a:lnTo>
                <a:lnTo>
                  <a:pt x="164537" y="0"/>
                </a:lnTo>
                <a:close/>
              </a:path>
            </a:pathLst>
          </a:custGeom>
          <a:solidFill>
            <a:srgbClr val="FFFFFF"/>
          </a:solidFill>
        </p:spPr>
        <p:txBody>
          <a:bodyPr wrap="square" lIns="0" tIns="0" rIns="0" bIns="0" rtlCol="0"/>
          <a:lstStyle/>
          <a:p>
            <a:endParaRPr/>
          </a:p>
        </p:txBody>
      </p:sp>
      <p:sp>
        <p:nvSpPr>
          <p:cNvPr id="68" name="Rectangle 67">
            <a:extLst>
              <a:ext uri="{FF2B5EF4-FFF2-40B4-BE49-F238E27FC236}">
                <a16:creationId xmlns:a16="http://schemas.microsoft.com/office/drawing/2014/main" id="{3C41476B-C6CA-4418-961C-AA41A8143E3E}"/>
              </a:ext>
            </a:extLst>
          </p:cNvPr>
          <p:cNvSpPr/>
          <p:nvPr/>
        </p:nvSpPr>
        <p:spPr>
          <a:xfrm>
            <a:off x="817153" y="2552239"/>
            <a:ext cx="4340575" cy="1477328"/>
          </a:xfrm>
          <a:prstGeom prst="rect">
            <a:avLst/>
          </a:prstGeom>
          <a:solidFill>
            <a:schemeClr val="bg1">
              <a:lumMod val="95000"/>
            </a:schemeClr>
          </a:solidFill>
        </p:spPr>
        <p:txBody>
          <a:bodyPr wrap="square">
            <a:spAutoFit/>
          </a:bodyPr>
          <a:lstStyle/>
          <a:p>
            <a:r>
              <a:rPr lang="nb-NO" dirty="0">
                <a:solidFill>
                  <a:srgbClr val="808080"/>
                </a:solidFill>
                <a:latin typeface="Consolas" panose="020B0609020204030204" pitchFamily="49" charset="0"/>
              </a:rPr>
              <a:t>#pragma</a:t>
            </a:r>
            <a:r>
              <a:rPr lang="nb-NO" dirty="0">
                <a:solidFill>
                  <a:srgbClr val="000000"/>
                </a:solidFill>
                <a:latin typeface="Consolas" panose="020B0609020204030204" pitchFamily="49" charset="0"/>
              </a:rPr>
              <a:t> omp parallel </a:t>
            </a:r>
            <a:r>
              <a:rPr lang="nb-NO" dirty="0">
                <a:solidFill>
                  <a:srgbClr val="0000FF"/>
                </a:solidFill>
                <a:latin typeface="Consolas" panose="020B0609020204030204" pitchFamily="49" charset="0"/>
              </a:rPr>
              <a:t>private</a:t>
            </a:r>
            <a:r>
              <a:rPr lang="nb-NO" dirty="0">
                <a:solidFill>
                  <a:srgbClr val="000000"/>
                </a:solidFill>
                <a:latin typeface="Consolas" panose="020B0609020204030204" pitchFamily="49" charset="0"/>
              </a:rPr>
              <a:t>(tid)</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tid</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omp_get_thread_num</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code here...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
        <p:nvSpPr>
          <p:cNvPr id="69" name="Rectangle 68">
            <a:extLst>
              <a:ext uri="{FF2B5EF4-FFF2-40B4-BE49-F238E27FC236}">
                <a16:creationId xmlns:a16="http://schemas.microsoft.com/office/drawing/2014/main" id="{C6042979-1020-478D-967D-E40EBBD2E3A3}"/>
              </a:ext>
            </a:extLst>
          </p:cNvPr>
          <p:cNvSpPr/>
          <p:nvPr/>
        </p:nvSpPr>
        <p:spPr>
          <a:xfrm>
            <a:off x="817153" y="1620426"/>
            <a:ext cx="4340575" cy="646331"/>
          </a:xfrm>
          <a:prstGeom prst="rect">
            <a:avLst/>
          </a:prstGeom>
          <a:solidFill>
            <a:schemeClr val="accent4">
              <a:lumMod val="20000"/>
              <a:lumOff val="80000"/>
            </a:schemeClr>
          </a:solidFill>
        </p:spPr>
        <p:txBody>
          <a:bodyPr wrap="square">
            <a:spAutoFit/>
          </a:bodyPr>
          <a:lstStyle/>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OMP_NUM_THREADS = 4</a:t>
            </a:r>
          </a:p>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OMP_PROC_BIND = </a:t>
            </a:r>
            <a:r>
              <a:rPr lang="en-US" dirty="0">
                <a:solidFill>
                  <a:srgbClr val="C00000"/>
                </a:solidFill>
                <a:latin typeface="Consolas" panose="020B0609020204030204" pitchFamily="49" charset="0"/>
              </a:rPr>
              <a:t>close</a:t>
            </a:r>
          </a:p>
        </p:txBody>
      </p:sp>
      <p:sp>
        <p:nvSpPr>
          <p:cNvPr id="71" name="object 61">
            <a:extLst>
              <a:ext uri="{FF2B5EF4-FFF2-40B4-BE49-F238E27FC236}">
                <a16:creationId xmlns:a16="http://schemas.microsoft.com/office/drawing/2014/main" id="{85734DEC-9FEC-426A-8AF1-5214C4E5A5CA}"/>
              </a:ext>
            </a:extLst>
          </p:cNvPr>
          <p:cNvSpPr/>
          <p:nvPr/>
        </p:nvSpPr>
        <p:spPr>
          <a:xfrm>
            <a:off x="6449276" y="4038904"/>
            <a:ext cx="329565" cy="295910"/>
          </a:xfrm>
          <a:custGeom>
            <a:avLst/>
            <a:gdLst/>
            <a:ahLst/>
            <a:cxnLst/>
            <a:rect l="l" t="t" r="r" b="b"/>
            <a:pathLst>
              <a:path w="329564" h="295910">
                <a:moveTo>
                  <a:pt x="164537" y="0"/>
                </a:moveTo>
                <a:lnTo>
                  <a:pt x="112531" y="7529"/>
                </a:lnTo>
                <a:lnTo>
                  <a:pt x="67363" y="28495"/>
                </a:lnTo>
                <a:lnTo>
                  <a:pt x="31746" y="60465"/>
                </a:lnTo>
                <a:lnTo>
                  <a:pt x="8388" y="101006"/>
                </a:lnTo>
                <a:lnTo>
                  <a:pt x="0" y="147687"/>
                </a:lnTo>
                <a:lnTo>
                  <a:pt x="8388" y="194367"/>
                </a:lnTo>
                <a:lnTo>
                  <a:pt x="31746" y="234908"/>
                </a:lnTo>
                <a:lnTo>
                  <a:pt x="67363" y="266877"/>
                </a:lnTo>
                <a:lnTo>
                  <a:pt x="112531" y="287843"/>
                </a:lnTo>
                <a:lnTo>
                  <a:pt x="164537" y="295372"/>
                </a:lnTo>
                <a:lnTo>
                  <a:pt x="216544" y="287843"/>
                </a:lnTo>
                <a:lnTo>
                  <a:pt x="261711" y="266877"/>
                </a:lnTo>
                <a:lnTo>
                  <a:pt x="297329" y="234908"/>
                </a:lnTo>
                <a:lnTo>
                  <a:pt x="320687" y="194367"/>
                </a:lnTo>
                <a:lnTo>
                  <a:pt x="329076" y="147687"/>
                </a:lnTo>
                <a:lnTo>
                  <a:pt x="320687" y="101006"/>
                </a:lnTo>
                <a:lnTo>
                  <a:pt x="297329" y="60465"/>
                </a:lnTo>
                <a:lnTo>
                  <a:pt x="261711" y="28495"/>
                </a:lnTo>
                <a:lnTo>
                  <a:pt x="216544" y="7529"/>
                </a:lnTo>
                <a:lnTo>
                  <a:pt x="164537" y="0"/>
                </a:lnTo>
                <a:close/>
              </a:path>
            </a:pathLst>
          </a:custGeom>
          <a:solidFill>
            <a:srgbClr val="FFFFFF"/>
          </a:solidFill>
        </p:spPr>
        <p:txBody>
          <a:bodyPr wrap="square" lIns="0" tIns="0" rIns="0" bIns="0" rtlCol="0"/>
          <a:lstStyle/>
          <a:p>
            <a:endParaRPr/>
          </a:p>
        </p:txBody>
      </p:sp>
      <p:sp>
        <p:nvSpPr>
          <p:cNvPr id="72" name="Rectangle 71">
            <a:extLst>
              <a:ext uri="{FF2B5EF4-FFF2-40B4-BE49-F238E27FC236}">
                <a16:creationId xmlns:a16="http://schemas.microsoft.com/office/drawing/2014/main" id="{5B611AA5-29D9-406F-94ED-96750B873E8B}"/>
              </a:ext>
            </a:extLst>
          </p:cNvPr>
          <p:cNvSpPr/>
          <p:nvPr/>
        </p:nvSpPr>
        <p:spPr>
          <a:xfrm>
            <a:off x="5594230" y="2550512"/>
            <a:ext cx="4340575" cy="1477328"/>
          </a:xfrm>
          <a:prstGeom prst="rect">
            <a:avLst/>
          </a:prstGeom>
          <a:solidFill>
            <a:schemeClr val="bg1">
              <a:lumMod val="95000"/>
            </a:schemeClr>
          </a:solidFill>
        </p:spPr>
        <p:txBody>
          <a:bodyPr wrap="square">
            <a:spAutoFit/>
          </a:bodyPr>
          <a:lstStyle/>
          <a:p>
            <a:r>
              <a:rPr lang="nb-NO" dirty="0">
                <a:solidFill>
                  <a:srgbClr val="808080"/>
                </a:solidFill>
                <a:latin typeface="Consolas" panose="020B0609020204030204" pitchFamily="49" charset="0"/>
              </a:rPr>
              <a:t>#pragma</a:t>
            </a:r>
            <a:r>
              <a:rPr lang="nb-NO" dirty="0">
                <a:solidFill>
                  <a:srgbClr val="000000"/>
                </a:solidFill>
                <a:latin typeface="Consolas" panose="020B0609020204030204" pitchFamily="49" charset="0"/>
              </a:rPr>
              <a:t> omp parallel </a:t>
            </a:r>
            <a:r>
              <a:rPr lang="nb-NO" dirty="0">
                <a:solidFill>
                  <a:srgbClr val="0000FF"/>
                </a:solidFill>
                <a:latin typeface="Consolas" panose="020B0609020204030204" pitchFamily="49" charset="0"/>
              </a:rPr>
              <a:t>private</a:t>
            </a:r>
            <a:r>
              <a:rPr lang="nb-NO" dirty="0">
                <a:solidFill>
                  <a:srgbClr val="000000"/>
                </a:solidFill>
                <a:latin typeface="Consolas" panose="020B0609020204030204" pitchFamily="49" charset="0"/>
              </a:rPr>
              <a:t>(tid)</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tid</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omp_get_thread_num</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code here...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
        <p:nvSpPr>
          <p:cNvPr id="73" name="Rectangle 72">
            <a:extLst>
              <a:ext uri="{FF2B5EF4-FFF2-40B4-BE49-F238E27FC236}">
                <a16:creationId xmlns:a16="http://schemas.microsoft.com/office/drawing/2014/main" id="{542C5FBA-88F9-4930-B791-CB48F775BE77}"/>
              </a:ext>
            </a:extLst>
          </p:cNvPr>
          <p:cNvSpPr/>
          <p:nvPr/>
        </p:nvSpPr>
        <p:spPr>
          <a:xfrm>
            <a:off x="5594230" y="1618699"/>
            <a:ext cx="4340575" cy="646331"/>
          </a:xfrm>
          <a:prstGeom prst="rect">
            <a:avLst/>
          </a:prstGeom>
          <a:solidFill>
            <a:schemeClr val="accent4">
              <a:lumMod val="20000"/>
              <a:lumOff val="80000"/>
            </a:schemeClr>
          </a:solidFill>
        </p:spPr>
        <p:txBody>
          <a:bodyPr wrap="square">
            <a:spAutoFit/>
          </a:bodyPr>
          <a:lstStyle/>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OMP_NUM_THREADS = 4</a:t>
            </a:r>
          </a:p>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OMP_PROC_BIND = </a:t>
            </a:r>
            <a:r>
              <a:rPr lang="en-US" dirty="0">
                <a:solidFill>
                  <a:srgbClr val="C00000"/>
                </a:solidFill>
                <a:latin typeface="Consolas" panose="020B0609020204030204" pitchFamily="49" charset="0"/>
              </a:rPr>
              <a:t>spread</a:t>
            </a:r>
          </a:p>
        </p:txBody>
      </p:sp>
      <p:sp>
        <p:nvSpPr>
          <p:cNvPr id="74" name="object 53">
            <a:extLst>
              <a:ext uri="{FF2B5EF4-FFF2-40B4-BE49-F238E27FC236}">
                <a16:creationId xmlns:a16="http://schemas.microsoft.com/office/drawing/2014/main" id="{8446F2E3-A723-4F09-9C87-78386DBCAAC5}"/>
              </a:ext>
            </a:extLst>
          </p:cNvPr>
          <p:cNvSpPr txBox="1"/>
          <p:nvPr/>
        </p:nvSpPr>
        <p:spPr>
          <a:xfrm>
            <a:off x="10083122" y="1817207"/>
            <a:ext cx="1214754" cy="283411"/>
          </a:xfrm>
          <a:prstGeom prst="rect">
            <a:avLst/>
          </a:prstGeom>
        </p:spPr>
        <p:txBody>
          <a:bodyPr vert="horz" wrap="square" lIns="0" tIns="82550" rIns="0" bIns="0" rtlCol="0">
            <a:spAutoFit/>
          </a:bodyPr>
          <a:lstStyle/>
          <a:p>
            <a:pPr algn="ctr">
              <a:lnSpc>
                <a:spcPct val="100000"/>
              </a:lnSpc>
              <a:spcBef>
                <a:spcPts val="650"/>
              </a:spcBef>
            </a:pPr>
            <a:r>
              <a:rPr lang="en-US" sz="1300" spc="15" dirty="0">
                <a:latin typeface="Wingdings"/>
                <a:cs typeface="Wingdings"/>
              </a:rPr>
              <a:t></a:t>
            </a:r>
            <a:r>
              <a:rPr lang="en-US" sz="1300" spc="10" dirty="0">
                <a:latin typeface="Calibri"/>
                <a:cs typeface="Calibri"/>
              </a:rPr>
              <a:t>bash shell</a:t>
            </a:r>
            <a:endParaRPr sz="1150" dirty="0">
              <a:latin typeface="Calibri"/>
              <a:cs typeface="Calibri"/>
            </a:endParaRPr>
          </a:p>
        </p:txBody>
      </p:sp>
      <p:sp>
        <p:nvSpPr>
          <p:cNvPr id="75" name="object 53">
            <a:extLst>
              <a:ext uri="{FF2B5EF4-FFF2-40B4-BE49-F238E27FC236}">
                <a16:creationId xmlns:a16="http://schemas.microsoft.com/office/drawing/2014/main" id="{AF37F37F-6ADB-4837-9A92-3B3EEC06597F}"/>
              </a:ext>
            </a:extLst>
          </p:cNvPr>
          <p:cNvSpPr txBox="1"/>
          <p:nvPr/>
        </p:nvSpPr>
        <p:spPr>
          <a:xfrm>
            <a:off x="10083122" y="3044543"/>
            <a:ext cx="1214754" cy="283411"/>
          </a:xfrm>
          <a:prstGeom prst="rect">
            <a:avLst/>
          </a:prstGeom>
        </p:spPr>
        <p:txBody>
          <a:bodyPr vert="horz" wrap="square" lIns="0" tIns="82550" rIns="0" bIns="0" rtlCol="0">
            <a:spAutoFit/>
          </a:bodyPr>
          <a:lstStyle/>
          <a:p>
            <a:pPr algn="ctr">
              <a:lnSpc>
                <a:spcPct val="100000"/>
              </a:lnSpc>
              <a:spcBef>
                <a:spcPts val="650"/>
              </a:spcBef>
            </a:pPr>
            <a:r>
              <a:rPr lang="en-US" sz="1300" spc="15" dirty="0">
                <a:latin typeface="Wingdings"/>
                <a:cs typeface="Wingdings"/>
              </a:rPr>
              <a:t></a:t>
            </a:r>
            <a:r>
              <a:rPr lang="en-US" sz="1300" spc="10" dirty="0">
                <a:latin typeface="Calibri"/>
                <a:cs typeface="Calibri"/>
              </a:rPr>
              <a:t>C code</a:t>
            </a:r>
            <a:endParaRPr sz="1150" dirty="0">
              <a:latin typeface="Calibri"/>
              <a:cs typeface="Calibri"/>
            </a:endParaRPr>
          </a:p>
        </p:txBody>
      </p:sp>
      <p:cxnSp>
        <p:nvCxnSpPr>
          <p:cNvPr id="6" name="Straight Arrow Connector 5">
            <a:extLst>
              <a:ext uri="{FF2B5EF4-FFF2-40B4-BE49-F238E27FC236}">
                <a16:creationId xmlns:a16="http://schemas.microsoft.com/office/drawing/2014/main" id="{83350B8F-FD5F-4B9C-B02E-38625F2F54DB}"/>
              </a:ext>
            </a:extLst>
          </p:cNvPr>
          <p:cNvCxnSpPr>
            <a:cxnSpLocks/>
          </p:cNvCxnSpPr>
          <p:nvPr/>
        </p:nvCxnSpPr>
        <p:spPr>
          <a:xfrm flipH="1" flipV="1">
            <a:off x="6572732" y="3371497"/>
            <a:ext cx="4117767" cy="1514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73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P spid="55" grpId="0"/>
      <p:bldP spid="56" grpId="0"/>
      <p:bldP spid="71" grpId="0" animBg="1"/>
      <p:bldP spid="72" grpId="0" animBg="1"/>
      <p:bldP spid="73" grpId="0" animBg="1"/>
      <p:bldP spid="74" grpId="0"/>
      <p:bldP spid="7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9B9B6-1595-4185-947B-2CAEF734A19D}"/>
              </a:ext>
            </a:extLst>
          </p:cNvPr>
          <p:cNvSpPr>
            <a:spLocks noGrp="1"/>
          </p:cNvSpPr>
          <p:nvPr>
            <p:ph type="title"/>
          </p:nvPr>
        </p:nvSpPr>
        <p:spPr/>
        <p:txBody>
          <a:bodyPr/>
          <a:lstStyle/>
          <a:p>
            <a:r>
              <a:rPr lang="en-US" dirty="0">
                <a:solidFill>
                  <a:prstClr val="white"/>
                </a:solidFill>
              </a:rPr>
              <a:t>Example </a:t>
            </a:r>
            <a:r>
              <a:rPr lang="en-US" sz="2400" dirty="0">
                <a:solidFill>
                  <a:prstClr val="white"/>
                </a:solidFill>
              </a:rPr>
              <a:t>[Assume 2 sockets &amp; 4 cores per socket &amp; </a:t>
            </a:r>
            <a:r>
              <a:rPr lang="en-US" sz="2400" b="1" dirty="0">
                <a:solidFill>
                  <a:srgbClr val="FFC000"/>
                </a:solidFill>
              </a:rPr>
              <a:t>no</a:t>
            </a:r>
            <a:r>
              <a:rPr lang="en-US" sz="2400" dirty="0">
                <a:solidFill>
                  <a:prstClr val="white"/>
                </a:solidFill>
              </a:rPr>
              <a:t> hyper-threading enabled]</a:t>
            </a:r>
            <a:endParaRPr lang="en-US" dirty="0"/>
          </a:p>
        </p:txBody>
      </p:sp>
      <p:sp>
        <p:nvSpPr>
          <p:cNvPr id="4" name="Slide Number Placeholder 3">
            <a:extLst>
              <a:ext uri="{FF2B5EF4-FFF2-40B4-BE49-F238E27FC236}">
                <a16:creationId xmlns:a16="http://schemas.microsoft.com/office/drawing/2014/main" id="{43F92D79-0701-40E3-A185-583FE2D8CD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F99D497-71C4-4462-B004-13BC8AA12788}"/>
                  </a:ext>
                </a:extLst>
              </p:cNvPr>
              <p:cNvSpPr>
                <a:spLocks noGrp="1"/>
              </p:cNvSpPr>
              <p:nvPr>
                <p:ph type="body" sz="quarter" idx="13"/>
              </p:nvPr>
            </p:nvSpPr>
            <p:spPr/>
            <p:txBody>
              <a:bodyPr/>
              <a:lstStyle/>
              <a:p>
                <a:r>
                  <a:rPr lang="en-US" dirty="0"/>
                  <a:t>[Kent </a:t>
                </a:r>
                <a:r>
                  <a:rPr lang="en-US" dirty="0" err="1"/>
                  <a:t>Milfeld</a:t>
                </a:r>
                <a:r>
                  <a:rPr lang="en-US" dirty="0"/>
                  <a:t>, Lars </a:t>
                </a:r>
                <a:r>
                  <a:rPr lang="en-US" dirty="0" err="1"/>
                  <a:t>Koesterke</a:t>
                </a:r>
                <a:r>
                  <a:rPr lang="en-US" dirty="0"/>
                  <a:t>]</a:t>
                </a:r>
                <a14:m>
                  <m:oMath xmlns:m="http://schemas.openxmlformats.org/officeDocument/2006/math">
                    <m:r>
                      <a:rPr lang="en-US"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2F99D497-71C4-4462-B004-13BC8AA12788}"/>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
        <p:nvSpPr>
          <p:cNvPr id="11" name="object 8">
            <a:extLst>
              <a:ext uri="{FF2B5EF4-FFF2-40B4-BE49-F238E27FC236}">
                <a16:creationId xmlns:a16="http://schemas.microsoft.com/office/drawing/2014/main" id="{DB3DDA4D-C77E-4B2C-A006-FEA8D0328957}"/>
              </a:ext>
            </a:extLst>
          </p:cNvPr>
          <p:cNvSpPr txBox="1"/>
          <p:nvPr/>
        </p:nvSpPr>
        <p:spPr>
          <a:xfrm>
            <a:off x="3357915" y="5147478"/>
            <a:ext cx="92710" cy="184150"/>
          </a:xfrm>
          <a:prstGeom prst="rect">
            <a:avLst/>
          </a:prstGeom>
        </p:spPr>
        <p:txBody>
          <a:bodyPr vert="horz" wrap="square" lIns="0" tIns="17145" rIns="0" bIns="0" rtlCol="0">
            <a:spAutoFit/>
          </a:bodyPr>
          <a:lstStyle/>
          <a:p>
            <a:pPr marL="12700">
              <a:lnSpc>
                <a:spcPct val="100000"/>
              </a:lnSpc>
              <a:spcBef>
                <a:spcPts val="135"/>
              </a:spcBef>
            </a:pPr>
            <a:r>
              <a:rPr sz="1000" b="1" spc="15" dirty="0">
                <a:solidFill>
                  <a:srgbClr val="3366FF"/>
                </a:solidFill>
                <a:latin typeface="Calibri"/>
                <a:cs typeface="Calibri"/>
              </a:rPr>
              <a:t>4</a:t>
            </a:r>
            <a:endParaRPr sz="1000">
              <a:latin typeface="Calibri"/>
              <a:cs typeface="Calibri"/>
            </a:endParaRPr>
          </a:p>
        </p:txBody>
      </p:sp>
      <p:sp>
        <p:nvSpPr>
          <p:cNvPr id="12" name="object 9">
            <a:extLst>
              <a:ext uri="{FF2B5EF4-FFF2-40B4-BE49-F238E27FC236}">
                <a16:creationId xmlns:a16="http://schemas.microsoft.com/office/drawing/2014/main" id="{5DE9734F-C388-4F4B-90B2-C63E6E6E8FE2}"/>
              </a:ext>
            </a:extLst>
          </p:cNvPr>
          <p:cNvSpPr txBox="1"/>
          <p:nvPr/>
        </p:nvSpPr>
        <p:spPr>
          <a:xfrm>
            <a:off x="3723077" y="5147478"/>
            <a:ext cx="427990" cy="184150"/>
          </a:xfrm>
          <a:prstGeom prst="rect">
            <a:avLst/>
          </a:prstGeom>
        </p:spPr>
        <p:txBody>
          <a:bodyPr vert="horz" wrap="square" lIns="0" tIns="17145" rIns="0" bIns="0" rtlCol="0">
            <a:spAutoFit/>
          </a:bodyPr>
          <a:lstStyle/>
          <a:p>
            <a:pPr marL="12700">
              <a:lnSpc>
                <a:spcPct val="100000"/>
              </a:lnSpc>
              <a:spcBef>
                <a:spcPts val="135"/>
              </a:spcBef>
              <a:tabLst>
                <a:tab pos="347980" algn="l"/>
              </a:tabLst>
            </a:pPr>
            <a:r>
              <a:rPr sz="1000" b="1" spc="15" dirty="0">
                <a:solidFill>
                  <a:srgbClr val="3366FF"/>
                </a:solidFill>
                <a:latin typeface="Calibri"/>
                <a:cs typeface="Calibri"/>
              </a:rPr>
              <a:t>5	6</a:t>
            </a:r>
            <a:endParaRPr sz="1000">
              <a:latin typeface="Calibri"/>
              <a:cs typeface="Calibri"/>
            </a:endParaRPr>
          </a:p>
        </p:txBody>
      </p:sp>
      <p:sp>
        <p:nvSpPr>
          <p:cNvPr id="13" name="object 10">
            <a:extLst>
              <a:ext uri="{FF2B5EF4-FFF2-40B4-BE49-F238E27FC236}">
                <a16:creationId xmlns:a16="http://schemas.microsoft.com/office/drawing/2014/main" id="{AD52157A-363D-424F-A7DF-7DF586E80DAD}"/>
              </a:ext>
            </a:extLst>
          </p:cNvPr>
          <p:cNvSpPr txBox="1"/>
          <p:nvPr/>
        </p:nvSpPr>
        <p:spPr>
          <a:xfrm>
            <a:off x="4423577" y="5147478"/>
            <a:ext cx="92710" cy="184150"/>
          </a:xfrm>
          <a:prstGeom prst="rect">
            <a:avLst/>
          </a:prstGeom>
        </p:spPr>
        <p:txBody>
          <a:bodyPr vert="horz" wrap="square" lIns="0" tIns="17145" rIns="0" bIns="0" rtlCol="0">
            <a:spAutoFit/>
          </a:bodyPr>
          <a:lstStyle/>
          <a:p>
            <a:pPr marL="12700">
              <a:lnSpc>
                <a:spcPct val="100000"/>
              </a:lnSpc>
              <a:spcBef>
                <a:spcPts val="135"/>
              </a:spcBef>
            </a:pPr>
            <a:r>
              <a:rPr sz="1000" b="1" spc="15" dirty="0">
                <a:solidFill>
                  <a:srgbClr val="3366FF"/>
                </a:solidFill>
                <a:latin typeface="Calibri"/>
                <a:cs typeface="Calibri"/>
              </a:rPr>
              <a:t>7</a:t>
            </a:r>
            <a:endParaRPr sz="1000">
              <a:latin typeface="Calibri"/>
              <a:cs typeface="Calibri"/>
            </a:endParaRPr>
          </a:p>
        </p:txBody>
      </p:sp>
      <p:sp>
        <p:nvSpPr>
          <p:cNvPr id="14" name="object 11">
            <a:extLst>
              <a:ext uri="{FF2B5EF4-FFF2-40B4-BE49-F238E27FC236}">
                <a16:creationId xmlns:a16="http://schemas.microsoft.com/office/drawing/2014/main" id="{9E40CB1B-2410-4C98-8966-9824A2FC27DA}"/>
              </a:ext>
            </a:extLst>
          </p:cNvPr>
          <p:cNvSpPr txBox="1"/>
          <p:nvPr/>
        </p:nvSpPr>
        <p:spPr>
          <a:xfrm>
            <a:off x="1798061" y="5147478"/>
            <a:ext cx="397510" cy="184150"/>
          </a:xfrm>
          <a:prstGeom prst="rect">
            <a:avLst/>
          </a:prstGeom>
        </p:spPr>
        <p:txBody>
          <a:bodyPr vert="horz" wrap="square" lIns="0" tIns="17145" rIns="0" bIns="0" rtlCol="0">
            <a:spAutoFit/>
          </a:bodyPr>
          <a:lstStyle/>
          <a:p>
            <a:pPr marL="12700">
              <a:lnSpc>
                <a:spcPct val="100000"/>
              </a:lnSpc>
              <a:spcBef>
                <a:spcPts val="135"/>
              </a:spcBef>
              <a:tabLst>
                <a:tab pos="317500" algn="l"/>
              </a:tabLst>
            </a:pPr>
            <a:r>
              <a:rPr sz="1000" b="1" spc="15" dirty="0">
                <a:solidFill>
                  <a:srgbClr val="3366FF"/>
                </a:solidFill>
                <a:latin typeface="Calibri"/>
                <a:cs typeface="Calibri"/>
              </a:rPr>
              <a:t>0	1</a:t>
            </a:r>
            <a:endParaRPr sz="1000">
              <a:latin typeface="Calibri"/>
              <a:cs typeface="Calibri"/>
            </a:endParaRPr>
          </a:p>
        </p:txBody>
      </p:sp>
      <p:sp>
        <p:nvSpPr>
          <p:cNvPr id="15" name="object 12">
            <a:extLst>
              <a:ext uri="{FF2B5EF4-FFF2-40B4-BE49-F238E27FC236}">
                <a16:creationId xmlns:a16="http://schemas.microsoft.com/office/drawing/2014/main" id="{90188132-B683-4E8D-8FAA-A36B58B93C2D}"/>
              </a:ext>
            </a:extLst>
          </p:cNvPr>
          <p:cNvSpPr txBox="1"/>
          <p:nvPr/>
        </p:nvSpPr>
        <p:spPr>
          <a:xfrm>
            <a:off x="2467945" y="5147478"/>
            <a:ext cx="427355" cy="184150"/>
          </a:xfrm>
          <a:prstGeom prst="rect">
            <a:avLst/>
          </a:prstGeom>
        </p:spPr>
        <p:txBody>
          <a:bodyPr vert="horz" wrap="square" lIns="0" tIns="17145" rIns="0" bIns="0" rtlCol="0">
            <a:spAutoFit/>
          </a:bodyPr>
          <a:lstStyle/>
          <a:p>
            <a:pPr marL="12700">
              <a:lnSpc>
                <a:spcPct val="100000"/>
              </a:lnSpc>
              <a:spcBef>
                <a:spcPts val="135"/>
              </a:spcBef>
              <a:tabLst>
                <a:tab pos="347345" algn="l"/>
              </a:tabLst>
            </a:pPr>
            <a:r>
              <a:rPr sz="1000" b="1" spc="15" dirty="0">
                <a:solidFill>
                  <a:srgbClr val="3366FF"/>
                </a:solidFill>
                <a:latin typeface="Calibri"/>
                <a:cs typeface="Calibri"/>
              </a:rPr>
              <a:t>2	3</a:t>
            </a:r>
            <a:endParaRPr sz="1000">
              <a:latin typeface="Calibri"/>
              <a:cs typeface="Calibri"/>
            </a:endParaRPr>
          </a:p>
        </p:txBody>
      </p:sp>
      <p:sp>
        <p:nvSpPr>
          <p:cNvPr id="16" name="object 13">
            <a:extLst>
              <a:ext uri="{FF2B5EF4-FFF2-40B4-BE49-F238E27FC236}">
                <a16:creationId xmlns:a16="http://schemas.microsoft.com/office/drawing/2014/main" id="{543D557A-5A45-47CA-988B-12F5D75C165B}"/>
              </a:ext>
            </a:extLst>
          </p:cNvPr>
          <p:cNvSpPr/>
          <p:nvPr/>
        </p:nvSpPr>
        <p:spPr>
          <a:xfrm>
            <a:off x="1653457" y="4862471"/>
            <a:ext cx="326634" cy="263790"/>
          </a:xfrm>
          <a:prstGeom prst="rect">
            <a:avLst/>
          </a:prstGeom>
          <a:blipFill>
            <a:blip r:embed="rId3" cstate="print"/>
            <a:stretch>
              <a:fillRect/>
            </a:stretch>
          </a:blipFill>
        </p:spPr>
        <p:txBody>
          <a:bodyPr wrap="square" lIns="0" tIns="0" rIns="0" bIns="0" rtlCol="0"/>
          <a:lstStyle/>
          <a:p>
            <a:endParaRPr/>
          </a:p>
        </p:txBody>
      </p:sp>
      <p:sp>
        <p:nvSpPr>
          <p:cNvPr id="17" name="object 14">
            <a:extLst>
              <a:ext uri="{FF2B5EF4-FFF2-40B4-BE49-F238E27FC236}">
                <a16:creationId xmlns:a16="http://schemas.microsoft.com/office/drawing/2014/main" id="{3F8BE621-08FC-4C56-BE73-072AB02A45EB}"/>
              </a:ext>
            </a:extLst>
          </p:cNvPr>
          <p:cNvSpPr/>
          <p:nvPr/>
        </p:nvSpPr>
        <p:spPr>
          <a:xfrm>
            <a:off x="1998937" y="4862471"/>
            <a:ext cx="326635" cy="263790"/>
          </a:xfrm>
          <a:prstGeom prst="rect">
            <a:avLst/>
          </a:prstGeom>
          <a:blipFill>
            <a:blip r:embed="rId4" cstate="print"/>
            <a:stretch>
              <a:fillRect/>
            </a:stretch>
          </a:blipFill>
        </p:spPr>
        <p:txBody>
          <a:bodyPr wrap="square" lIns="0" tIns="0" rIns="0" bIns="0" rtlCol="0"/>
          <a:lstStyle/>
          <a:p>
            <a:endParaRPr/>
          </a:p>
        </p:txBody>
      </p:sp>
      <p:sp>
        <p:nvSpPr>
          <p:cNvPr id="18" name="object 15">
            <a:extLst>
              <a:ext uri="{FF2B5EF4-FFF2-40B4-BE49-F238E27FC236}">
                <a16:creationId xmlns:a16="http://schemas.microsoft.com/office/drawing/2014/main" id="{0715E536-961C-4A3B-8258-7B7A054E44A4}"/>
              </a:ext>
            </a:extLst>
          </p:cNvPr>
          <p:cNvSpPr/>
          <p:nvPr/>
        </p:nvSpPr>
        <p:spPr>
          <a:xfrm>
            <a:off x="2689897" y="4862471"/>
            <a:ext cx="326635" cy="263790"/>
          </a:xfrm>
          <a:prstGeom prst="rect">
            <a:avLst/>
          </a:prstGeom>
          <a:blipFill>
            <a:blip r:embed="rId3" cstate="print"/>
            <a:stretch>
              <a:fillRect/>
            </a:stretch>
          </a:blipFill>
        </p:spPr>
        <p:txBody>
          <a:bodyPr wrap="square" lIns="0" tIns="0" rIns="0" bIns="0" rtlCol="0"/>
          <a:lstStyle/>
          <a:p>
            <a:endParaRPr/>
          </a:p>
        </p:txBody>
      </p:sp>
      <p:sp>
        <p:nvSpPr>
          <p:cNvPr id="19" name="object 16">
            <a:extLst>
              <a:ext uri="{FF2B5EF4-FFF2-40B4-BE49-F238E27FC236}">
                <a16:creationId xmlns:a16="http://schemas.microsoft.com/office/drawing/2014/main" id="{9F60E76C-21C7-4674-BC5D-871AE4E40302}"/>
              </a:ext>
            </a:extLst>
          </p:cNvPr>
          <p:cNvSpPr/>
          <p:nvPr/>
        </p:nvSpPr>
        <p:spPr>
          <a:xfrm>
            <a:off x="1613328" y="4821660"/>
            <a:ext cx="1446530" cy="351790"/>
          </a:xfrm>
          <a:custGeom>
            <a:avLst/>
            <a:gdLst/>
            <a:ahLst/>
            <a:cxnLst/>
            <a:rect l="l" t="t" r="r" b="b"/>
            <a:pathLst>
              <a:path w="1446530"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20" name="object 17">
            <a:extLst>
              <a:ext uri="{FF2B5EF4-FFF2-40B4-BE49-F238E27FC236}">
                <a16:creationId xmlns:a16="http://schemas.microsoft.com/office/drawing/2014/main" id="{5237F2CF-3DC0-4587-B007-F94C12B02776}"/>
              </a:ext>
            </a:extLst>
          </p:cNvPr>
          <p:cNvSpPr/>
          <p:nvPr/>
        </p:nvSpPr>
        <p:spPr>
          <a:xfrm>
            <a:off x="1726479" y="4878958"/>
            <a:ext cx="218279" cy="218254"/>
          </a:xfrm>
          <a:prstGeom prst="rect">
            <a:avLst/>
          </a:prstGeom>
          <a:blipFill>
            <a:blip r:embed="rId5" cstate="print"/>
            <a:stretch>
              <a:fillRect/>
            </a:stretch>
          </a:blipFill>
        </p:spPr>
        <p:txBody>
          <a:bodyPr wrap="square" lIns="0" tIns="0" rIns="0" bIns="0" rtlCol="0"/>
          <a:lstStyle/>
          <a:p>
            <a:endParaRPr/>
          </a:p>
        </p:txBody>
      </p:sp>
      <p:sp>
        <p:nvSpPr>
          <p:cNvPr id="21" name="object 18">
            <a:extLst>
              <a:ext uri="{FF2B5EF4-FFF2-40B4-BE49-F238E27FC236}">
                <a16:creationId xmlns:a16="http://schemas.microsoft.com/office/drawing/2014/main" id="{66D17450-DDE4-4CB6-A242-544898EA9306}"/>
              </a:ext>
            </a:extLst>
          </p:cNvPr>
          <p:cNvSpPr/>
          <p:nvPr/>
        </p:nvSpPr>
        <p:spPr>
          <a:xfrm>
            <a:off x="2053113" y="4878958"/>
            <a:ext cx="218279" cy="218254"/>
          </a:xfrm>
          <a:prstGeom prst="rect">
            <a:avLst/>
          </a:prstGeom>
          <a:blipFill>
            <a:blip r:embed="rId6" cstate="print"/>
            <a:stretch>
              <a:fillRect/>
            </a:stretch>
          </a:blipFill>
        </p:spPr>
        <p:txBody>
          <a:bodyPr wrap="square" lIns="0" tIns="0" rIns="0" bIns="0" rtlCol="0"/>
          <a:lstStyle/>
          <a:p>
            <a:endParaRPr/>
          </a:p>
        </p:txBody>
      </p:sp>
      <p:sp>
        <p:nvSpPr>
          <p:cNvPr id="22" name="object 19">
            <a:extLst>
              <a:ext uri="{FF2B5EF4-FFF2-40B4-BE49-F238E27FC236}">
                <a16:creationId xmlns:a16="http://schemas.microsoft.com/office/drawing/2014/main" id="{59DB7CE5-CB92-4C1A-8F6B-3142E9E4ADCB}"/>
              </a:ext>
            </a:extLst>
          </p:cNvPr>
          <p:cNvSpPr/>
          <p:nvPr/>
        </p:nvSpPr>
        <p:spPr>
          <a:xfrm>
            <a:off x="2744072" y="4872676"/>
            <a:ext cx="218279" cy="218254"/>
          </a:xfrm>
          <a:prstGeom prst="rect">
            <a:avLst/>
          </a:prstGeom>
          <a:blipFill>
            <a:blip r:embed="rId7" cstate="print"/>
            <a:stretch>
              <a:fillRect/>
            </a:stretch>
          </a:blipFill>
        </p:spPr>
        <p:txBody>
          <a:bodyPr wrap="square" lIns="0" tIns="0" rIns="0" bIns="0" rtlCol="0"/>
          <a:lstStyle/>
          <a:p>
            <a:endParaRPr/>
          </a:p>
        </p:txBody>
      </p:sp>
      <p:sp>
        <p:nvSpPr>
          <p:cNvPr id="23" name="object 20">
            <a:extLst>
              <a:ext uri="{FF2B5EF4-FFF2-40B4-BE49-F238E27FC236}">
                <a16:creationId xmlns:a16="http://schemas.microsoft.com/office/drawing/2014/main" id="{DE300573-1FA3-4932-8908-4E6D33D2E98B}"/>
              </a:ext>
            </a:extLst>
          </p:cNvPr>
          <p:cNvSpPr/>
          <p:nvPr/>
        </p:nvSpPr>
        <p:spPr>
          <a:xfrm>
            <a:off x="2345989" y="4864037"/>
            <a:ext cx="326635" cy="263790"/>
          </a:xfrm>
          <a:prstGeom prst="rect">
            <a:avLst/>
          </a:prstGeom>
          <a:blipFill>
            <a:blip r:embed="rId8" cstate="print"/>
            <a:stretch>
              <a:fillRect/>
            </a:stretch>
          </a:blipFill>
        </p:spPr>
        <p:txBody>
          <a:bodyPr wrap="square" lIns="0" tIns="0" rIns="0" bIns="0" rtlCol="0"/>
          <a:lstStyle/>
          <a:p>
            <a:endParaRPr/>
          </a:p>
        </p:txBody>
      </p:sp>
      <p:sp>
        <p:nvSpPr>
          <p:cNvPr id="24" name="object 21">
            <a:extLst>
              <a:ext uri="{FF2B5EF4-FFF2-40B4-BE49-F238E27FC236}">
                <a16:creationId xmlns:a16="http://schemas.microsoft.com/office/drawing/2014/main" id="{474B614C-49A2-4A40-A92B-58A2165AAE53}"/>
              </a:ext>
            </a:extLst>
          </p:cNvPr>
          <p:cNvSpPr/>
          <p:nvPr/>
        </p:nvSpPr>
        <p:spPr>
          <a:xfrm>
            <a:off x="2400163" y="4874242"/>
            <a:ext cx="218279" cy="218254"/>
          </a:xfrm>
          <a:prstGeom prst="rect">
            <a:avLst/>
          </a:prstGeom>
          <a:blipFill>
            <a:blip r:embed="rId6" cstate="print"/>
            <a:stretch>
              <a:fillRect/>
            </a:stretch>
          </a:blipFill>
        </p:spPr>
        <p:txBody>
          <a:bodyPr wrap="square" lIns="0" tIns="0" rIns="0" bIns="0" rtlCol="0"/>
          <a:lstStyle/>
          <a:p>
            <a:endParaRPr/>
          </a:p>
        </p:txBody>
      </p:sp>
      <p:graphicFrame>
        <p:nvGraphicFramePr>
          <p:cNvPr id="25" name="object 22">
            <a:extLst>
              <a:ext uri="{FF2B5EF4-FFF2-40B4-BE49-F238E27FC236}">
                <a16:creationId xmlns:a16="http://schemas.microsoft.com/office/drawing/2014/main" id="{9EFC5029-696D-4AD0-A4CC-8F54B2AADB1D}"/>
              </a:ext>
            </a:extLst>
          </p:cNvPr>
          <p:cNvGraphicFramePr>
            <a:graphicFrameLocks noGrp="1"/>
          </p:cNvGraphicFramePr>
          <p:nvPr/>
        </p:nvGraphicFramePr>
        <p:xfrm>
          <a:off x="1651102" y="4860116"/>
          <a:ext cx="1362710"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6075">
                  <a:extLst>
                    <a:ext uri="{9D8B030D-6E8A-4147-A177-3AD203B41FA5}">
                      <a16:colId xmlns:a16="http://schemas.microsoft.com/office/drawing/2014/main" val="20001"/>
                    </a:ext>
                  </a:extLst>
                </a:gridCol>
                <a:gridCol w="345440">
                  <a:extLst>
                    <a:ext uri="{9D8B030D-6E8A-4147-A177-3AD203B41FA5}">
                      <a16:colId xmlns:a16="http://schemas.microsoft.com/office/drawing/2014/main" val="20002"/>
                    </a:ext>
                  </a:extLst>
                </a:gridCol>
                <a:gridCol w="335280">
                  <a:extLst>
                    <a:ext uri="{9D8B030D-6E8A-4147-A177-3AD203B41FA5}">
                      <a16:colId xmlns:a16="http://schemas.microsoft.com/office/drawing/2014/main" val="20003"/>
                    </a:ext>
                  </a:extLst>
                </a:gridCol>
              </a:tblGrid>
              <a:tr h="263790">
                <a:tc>
                  <a:txBody>
                    <a:bodyPr/>
                    <a:lstStyle/>
                    <a:p>
                      <a:pPr marL="23495" algn="ctr">
                        <a:lnSpc>
                          <a:spcPct val="100000"/>
                        </a:lnSpc>
                        <a:spcBef>
                          <a:spcPts val="55"/>
                        </a:spcBef>
                      </a:pPr>
                      <a:r>
                        <a:rPr sz="1300" dirty="0">
                          <a:latin typeface="Calibri"/>
                          <a:cs typeface="Calibri"/>
                        </a:rPr>
                        <a:t>0</a:t>
                      </a:r>
                      <a:endParaRPr sz="1300">
                        <a:latin typeface="Calibri"/>
                        <a:cs typeface="Calibri"/>
                      </a:endParaRPr>
                    </a:p>
                  </a:txBody>
                  <a:tcPr marL="0" marR="0" marT="698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gn="ctr">
                        <a:lnSpc>
                          <a:spcPct val="100000"/>
                        </a:lnSpc>
                        <a:spcBef>
                          <a:spcPts val="55"/>
                        </a:spcBef>
                      </a:pPr>
                      <a:r>
                        <a:rPr sz="1300" dirty="0">
                          <a:latin typeface="Calibri"/>
                          <a:cs typeface="Calibri"/>
                        </a:rPr>
                        <a:t>1</a:t>
                      </a:r>
                      <a:endParaRPr sz="1300">
                        <a:latin typeface="Calibri"/>
                        <a:cs typeface="Calibri"/>
                      </a:endParaRPr>
                    </a:p>
                  </a:txBody>
                  <a:tcPr marL="0" marR="0" marT="698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gn="ctr">
                        <a:lnSpc>
                          <a:spcPct val="100000"/>
                        </a:lnSpc>
                        <a:spcBef>
                          <a:spcPts val="15"/>
                        </a:spcBef>
                      </a:pPr>
                      <a:r>
                        <a:rPr sz="1300" dirty="0">
                          <a:latin typeface="Calibri"/>
                          <a:cs typeface="Calibri"/>
                        </a:rPr>
                        <a:t>2</a:t>
                      </a:r>
                      <a:endParaRPr sz="1300">
                        <a:latin typeface="Calibri"/>
                        <a:cs typeface="Calibri"/>
                      </a:endParaRPr>
                    </a:p>
                  </a:txBody>
                  <a:tcPr marL="0" marR="0" marT="190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3810" algn="ctr">
                        <a:lnSpc>
                          <a:spcPct val="100000"/>
                        </a:lnSpc>
                        <a:spcBef>
                          <a:spcPts val="5"/>
                        </a:spcBef>
                      </a:pPr>
                      <a:r>
                        <a:rPr sz="1300" dirty="0">
                          <a:latin typeface="Calibri"/>
                          <a:cs typeface="Calibri"/>
                        </a:rPr>
                        <a:t>3</a:t>
                      </a:r>
                      <a:endParaRPr sz="1300">
                        <a:latin typeface="Calibri"/>
                        <a:cs typeface="Calibri"/>
                      </a:endParaRPr>
                    </a:p>
                  </a:txBody>
                  <a:tcPr marL="0" marR="0" marT="63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26" name="object 23">
            <a:extLst>
              <a:ext uri="{FF2B5EF4-FFF2-40B4-BE49-F238E27FC236}">
                <a16:creationId xmlns:a16="http://schemas.microsoft.com/office/drawing/2014/main" id="{DD9F2659-7AFE-4EFA-90EE-D34C656453CE}"/>
              </a:ext>
            </a:extLst>
          </p:cNvPr>
          <p:cNvSpPr/>
          <p:nvPr/>
        </p:nvSpPr>
        <p:spPr>
          <a:xfrm>
            <a:off x="3248955" y="4862471"/>
            <a:ext cx="326635" cy="263790"/>
          </a:xfrm>
          <a:prstGeom prst="rect">
            <a:avLst/>
          </a:prstGeom>
          <a:blipFill>
            <a:blip r:embed="rId3" cstate="print"/>
            <a:stretch>
              <a:fillRect/>
            </a:stretch>
          </a:blipFill>
        </p:spPr>
        <p:txBody>
          <a:bodyPr wrap="square" lIns="0" tIns="0" rIns="0" bIns="0" rtlCol="0"/>
          <a:lstStyle/>
          <a:p>
            <a:endParaRPr/>
          </a:p>
        </p:txBody>
      </p:sp>
      <p:sp>
        <p:nvSpPr>
          <p:cNvPr id="27" name="object 24">
            <a:extLst>
              <a:ext uri="{FF2B5EF4-FFF2-40B4-BE49-F238E27FC236}">
                <a16:creationId xmlns:a16="http://schemas.microsoft.com/office/drawing/2014/main" id="{B87D5BEF-4B29-4FE5-817F-474E63C9C4A1}"/>
              </a:ext>
            </a:extLst>
          </p:cNvPr>
          <p:cNvSpPr/>
          <p:nvPr/>
        </p:nvSpPr>
        <p:spPr>
          <a:xfrm>
            <a:off x="3594436" y="4862471"/>
            <a:ext cx="326635" cy="263790"/>
          </a:xfrm>
          <a:prstGeom prst="rect">
            <a:avLst/>
          </a:prstGeom>
          <a:blipFill>
            <a:blip r:embed="rId4" cstate="print"/>
            <a:stretch>
              <a:fillRect/>
            </a:stretch>
          </a:blipFill>
        </p:spPr>
        <p:txBody>
          <a:bodyPr wrap="square" lIns="0" tIns="0" rIns="0" bIns="0" rtlCol="0"/>
          <a:lstStyle/>
          <a:p>
            <a:endParaRPr/>
          </a:p>
        </p:txBody>
      </p:sp>
      <p:sp>
        <p:nvSpPr>
          <p:cNvPr id="28" name="object 25">
            <a:extLst>
              <a:ext uri="{FF2B5EF4-FFF2-40B4-BE49-F238E27FC236}">
                <a16:creationId xmlns:a16="http://schemas.microsoft.com/office/drawing/2014/main" id="{32736D65-FE9E-4EB6-AB47-EECE885099C7}"/>
              </a:ext>
            </a:extLst>
          </p:cNvPr>
          <p:cNvSpPr/>
          <p:nvPr/>
        </p:nvSpPr>
        <p:spPr>
          <a:xfrm>
            <a:off x="4285396" y="4862471"/>
            <a:ext cx="326635" cy="263790"/>
          </a:xfrm>
          <a:prstGeom prst="rect">
            <a:avLst/>
          </a:prstGeom>
          <a:blipFill>
            <a:blip r:embed="rId9" cstate="print"/>
            <a:stretch>
              <a:fillRect/>
            </a:stretch>
          </a:blipFill>
        </p:spPr>
        <p:txBody>
          <a:bodyPr wrap="square" lIns="0" tIns="0" rIns="0" bIns="0" rtlCol="0"/>
          <a:lstStyle/>
          <a:p>
            <a:endParaRPr/>
          </a:p>
        </p:txBody>
      </p:sp>
      <p:sp>
        <p:nvSpPr>
          <p:cNvPr id="29" name="object 26">
            <a:extLst>
              <a:ext uri="{FF2B5EF4-FFF2-40B4-BE49-F238E27FC236}">
                <a16:creationId xmlns:a16="http://schemas.microsoft.com/office/drawing/2014/main" id="{029ABB4B-CC31-42CC-B040-BDEE36B14566}"/>
              </a:ext>
            </a:extLst>
          </p:cNvPr>
          <p:cNvSpPr/>
          <p:nvPr/>
        </p:nvSpPr>
        <p:spPr>
          <a:xfrm>
            <a:off x="3207372" y="4821660"/>
            <a:ext cx="1446530" cy="351790"/>
          </a:xfrm>
          <a:custGeom>
            <a:avLst/>
            <a:gdLst/>
            <a:ahLst/>
            <a:cxnLst/>
            <a:rect l="l" t="t" r="r" b="b"/>
            <a:pathLst>
              <a:path w="1446529"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30" name="object 27">
            <a:extLst>
              <a:ext uri="{FF2B5EF4-FFF2-40B4-BE49-F238E27FC236}">
                <a16:creationId xmlns:a16="http://schemas.microsoft.com/office/drawing/2014/main" id="{85B65E39-CEE7-4C97-8312-9D2B5FB7E1E9}"/>
              </a:ext>
            </a:extLst>
          </p:cNvPr>
          <p:cNvSpPr/>
          <p:nvPr/>
        </p:nvSpPr>
        <p:spPr>
          <a:xfrm>
            <a:off x="3940690" y="4864037"/>
            <a:ext cx="326635" cy="263790"/>
          </a:xfrm>
          <a:prstGeom prst="rect">
            <a:avLst/>
          </a:prstGeom>
          <a:blipFill>
            <a:blip r:embed="rId8" cstate="print"/>
            <a:stretch>
              <a:fillRect/>
            </a:stretch>
          </a:blipFill>
        </p:spPr>
        <p:txBody>
          <a:bodyPr wrap="square" lIns="0" tIns="0" rIns="0" bIns="0" rtlCol="0"/>
          <a:lstStyle/>
          <a:p>
            <a:endParaRPr/>
          </a:p>
        </p:txBody>
      </p:sp>
      <p:graphicFrame>
        <p:nvGraphicFramePr>
          <p:cNvPr id="31" name="object 28">
            <a:extLst>
              <a:ext uri="{FF2B5EF4-FFF2-40B4-BE49-F238E27FC236}">
                <a16:creationId xmlns:a16="http://schemas.microsoft.com/office/drawing/2014/main" id="{414AF1BA-0D25-4CE3-BFD5-0FE5594391CA}"/>
              </a:ext>
            </a:extLst>
          </p:cNvPr>
          <p:cNvGraphicFramePr>
            <a:graphicFrameLocks noGrp="1"/>
          </p:cNvGraphicFramePr>
          <p:nvPr/>
        </p:nvGraphicFramePr>
        <p:xfrm>
          <a:off x="3246599" y="4860116"/>
          <a:ext cx="1361439"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5440">
                  <a:extLst>
                    <a:ext uri="{9D8B030D-6E8A-4147-A177-3AD203B41FA5}">
                      <a16:colId xmlns:a16="http://schemas.microsoft.com/office/drawing/2014/main" val="20001"/>
                    </a:ext>
                  </a:extLst>
                </a:gridCol>
                <a:gridCol w="344805">
                  <a:extLst>
                    <a:ext uri="{9D8B030D-6E8A-4147-A177-3AD203B41FA5}">
                      <a16:colId xmlns:a16="http://schemas.microsoft.com/office/drawing/2014/main" val="20002"/>
                    </a:ext>
                  </a:extLst>
                </a:gridCol>
                <a:gridCol w="335279">
                  <a:extLst>
                    <a:ext uri="{9D8B030D-6E8A-4147-A177-3AD203B41FA5}">
                      <a16:colId xmlns:a16="http://schemas.microsoft.com/office/drawing/2014/main" val="20003"/>
                    </a:ext>
                  </a:extLst>
                </a:gridCol>
              </a:tblGrid>
              <a:tr h="263790">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32" name="object 29">
            <a:extLst>
              <a:ext uri="{FF2B5EF4-FFF2-40B4-BE49-F238E27FC236}">
                <a16:creationId xmlns:a16="http://schemas.microsoft.com/office/drawing/2014/main" id="{389F6CD4-E9FE-4063-BBEB-C4252ADFFDF7}"/>
              </a:ext>
            </a:extLst>
          </p:cNvPr>
          <p:cNvSpPr txBox="1"/>
          <p:nvPr/>
        </p:nvSpPr>
        <p:spPr>
          <a:xfrm>
            <a:off x="8538359" y="5134915"/>
            <a:ext cx="92710" cy="184150"/>
          </a:xfrm>
          <a:prstGeom prst="rect">
            <a:avLst/>
          </a:prstGeom>
        </p:spPr>
        <p:txBody>
          <a:bodyPr vert="horz" wrap="square" lIns="0" tIns="17145" rIns="0" bIns="0" rtlCol="0">
            <a:spAutoFit/>
          </a:bodyPr>
          <a:lstStyle/>
          <a:p>
            <a:pPr marL="12700">
              <a:lnSpc>
                <a:spcPct val="100000"/>
              </a:lnSpc>
              <a:spcBef>
                <a:spcPts val="135"/>
              </a:spcBef>
            </a:pPr>
            <a:r>
              <a:rPr sz="1000" b="1" spc="15" dirty="0">
                <a:solidFill>
                  <a:srgbClr val="3366FF"/>
                </a:solidFill>
                <a:latin typeface="Calibri"/>
                <a:cs typeface="Calibri"/>
              </a:rPr>
              <a:t>4</a:t>
            </a:r>
            <a:endParaRPr sz="1000">
              <a:latin typeface="Calibri"/>
              <a:cs typeface="Calibri"/>
            </a:endParaRPr>
          </a:p>
        </p:txBody>
      </p:sp>
      <p:sp>
        <p:nvSpPr>
          <p:cNvPr id="33" name="object 30">
            <a:extLst>
              <a:ext uri="{FF2B5EF4-FFF2-40B4-BE49-F238E27FC236}">
                <a16:creationId xmlns:a16="http://schemas.microsoft.com/office/drawing/2014/main" id="{E5E60962-C550-40F9-A4D3-12121CB04663}"/>
              </a:ext>
            </a:extLst>
          </p:cNvPr>
          <p:cNvSpPr txBox="1"/>
          <p:nvPr/>
        </p:nvSpPr>
        <p:spPr>
          <a:xfrm>
            <a:off x="8903521" y="5134915"/>
            <a:ext cx="427990" cy="184150"/>
          </a:xfrm>
          <a:prstGeom prst="rect">
            <a:avLst/>
          </a:prstGeom>
        </p:spPr>
        <p:txBody>
          <a:bodyPr vert="horz" wrap="square" lIns="0" tIns="17145" rIns="0" bIns="0" rtlCol="0">
            <a:spAutoFit/>
          </a:bodyPr>
          <a:lstStyle/>
          <a:p>
            <a:pPr marL="12700">
              <a:lnSpc>
                <a:spcPct val="100000"/>
              </a:lnSpc>
              <a:spcBef>
                <a:spcPts val="135"/>
              </a:spcBef>
              <a:tabLst>
                <a:tab pos="347980" algn="l"/>
              </a:tabLst>
            </a:pPr>
            <a:r>
              <a:rPr sz="1000" b="1" spc="15" dirty="0">
                <a:solidFill>
                  <a:srgbClr val="3366FF"/>
                </a:solidFill>
                <a:latin typeface="Calibri"/>
                <a:cs typeface="Calibri"/>
              </a:rPr>
              <a:t>5	6</a:t>
            </a:r>
            <a:endParaRPr sz="1000">
              <a:latin typeface="Calibri"/>
              <a:cs typeface="Calibri"/>
            </a:endParaRPr>
          </a:p>
        </p:txBody>
      </p:sp>
      <p:sp>
        <p:nvSpPr>
          <p:cNvPr id="34" name="object 31">
            <a:extLst>
              <a:ext uri="{FF2B5EF4-FFF2-40B4-BE49-F238E27FC236}">
                <a16:creationId xmlns:a16="http://schemas.microsoft.com/office/drawing/2014/main" id="{467D66B7-EFB8-4198-BFC9-7F51D8EC2990}"/>
              </a:ext>
            </a:extLst>
          </p:cNvPr>
          <p:cNvSpPr txBox="1"/>
          <p:nvPr/>
        </p:nvSpPr>
        <p:spPr>
          <a:xfrm>
            <a:off x="9604021" y="5134915"/>
            <a:ext cx="92710" cy="184150"/>
          </a:xfrm>
          <a:prstGeom prst="rect">
            <a:avLst/>
          </a:prstGeom>
        </p:spPr>
        <p:txBody>
          <a:bodyPr vert="horz" wrap="square" lIns="0" tIns="17145" rIns="0" bIns="0" rtlCol="0">
            <a:spAutoFit/>
          </a:bodyPr>
          <a:lstStyle/>
          <a:p>
            <a:pPr marL="12700">
              <a:lnSpc>
                <a:spcPct val="100000"/>
              </a:lnSpc>
              <a:spcBef>
                <a:spcPts val="135"/>
              </a:spcBef>
            </a:pPr>
            <a:r>
              <a:rPr sz="1000" b="1" spc="15" dirty="0">
                <a:solidFill>
                  <a:srgbClr val="3366FF"/>
                </a:solidFill>
                <a:latin typeface="Calibri"/>
                <a:cs typeface="Calibri"/>
              </a:rPr>
              <a:t>7</a:t>
            </a:r>
            <a:endParaRPr sz="1000">
              <a:latin typeface="Calibri"/>
              <a:cs typeface="Calibri"/>
            </a:endParaRPr>
          </a:p>
        </p:txBody>
      </p:sp>
      <p:sp>
        <p:nvSpPr>
          <p:cNvPr id="35" name="object 32">
            <a:extLst>
              <a:ext uri="{FF2B5EF4-FFF2-40B4-BE49-F238E27FC236}">
                <a16:creationId xmlns:a16="http://schemas.microsoft.com/office/drawing/2014/main" id="{4932DCD9-5096-46E1-A6D3-402254A17718}"/>
              </a:ext>
            </a:extLst>
          </p:cNvPr>
          <p:cNvSpPr txBox="1"/>
          <p:nvPr/>
        </p:nvSpPr>
        <p:spPr>
          <a:xfrm>
            <a:off x="6978504" y="5134915"/>
            <a:ext cx="397510" cy="184150"/>
          </a:xfrm>
          <a:prstGeom prst="rect">
            <a:avLst/>
          </a:prstGeom>
        </p:spPr>
        <p:txBody>
          <a:bodyPr vert="horz" wrap="square" lIns="0" tIns="17145" rIns="0" bIns="0" rtlCol="0">
            <a:spAutoFit/>
          </a:bodyPr>
          <a:lstStyle/>
          <a:p>
            <a:pPr marL="12700">
              <a:lnSpc>
                <a:spcPct val="100000"/>
              </a:lnSpc>
              <a:spcBef>
                <a:spcPts val="135"/>
              </a:spcBef>
              <a:tabLst>
                <a:tab pos="317500" algn="l"/>
              </a:tabLst>
            </a:pPr>
            <a:r>
              <a:rPr sz="1000" b="1" spc="15" dirty="0">
                <a:solidFill>
                  <a:srgbClr val="3366FF"/>
                </a:solidFill>
                <a:latin typeface="Calibri"/>
                <a:cs typeface="Calibri"/>
              </a:rPr>
              <a:t>0	1</a:t>
            </a:r>
            <a:endParaRPr sz="1000">
              <a:latin typeface="Calibri"/>
              <a:cs typeface="Calibri"/>
            </a:endParaRPr>
          </a:p>
        </p:txBody>
      </p:sp>
      <p:sp>
        <p:nvSpPr>
          <p:cNvPr id="36" name="object 33">
            <a:extLst>
              <a:ext uri="{FF2B5EF4-FFF2-40B4-BE49-F238E27FC236}">
                <a16:creationId xmlns:a16="http://schemas.microsoft.com/office/drawing/2014/main" id="{5B5964D8-0464-450E-8A1A-C400B157AE34}"/>
              </a:ext>
            </a:extLst>
          </p:cNvPr>
          <p:cNvSpPr txBox="1"/>
          <p:nvPr/>
        </p:nvSpPr>
        <p:spPr>
          <a:xfrm>
            <a:off x="7648388" y="5134915"/>
            <a:ext cx="427355" cy="184150"/>
          </a:xfrm>
          <a:prstGeom prst="rect">
            <a:avLst/>
          </a:prstGeom>
        </p:spPr>
        <p:txBody>
          <a:bodyPr vert="horz" wrap="square" lIns="0" tIns="17145" rIns="0" bIns="0" rtlCol="0">
            <a:spAutoFit/>
          </a:bodyPr>
          <a:lstStyle/>
          <a:p>
            <a:pPr marL="12700">
              <a:lnSpc>
                <a:spcPct val="100000"/>
              </a:lnSpc>
              <a:spcBef>
                <a:spcPts val="135"/>
              </a:spcBef>
              <a:tabLst>
                <a:tab pos="347345" algn="l"/>
              </a:tabLst>
            </a:pPr>
            <a:r>
              <a:rPr sz="1000" b="1" spc="15" dirty="0">
                <a:solidFill>
                  <a:srgbClr val="3366FF"/>
                </a:solidFill>
                <a:latin typeface="Calibri"/>
                <a:cs typeface="Calibri"/>
              </a:rPr>
              <a:t>2	3</a:t>
            </a:r>
            <a:endParaRPr sz="1000">
              <a:latin typeface="Calibri"/>
              <a:cs typeface="Calibri"/>
            </a:endParaRPr>
          </a:p>
        </p:txBody>
      </p:sp>
      <p:sp>
        <p:nvSpPr>
          <p:cNvPr id="37" name="object 34">
            <a:extLst>
              <a:ext uri="{FF2B5EF4-FFF2-40B4-BE49-F238E27FC236}">
                <a16:creationId xmlns:a16="http://schemas.microsoft.com/office/drawing/2014/main" id="{F263E38A-0406-4061-B2C0-ACE652226930}"/>
              </a:ext>
            </a:extLst>
          </p:cNvPr>
          <p:cNvSpPr/>
          <p:nvPr/>
        </p:nvSpPr>
        <p:spPr>
          <a:xfrm>
            <a:off x="6833901" y="4849908"/>
            <a:ext cx="326635" cy="263790"/>
          </a:xfrm>
          <a:prstGeom prst="rect">
            <a:avLst/>
          </a:prstGeom>
          <a:blipFill>
            <a:blip r:embed="rId10" cstate="print"/>
            <a:stretch>
              <a:fillRect/>
            </a:stretch>
          </a:blipFill>
        </p:spPr>
        <p:txBody>
          <a:bodyPr wrap="square" lIns="0" tIns="0" rIns="0" bIns="0" rtlCol="0"/>
          <a:lstStyle/>
          <a:p>
            <a:endParaRPr/>
          </a:p>
        </p:txBody>
      </p:sp>
      <p:sp>
        <p:nvSpPr>
          <p:cNvPr id="38" name="object 35">
            <a:extLst>
              <a:ext uri="{FF2B5EF4-FFF2-40B4-BE49-F238E27FC236}">
                <a16:creationId xmlns:a16="http://schemas.microsoft.com/office/drawing/2014/main" id="{F1BC507F-F941-4611-9BDF-8E9D1BC8B05C}"/>
              </a:ext>
            </a:extLst>
          </p:cNvPr>
          <p:cNvSpPr/>
          <p:nvPr/>
        </p:nvSpPr>
        <p:spPr>
          <a:xfrm>
            <a:off x="7179381" y="4849908"/>
            <a:ext cx="326635" cy="263790"/>
          </a:xfrm>
          <a:prstGeom prst="rect">
            <a:avLst/>
          </a:prstGeom>
          <a:blipFill>
            <a:blip r:embed="rId10" cstate="print"/>
            <a:stretch>
              <a:fillRect/>
            </a:stretch>
          </a:blipFill>
        </p:spPr>
        <p:txBody>
          <a:bodyPr wrap="square" lIns="0" tIns="0" rIns="0" bIns="0" rtlCol="0"/>
          <a:lstStyle/>
          <a:p>
            <a:endParaRPr/>
          </a:p>
        </p:txBody>
      </p:sp>
      <p:sp>
        <p:nvSpPr>
          <p:cNvPr id="39" name="object 36">
            <a:extLst>
              <a:ext uri="{FF2B5EF4-FFF2-40B4-BE49-F238E27FC236}">
                <a16:creationId xmlns:a16="http://schemas.microsoft.com/office/drawing/2014/main" id="{C381466C-D1F9-4AE3-BD23-6B92ABCC12DB}"/>
              </a:ext>
            </a:extLst>
          </p:cNvPr>
          <p:cNvSpPr/>
          <p:nvPr/>
        </p:nvSpPr>
        <p:spPr>
          <a:xfrm>
            <a:off x="7870341" y="4849908"/>
            <a:ext cx="326635" cy="263790"/>
          </a:xfrm>
          <a:prstGeom prst="rect">
            <a:avLst/>
          </a:prstGeom>
          <a:blipFill>
            <a:blip r:embed="rId10" cstate="print"/>
            <a:stretch>
              <a:fillRect/>
            </a:stretch>
          </a:blipFill>
        </p:spPr>
        <p:txBody>
          <a:bodyPr wrap="square" lIns="0" tIns="0" rIns="0" bIns="0" rtlCol="0"/>
          <a:lstStyle/>
          <a:p>
            <a:endParaRPr/>
          </a:p>
        </p:txBody>
      </p:sp>
      <p:sp>
        <p:nvSpPr>
          <p:cNvPr id="40" name="object 37">
            <a:extLst>
              <a:ext uri="{FF2B5EF4-FFF2-40B4-BE49-F238E27FC236}">
                <a16:creationId xmlns:a16="http://schemas.microsoft.com/office/drawing/2014/main" id="{DF4F00C8-8948-4279-BDCB-C4C49B71215F}"/>
              </a:ext>
            </a:extLst>
          </p:cNvPr>
          <p:cNvSpPr/>
          <p:nvPr/>
        </p:nvSpPr>
        <p:spPr>
          <a:xfrm>
            <a:off x="8429400" y="4849908"/>
            <a:ext cx="326635" cy="263790"/>
          </a:xfrm>
          <a:prstGeom prst="rect">
            <a:avLst/>
          </a:prstGeom>
          <a:blipFill>
            <a:blip r:embed="rId10" cstate="print"/>
            <a:stretch>
              <a:fillRect/>
            </a:stretch>
          </a:blipFill>
        </p:spPr>
        <p:txBody>
          <a:bodyPr wrap="square" lIns="0" tIns="0" rIns="0" bIns="0" rtlCol="0"/>
          <a:lstStyle/>
          <a:p>
            <a:endParaRPr/>
          </a:p>
        </p:txBody>
      </p:sp>
      <p:sp>
        <p:nvSpPr>
          <p:cNvPr id="41" name="object 38">
            <a:extLst>
              <a:ext uri="{FF2B5EF4-FFF2-40B4-BE49-F238E27FC236}">
                <a16:creationId xmlns:a16="http://schemas.microsoft.com/office/drawing/2014/main" id="{5FC0F93A-0DE5-45B5-AB55-B582114A853D}"/>
              </a:ext>
            </a:extLst>
          </p:cNvPr>
          <p:cNvSpPr/>
          <p:nvPr/>
        </p:nvSpPr>
        <p:spPr>
          <a:xfrm>
            <a:off x="8774880" y="4849908"/>
            <a:ext cx="326635" cy="263790"/>
          </a:xfrm>
          <a:prstGeom prst="rect">
            <a:avLst/>
          </a:prstGeom>
          <a:blipFill>
            <a:blip r:embed="rId11" cstate="print"/>
            <a:stretch>
              <a:fillRect/>
            </a:stretch>
          </a:blipFill>
        </p:spPr>
        <p:txBody>
          <a:bodyPr wrap="square" lIns="0" tIns="0" rIns="0" bIns="0" rtlCol="0"/>
          <a:lstStyle/>
          <a:p>
            <a:endParaRPr/>
          </a:p>
        </p:txBody>
      </p:sp>
      <p:sp>
        <p:nvSpPr>
          <p:cNvPr id="42" name="object 39">
            <a:extLst>
              <a:ext uri="{FF2B5EF4-FFF2-40B4-BE49-F238E27FC236}">
                <a16:creationId xmlns:a16="http://schemas.microsoft.com/office/drawing/2014/main" id="{11A7343C-8CF3-4554-B6D6-7D3497A2579F}"/>
              </a:ext>
            </a:extLst>
          </p:cNvPr>
          <p:cNvSpPr/>
          <p:nvPr/>
        </p:nvSpPr>
        <p:spPr>
          <a:xfrm>
            <a:off x="9465839" y="4849908"/>
            <a:ext cx="326635" cy="263790"/>
          </a:xfrm>
          <a:prstGeom prst="rect">
            <a:avLst/>
          </a:prstGeom>
          <a:blipFill>
            <a:blip r:embed="rId11" cstate="print"/>
            <a:stretch>
              <a:fillRect/>
            </a:stretch>
          </a:blipFill>
        </p:spPr>
        <p:txBody>
          <a:bodyPr wrap="square" lIns="0" tIns="0" rIns="0" bIns="0" rtlCol="0"/>
          <a:lstStyle/>
          <a:p>
            <a:endParaRPr/>
          </a:p>
        </p:txBody>
      </p:sp>
      <p:sp>
        <p:nvSpPr>
          <p:cNvPr id="43" name="object 40">
            <a:extLst>
              <a:ext uri="{FF2B5EF4-FFF2-40B4-BE49-F238E27FC236}">
                <a16:creationId xmlns:a16="http://schemas.microsoft.com/office/drawing/2014/main" id="{FBDC4E42-9BB7-4434-87D7-F56F427C42C7}"/>
              </a:ext>
            </a:extLst>
          </p:cNvPr>
          <p:cNvSpPr/>
          <p:nvPr/>
        </p:nvSpPr>
        <p:spPr>
          <a:xfrm>
            <a:off x="6793772" y="4809097"/>
            <a:ext cx="1446530" cy="351790"/>
          </a:xfrm>
          <a:custGeom>
            <a:avLst/>
            <a:gdLst/>
            <a:ahLst/>
            <a:cxnLst/>
            <a:rect l="l" t="t" r="r" b="b"/>
            <a:pathLst>
              <a:path w="1446529"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44" name="object 41">
            <a:extLst>
              <a:ext uri="{FF2B5EF4-FFF2-40B4-BE49-F238E27FC236}">
                <a16:creationId xmlns:a16="http://schemas.microsoft.com/office/drawing/2014/main" id="{7772EDA6-A289-46D6-B7E1-50E7EE328ADB}"/>
              </a:ext>
            </a:extLst>
          </p:cNvPr>
          <p:cNvSpPr/>
          <p:nvPr/>
        </p:nvSpPr>
        <p:spPr>
          <a:xfrm>
            <a:off x="8387816" y="4809097"/>
            <a:ext cx="1446530" cy="351790"/>
          </a:xfrm>
          <a:custGeom>
            <a:avLst/>
            <a:gdLst/>
            <a:ahLst/>
            <a:cxnLst/>
            <a:rect l="l" t="t" r="r" b="b"/>
            <a:pathLst>
              <a:path w="1446529"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45" name="object 42">
            <a:extLst>
              <a:ext uri="{FF2B5EF4-FFF2-40B4-BE49-F238E27FC236}">
                <a16:creationId xmlns:a16="http://schemas.microsoft.com/office/drawing/2014/main" id="{A6A4F44D-E998-45C0-82DA-0D8C1E75AEDD}"/>
              </a:ext>
            </a:extLst>
          </p:cNvPr>
          <p:cNvSpPr/>
          <p:nvPr/>
        </p:nvSpPr>
        <p:spPr>
          <a:xfrm>
            <a:off x="6906922" y="4866393"/>
            <a:ext cx="218279" cy="218254"/>
          </a:xfrm>
          <a:prstGeom prst="rect">
            <a:avLst/>
          </a:prstGeom>
          <a:blipFill>
            <a:blip r:embed="rId7" cstate="print"/>
            <a:stretch>
              <a:fillRect/>
            </a:stretch>
          </a:blipFill>
        </p:spPr>
        <p:txBody>
          <a:bodyPr wrap="square" lIns="0" tIns="0" rIns="0" bIns="0" rtlCol="0"/>
          <a:lstStyle/>
          <a:p>
            <a:endParaRPr/>
          </a:p>
        </p:txBody>
      </p:sp>
      <p:sp>
        <p:nvSpPr>
          <p:cNvPr id="46" name="object 43">
            <a:extLst>
              <a:ext uri="{FF2B5EF4-FFF2-40B4-BE49-F238E27FC236}">
                <a16:creationId xmlns:a16="http://schemas.microsoft.com/office/drawing/2014/main" id="{BD81CEB3-09E1-4312-B085-4E2409D04790}"/>
              </a:ext>
            </a:extLst>
          </p:cNvPr>
          <p:cNvSpPr/>
          <p:nvPr/>
        </p:nvSpPr>
        <p:spPr>
          <a:xfrm>
            <a:off x="8489853" y="4866393"/>
            <a:ext cx="218279" cy="218254"/>
          </a:xfrm>
          <a:prstGeom prst="rect">
            <a:avLst/>
          </a:prstGeom>
          <a:blipFill>
            <a:blip r:embed="rId7" cstate="print"/>
            <a:stretch>
              <a:fillRect/>
            </a:stretch>
          </a:blipFill>
        </p:spPr>
        <p:txBody>
          <a:bodyPr wrap="square" lIns="0" tIns="0" rIns="0" bIns="0" rtlCol="0"/>
          <a:lstStyle/>
          <a:p>
            <a:endParaRPr/>
          </a:p>
        </p:txBody>
      </p:sp>
      <p:sp>
        <p:nvSpPr>
          <p:cNvPr id="47" name="object 44">
            <a:extLst>
              <a:ext uri="{FF2B5EF4-FFF2-40B4-BE49-F238E27FC236}">
                <a16:creationId xmlns:a16="http://schemas.microsoft.com/office/drawing/2014/main" id="{8FC63663-71D6-41E6-8A8A-82C1E19C2B08}"/>
              </a:ext>
            </a:extLst>
          </p:cNvPr>
          <p:cNvSpPr/>
          <p:nvPr/>
        </p:nvSpPr>
        <p:spPr>
          <a:xfrm>
            <a:off x="7526433" y="4851474"/>
            <a:ext cx="326635" cy="263790"/>
          </a:xfrm>
          <a:prstGeom prst="rect">
            <a:avLst/>
          </a:prstGeom>
          <a:blipFill>
            <a:blip r:embed="rId12" cstate="print"/>
            <a:stretch>
              <a:fillRect/>
            </a:stretch>
          </a:blipFill>
        </p:spPr>
        <p:txBody>
          <a:bodyPr wrap="square" lIns="0" tIns="0" rIns="0" bIns="0" rtlCol="0"/>
          <a:lstStyle/>
          <a:p>
            <a:endParaRPr/>
          </a:p>
        </p:txBody>
      </p:sp>
      <p:sp>
        <p:nvSpPr>
          <p:cNvPr id="48" name="object 45">
            <a:extLst>
              <a:ext uri="{FF2B5EF4-FFF2-40B4-BE49-F238E27FC236}">
                <a16:creationId xmlns:a16="http://schemas.microsoft.com/office/drawing/2014/main" id="{1FB9FA5C-6D06-4D03-9CE5-F7AB482C0858}"/>
              </a:ext>
            </a:extLst>
          </p:cNvPr>
          <p:cNvSpPr/>
          <p:nvPr/>
        </p:nvSpPr>
        <p:spPr>
          <a:xfrm>
            <a:off x="7580607" y="4861679"/>
            <a:ext cx="218279" cy="218254"/>
          </a:xfrm>
          <a:prstGeom prst="rect">
            <a:avLst/>
          </a:prstGeom>
          <a:blipFill>
            <a:blip r:embed="rId7" cstate="print"/>
            <a:stretch>
              <a:fillRect/>
            </a:stretch>
          </a:blipFill>
        </p:spPr>
        <p:txBody>
          <a:bodyPr wrap="square" lIns="0" tIns="0" rIns="0" bIns="0" rtlCol="0"/>
          <a:lstStyle/>
          <a:p>
            <a:endParaRPr/>
          </a:p>
        </p:txBody>
      </p:sp>
      <p:graphicFrame>
        <p:nvGraphicFramePr>
          <p:cNvPr id="49" name="object 46">
            <a:extLst>
              <a:ext uri="{FF2B5EF4-FFF2-40B4-BE49-F238E27FC236}">
                <a16:creationId xmlns:a16="http://schemas.microsoft.com/office/drawing/2014/main" id="{B80A71E2-2443-4E67-AAC2-3ED17D313789}"/>
              </a:ext>
            </a:extLst>
          </p:cNvPr>
          <p:cNvGraphicFramePr>
            <a:graphicFrameLocks noGrp="1"/>
          </p:cNvGraphicFramePr>
          <p:nvPr/>
        </p:nvGraphicFramePr>
        <p:xfrm>
          <a:off x="6831545" y="4847553"/>
          <a:ext cx="1362710"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6075">
                  <a:extLst>
                    <a:ext uri="{9D8B030D-6E8A-4147-A177-3AD203B41FA5}">
                      <a16:colId xmlns:a16="http://schemas.microsoft.com/office/drawing/2014/main" val="20001"/>
                    </a:ext>
                  </a:extLst>
                </a:gridCol>
                <a:gridCol w="345440">
                  <a:extLst>
                    <a:ext uri="{9D8B030D-6E8A-4147-A177-3AD203B41FA5}">
                      <a16:colId xmlns:a16="http://schemas.microsoft.com/office/drawing/2014/main" val="20002"/>
                    </a:ext>
                  </a:extLst>
                </a:gridCol>
                <a:gridCol w="335280">
                  <a:extLst>
                    <a:ext uri="{9D8B030D-6E8A-4147-A177-3AD203B41FA5}">
                      <a16:colId xmlns:a16="http://schemas.microsoft.com/office/drawing/2014/main" val="20003"/>
                    </a:ext>
                  </a:extLst>
                </a:gridCol>
              </a:tblGrid>
              <a:tr h="263790">
                <a:tc>
                  <a:txBody>
                    <a:bodyPr/>
                    <a:lstStyle/>
                    <a:p>
                      <a:pPr marL="23495" algn="ctr">
                        <a:lnSpc>
                          <a:spcPct val="100000"/>
                        </a:lnSpc>
                        <a:spcBef>
                          <a:spcPts val="55"/>
                        </a:spcBef>
                      </a:pPr>
                      <a:r>
                        <a:rPr sz="1300" dirty="0">
                          <a:latin typeface="Calibri"/>
                          <a:cs typeface="Calibri"/>
                        </a:rPr>
                        <a:t>0</a:t>
                      </a:r>
                      <a:endParaRPr sz="1300">
                        <a:latin typeface="Calibri"/>
                        <a:cs typeface="Calibri"/>
                      </a:endParaRPr>
                    </a:p>
                  </a:txBody>
                  <a:tcPr marL="0" marR="0" marT="698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gn="ctr">
                        <a:lnSpc>
                          <a:spcPct val="100000"/>
                        </a:lnSpc>
                        <a:spcBef>
                          <a:spcPts val="15"/>
                        </a:spcBef>
                      </a:pPr>
                      <a:r>
                        <a:rPr sz="1300" dirty="0">
                          <a:latin typeface="Calibri"/>
                          <a:cs typeface="Calibri"/>
                        </a:rPr>
                        <a:t>1</a:t>
                      </a:r>
                      <a:endParaRPr sz="1300">
                        <a:latin typeface="Calibri"/>
                        <a:cs typeface="Calibri"/>
                      </a:endParaRPr>
                    </a:p>
                  </a:txBody>
                  <a:tcPr marL="0" marR="0" marT="190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50" name="object 47">
            <a:extLst>
              <a:ext uri="{FF2B5EF4-FFF2-40B4-BE49-F238E27FC236}">
                <a16:creationId xmlns:a16="http://schemas.microsoft.com/office/drawing/2014/main" id="{56042B03-1604-47BE-A8D6-D7148967C699}"/>
              </a:ext>
            </a:extLst>
          </p:cNvPr>
          <p:cNvSpPr/>
          <p:nvPr/>
        </p:nvSpPr>
        <p:spPr>
          <a:xfrm>
            <a:off x="9121134" y="4851474"/>
            <a:ext cx="326635" cy="263790"/>
          </a:xfrm>
          <a:prstGeom prst="rect">
            <a:avLst/>
          </a:prstGeom>
          <a:blipFill>
            <a:blip r:embed="rId12" cstate="print"/>
            <a:stretch>
              <a:fillRect/>
            </a:stretch>
          </a:blipFill>
        </p:spPr>
        <p:txBody>
          <a:bodyPr wrap="square" lIns="0" tIns="0" rIns="0" bIns="0" rtlCol="0"/>
          <a:lstStyle/>
          <a:p>
            <a:endParaRPr/>
          </a:p>
        </p:txBody>
      </p:sp>
      <p:sp>
        <p:nvSpPr>
          <p:cNvPr id="51" name="object 48">
            <a:extLst>
              <a:ext uri="{FF2B5EF4-FFF2-40B4-BE49-F238E27FC236}">
                <a16:creationId xmlns:a16="http://schemas.microsoft.com/office/drawing/2014/main" id="{28FA73D6-EC72-47CA-91DF-71B12725D536}"/>
              </a:ext>
            </a:extLst>
          </p:cNvPr>
          <p:cNvSpPr/>
          <p:nvPr/>
        </p:nvSpPr>
        <p:spPr>
          <a:xfrm>
            <a:off x="9175308" y="4861679"/>
            <a:ext cx="218279" cy="218254"/>
          </a:xfrm>
          <a:prstGeom prst="rect">
            <a:avLst/>
          </a:prstGeom>
          <a:blipFill>
            <a:blip r:embed="rId7" cstate="print"/>
            <a:stretch>
              <a:fillRect/>
            </a:stretch>
          </a:blipFill>
        </p:spPr>
        <p:txBody>
          <a:bodyPr wrap="square" lIns="0" tIns="0" rIns="0" bIns="0" rtlCol="0"/>
          <a:lstStyle/>
          <a:p>
            <a:endParaRPr/>
          </a:p>
        </p:txBody>
      </p:sp>
      <p:graphicFrame>
        <p:nvGraphicFramePr>
          <p:cNvPr id="52" name="object 49">
            <a:extLst>
              <a:ext uri="{FF2B5EF4-FFF2-40B4-BE49-F238E27FC236}">
                <a16:creationId xmlns:a16="http://schemas.microsoft.com/office/drawing/2014/main" id="{23C209D0-9520-4D4C-9843-5F78ED06D52A}"/>
              </a:ext>
            </a:extLst>
          </p:cNvPr>
          <p:cNvGraphicFramePr>
            <a:graphicFrameLocks noGrp="1"/>
          </p:cNvGraphicFramePr>
          <p:nvPr/>
        </p:nvGraphicFramePr>
        <p:xfrm>
          <a:off x="8427043" y="4847553"/>
          <a:ext cx="1361439"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5440">
                  <a:extLst>
                    <a:ext uri="{9D8B030D-6E8A-4147-A177-3AD203B41FA5}">
                      <a16:colId xmlns:a16="http://schemas.microsoft.com/office/drawing/2014/main" val="20001"/>
                    </a:ext>
                  </a:extLst>
                </a:gridCol>
                <a:gridCol w="344805">
                  <a:extLst>
                    <a:ext uri="{9D8B030D-6E8A-4147-A177-3AD203B41FA5}">
                      <a16:colId xmlns:a16="http://schemas.microsoft.com/office/drawing/2014/main" val="20002"/>
                    </a:ext>
                  </a:extLst>
                </a:gridCol>
                <a:gridCol w="335279">
                  <a:extLst>
                    <a:ext uri="{9D8B030D-6E8A-4147-A177-3AD203B41FA5}">
                      <a16:colId xmlns:a16="http://schemas.microsoft.com/office/drawing/2014/main" val="20003"/>
                    </a:ext>
                  </a:extLst>
                </a:gridCol>
              </a:tblGrid>
              <a:tr h="263790">
                <a:tc>
                  <a:txBody>
                    <a:bodyPr/>
                    <a:lstStyle/>
                    <a:p>
                      <a:pPr algn="ctr">
                        <a:lnSpc>
                          <a:spcPct val="100000"/>
                        </a:lnSpc>
                        <a:spcBef>
                          <a:spcPts val="55"/>
                        </a:spcBef>
                      </a:pPr>
                      <a:r>
                        <a:rPr sz="1300" dirty="0">
                          <a:latin typeface="Calibri"/>
                          <a:cs typeface="Calibri"/>
                        </a:rPr>
                        <a:t>2</a:t>
                      </a:r>
                      <a:endParaRPr sz="1300">
                        <a:latin typeface="Calibri"/>
                        <a:cs typeface="Calibri"/>
                      </a:endParaRPr>
                    </a:p>
                  </a:txBody>
                  <a:tcPr marL="0" marR="0" marT="698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gn="ctr">
                        <a:lnSpc>
                          <a:spcPct val="100000"/>
                        </a:lnSpc>
                        <a:spcBef>
                          <a:spcPts val="15"/>
                        </a:spcBef>
                      </a:pPr>
                      <a:r>
                        <a:rPr sz="1300" dirty="0">
                          <a:latin typeface="Calibri"/>
                          <a:cs typeface="Calibri"/>
                        </a:rPr>
                        <a:t>3</a:t>
                      </a:r>
                      <a:endParaRPr sz="1300">
                        <a:latin typeface="Calibri"/>
                        <a:cs typeface="Calibri"/>
                      </a:endParaRPr>
                    </a:p>
                  </a:txBody>
                  <a:tcPr marL="0" marR="0" marT="190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54" name="object 51">
            <a:extLst>
              <a:ext uri="{FF2B5EF4-FFF2-40B4-BE49-F238E27FC236}">
                <a16:creationId xmlns:a16="http://schemas.microsoft.com/office/drawing/2014/main" id="{E79458EF-913A-4925-8760-7C320FD07DB0}"/>
              </a:ext>
            </a:extLst>
          </p:cNvPr>
          <p:cNvSpPr txBox="1"/>
          <p:nvPr/>
        </p:nvSpPr>
        <p:spPr>
          <a:xfrm>
            <a:off x="2401128" y="5634249"/>
            <a:ext cx="1393825" cy="229235"/>
          </a:xfrm>
          <a:prstGeom prst="rect">
            <a:avLst/>
          </a:prstGeom>
        </p:spPr>
        <p:txBody>
          <a:bodyPr vert="horz" wrap="square" lIns="0" tIns="17145" rIns="0" bIns="0" rtlCol="0">
            <a:spAutoFit/>
          </a:bodyPr>
          <a:lstStyle/>
          <a:p>
            <a:pPr marL="12700">
              <a:lnSpc>
                <a:spcPct val="100000"/>
              </a:lnSpc>
              <a:spcBef>
                <a:spcPts val="135"/>
              </a:spcBef>
            </a:pPr>
            <a:r>
              <a:rPr sz="1300" spc="20" dirty="0">
                <a:latin typeface="Calibri"/>
                <a:cs typeface="Calibri"/>
              </a:rPr>
              <a:t>COMPACT</a:t>
            </a:r>
            <a:r>
              <a:rPr sz="1300" spc="-55" dirty="0">
                <a:latin typeface="Calibri"/>
                <a:cs typeface="Calibri"/>
              </a:rPr>
              <a:t> </a:t>
            </a:r>
            <a:r>
              <a:rPr sz="1300" spc="15" dirty="0">
                <a:latin typeface="Calibri"/>
                <a:cs typeface="Calibri"/>
              </a:rPr>
              <a:t>PACKING</a:t>
            </a:r>
            <a:endParaRPr sz="1300" dirty="0">
              <a:latin typeface="Calibri"/>
              <a:cs typeface="Calibri"/>
            </a:endParaRPr>
          </a:p>
        </p:txBody>
      </p:sp>
      <p:sp>
        <p:nvSpPr>
          <p:cNvPr id="55" name="object 52">
            <a:extLst>
              <a:ext uri="{FF2B5EF4-FFF2-40B4-BE49-F238E27FC236}">
                <a16:creationId xmlns:a16="http://schemas.microsoft.com/office/drawing/2014/main" id="{5CBD6FA3-63AC-4957-8520-47342AF5BF52}"/>
              </a:ext>
            </a:extLst>
          </p:cNvPr>
          <p:cNvSpPr txBox="1"/>
          <p:nvPr/>
        </p:nvSpPr>
        <p:spPr>
          <a:xfrm>
            <a:off x="7624720" y="5634249"/>
            <a:ext cx="1294130" cy="229235"/>
          </a:xfrm>
          <a:prstGeom prst="rect">
            <a:avLst/>
          </a:prstGeom>
        </p:spPr>
        <p:txBody>
          <a:bodyPr vert="horz" wrap="square" lIns="0" tIns="17145" rIns="0" bIns="0" rtlCol="0">
            <a:spAutoFit/>
          </a:bodyPr>
          <a:lstStyle/>
          <a:p>
            <a:pPr marL="12700">
              <a:lnSpc>
                <a:spcPct val="100000"/>
              </a:lnSpc>
              <a:spcBef>
                <a:spcPts val="135"/>
              </a:spcBef>
            </a:pPr>
            <a:r>
              <a:rPr sz="1300" spc="15" dirty="0">
                <a:latin typeface="Calibri"/>
                <a:cs typeface="Calibri"/>
              </a:rPr>
              <a:t>SCATTER</a:t>
            </a:r>
            <a:r>
              <a:rPr sz="1300" spc="-40" dirty="0">
                <a:latin typeface="Calibri"/>
                <a:cs typeface="Calibri"/>
              </a:rPr>
              <a:t> </a:t>
            </a:r>
            <a:r>
              <a:rPr sz="1300" spc="15" dirty="0">
                <a:latin typeface="Calibri"/>
                <a:cs typeface="Calibri"/>
              </a:rPr>
              <a:t>PACKING</a:t>
            </a:r>
            <a:endParaRPr sz="1300">
              <a:latin typeface="Calibri"/>
              <a:cs typeface="Calibri"/>
            </a:endParaRPr>
          </a:p>
        </p:txBody>
      </p:sp>
      <p:sp>
        <p:nvSpPr>
          <p:cNvPr id="56" name="object 53">
            <a:extLst>
              <a:ext uri="{FF2B5EF4-FFF2-40B4-BE49-F238E27FC236}">
                <a16:creationId xmlns:a16="http://schemas.microsoft.com/office/drawing/2014/main" id="{BFFE15ED-DD99-4304-844B-383429A4AD19}"/>
              </a:ext>
            </a:extLst>
          </p:cNvPr>
          <p:cNvSpPr txBox="1"/>
          <p:nvPr/>
        </p:nvSpPr>
        <p:spPr>
          <a:xfrm>
            <a:off x="10202869" y="4763330"/>
            <a:ext cx="1214754" cy="524503"/>
          </a:xfrm>
          <a:prstGeom prst="rect">
            <a:avLst/>
          </a:prstGeom>
        </p:spPr>
        <p:txBody>
          <a:bodyPr vert="horz" wrap="square" lIns="0" tIns="82550" rIns="0" bIns="0" rtlCol="0">
            <a:spAutoFit/>
          </a:bodyPr>
          <a:lstStyle/>
          <a:p>
            <a:pPr algn="ctr">
              <a:lnSpc>
                <a:spcPct val="100000"/>
              </a:lnSpc>
              <a:spcBef>
                <a:spcPts val="650"/>
              </a:spcBef>
            </a:pPr>
            <a:r>
              <a:rPr sz="1300" spc="15" dirty="0">
                <a:latin typeface="Wingdings"/>
                <a:cs typeface="Wingdings"/>
              </a:rPr>
              <a:t></a:t>
            </a:r>
            <a:r>
              <a:rPr sz="1300" spc="15" dirty="0">
                <a:latin typeface="Calibri"/>
                <a:cs typeface="Calibri"/>
              </a:rPr>
              <a:t>thread</a:t>
            </a:r>
            <a:r>
              <a:rPr sz="1300" spc="-50" dirty="0">
                <a:latin typeface="Calibri"/>
                <a:cs typeface="Calibri"/>
              </a:rPr>
              <a:t> </a:t>
            </a:r>
            <a:r>
              <a:rPr sz="1300" spc="10" dirty="0">
                <a:latin typeface="Calibri"/>
                <a:cs typeface="Calibri"/>
              </a:rPr>
              <a:t>id</a:t>
            </a:r>
            <a:r>
              <a:rPr lang="en-US" sz="1300" spc="10" dirty="0">
                <a:latin typeface="Calibri"/>
                <a:cs typeface="Calibri"/>
              </a:rPr>
              <a:t> (</a:t>
            </a:r>
            <a:r>
              <a:rPr lang="en-US" sz="1300" spc="10" dirty="0" err="1">
                <a:latin typeface="Calibri"/>
                <a:cs typeface="Calibri"/>
              </a:rPr>
              <a:t>tid</a:t>
            </a:r>
            <a:r>
              <a:rPr lang="en-US" sz="1300" spc="10" dirty="0">
                <a:latin typeface="Calibri"/>
                <a:cs typeface="Calibri"/>
              </a:rPr>
              <a:t>)</a:t>
            </a:r>
            <a:endParaRPr sz="1300" dirty="0">
              <a:latin typeface="Calibri"/>
              <a:cs typeface="Calibri"/>
            </a:endParaRPr>
          </a:p>
          <a:p>
            <a:pPr marL="26034" algn="ctr">
              <a:lnSpc>
                <a:spcPct val="100000"/>
              </a:lnSpc>
              <a:spcBef>
                <a:spcPts val="505"/>
              </a:spcBef>
            </a:pPr>
            <a:r>
              <a:rPr sz="1150" spc="20" dirty="0">
                <a:solidFill>
                  <a:srgbClr val="3366FF"/>
                </a:solidFill>
                <a:latin typeface="Wingdings"/>
                <a:cs typeface="Wingdings"/>
              </a:rPr>
              <a:t></a:t>
            </a:r>
            <a:r>
              <a:rPr sz="1150" spc="20" dirty="0">
                <a:solidFill>
                  <a:srgbClr val="3366FF"/>
                </a:solidFill>
                <a:latin typeface="Calibri"/>
                <a:cs typeface="Calibri"/>
              </a:rPr>
              <a:t>cpu</a:t>
            </a:r>
            <a:r>
              <a:rPr sz="1150" spc="-15" dirty="0">
                <a:solidFill>
                  <a:srgbClr val="3366FF"/>
                </a:solidFill>
                <a:latin typeface="Calibri"/>
                <a:cs typeface="Calibri"/>
              </a:rPr>
              <a:t> </a:t>
            </a:r>
            <a:r>
              <a:rPr sz="1150" spc="5" dirty="0">
                <a:solidFill>
                  <a:srgbClr val="3366FF"/>
                </a:solidFill>
                <a:latin typeface="Calibri"/>
                <a:cs typeface="Calibri"/>
              </a:rPr>
              <a:t>id</a:t>
            </a:r>
            <a:endParaRPr sz="1150" dirty="0">
              <a:latin typeface="Calibri"/>
              <a:cs typeface="Calibri"/>
            </a:endParaRPr>
          </a:p>
        </p:txBody>
      </p:sp>
      <p:grpSp>
        <p:nvGrpSpPr>
          <p:cNvPr id="70" name="Group 69">
            <a:extLst>
              <a:ext uri="{FF2B5EF4-FFF2-40B4-BE49-F238E27FC236}">
                <a16:creationId xmlns:a16="http://schemas.microsoft.com/office/drawing/2014/main" id="{0BF3F9FF-CCD9-4898-9681-7A02E8A55DE4}"/>
              </a:ext>
            </a:extLst>
          </p:cNvPr>
          <p:cNvGrpSpPr/>
          <p:nvPr/>
        </p:nvGrpSpPr>
        <p:grpSpPr>
          <a:xfrm>
            <a:off x="10509182" y="950898"/>
            <a:ext cx="960119" cy="393065"/>
            <a:chOff x="8349928" y="5406135"/>
            <a:chExt cx="960119" cy="393065"/>
          </a:xfrm>
        </p:grpSpPr>
        <p:sp>
          <p:nvSpPr>
            <p:cNvPr id="57" name="object 54">
              <a:extLst>
                <a:ext uri="{FF2B5EF4-FFF2-40B4-BE49-F238E27FC236}">
                  <a16:creationId xmlns:a16="http://schemas.microsoft.com/office/drawing/2014/main" id="{B60880D2-09B0-4122-A234-9CB7CC53922B}"/>
                </a:ext>
              </a:extLst>
            </p:cNvPr>
            <p:cNvSpPr/>
            <p:nvPr/>
          </p:nvSpPr>
          <p:spPr>
            <a:xfrm>
              <a:off x="8349928" y="5406135"/>
              <a:ext cx="960119" cy="393065"/>
            </a:xfrm>
            <a:custGeom>
              <a:avLst/>
              <a:gdLst/>
              <a:ahLst/>
              <a:cxnLst/>
              <a:rect l="l" t="t" r="r" b="b"/>
              <a:pathLst>
                <a:path w="960120" h="393064">
                  <a:moveTo>
                    <a:pt x="0" y="0"/>
                  </a:moveTo>
                  <a:lnTo>
                    <a:pt x="959625" y="0"/>
                  </a:lnTo>
                  <a:lnTo>
                    <a:pt x="959625" y="392545"/>
                  </a:lnTo>
                  <a:lnTo>
                    <a:pt x="0" y="392545"/>
                  </a:lnTo>
                  <a:lnTo>
                    <a:pt x="0" y="0"/>
                  </a:lnTo>
                  <a:close/>
                </a:path>
              </a:pathLst>
            </a:custGeom>
            <a:solidFill>
              <a:srgbClr val="E0E0E0"/>
            </a:solidFill>
          </p:spPr>
          <p:txBody>
            <a:bodyPr wrap="square" lIns="0" tIns="0" rIns="0" bIns="0" rtlCol="0"/>
            <a:lstStyle/>
            <a:p>
              <a:endParaRPr/>
            </a:p>
          </p:txBody>
        </p:sp>
        <p:sp>
          <p:nvSpPr>
            <p:cNvPr id="58" name="object 55">
              <a:extLst>
                <a:ext uri="{FF2B5EF4-FFF2-40B4-BE49-F238E27FC236}">
                  <a16:creationId xmlns:a16="http://schemas.microsoft.com/office/drawing/2014/main" id="{8229F19A-83B9-4207-A5B1-8C289DBBBAE8}"/>
                </a:ext>
              </a:extLst>
            </p:cNvPr>
            <p:cNvSpPr txBox="1"/>
            <p:nvPr/>
          </p:nvSpPr>
          <p:spPr>
            <a:xfrm>
              <a:off x="8349928" y="5406135"/>
              <a:ext cx="960119" cy="393065"/>
            </a:xfrm>
            <a:prstGeom prst="rect">
              <a:avLst/>
            </a:prstGeom>
            <a:ln w="4710">
              <a:solidFill>
                <a:srgbClr val="6CACDD"/>
              </a:solidFill>
            </a:ln>
          </p:spPr>
          <p:txBody>
            <a:bodyPr vert="horz" wrap="square" lIns="0" tIns="93980" rIns="0" bIns="0" rtlCol="0">
              <a:spAutoFit/>
            </a:bodyPr>
            <a:lstStyle/>
            <a:p>
              <a:pPr marL="530860">
                <a:lnSpc>
                  <a:spcPct val="100000"/>
                </a:lnSpc>
                <a:spcBef>
                  <a:spcPts val="740"/>
                </a:spcBef>
              </a:pPr>
              <a:r>
                <a:rPr sz="1150" spc="15" dirty="0">
                  <a:solidFill>
                    <a:srgbClr val="000090"/>
                  </a:solidFill>
                  <a:latin typeface="Calibri"/>
                  <a:cs typeface="Calibri"/>
                </a:rPr>
                <a:t>core</a:t>
              </a:r>
              <a:endParaRPr sz="1150">
                <a:latin typeface="Calibri"/>
                <a:cs typeface="Calibri"/>
              </a:endParaRPr>
            </a:p>
          </p:txBody>
        </p:sp>
        <p:sp>
          <p:nvSpPr>
            <p:cNvPr id="59" name="object 56">
              <a:extLst>
                <a:ext uri="{FF2B5EF4-FFF2-40B4-BE49-F238E27FC236}">
                  <a16:creationId xmlns:a16="http://schemas.microsoft.com/office/drawing/2014/main" id="{29BC7DBF-E05D-465E-B85B-A400C42DBC8E}"/>
                </a:ext>
              </a:extLst>
            </p:cNvPr>
            <p:cNvSpPr/>
            <p:nvPr/>
          </p:nvSpPr>
          <p:spPr>
            <a:xfrm>
              <a:off x="8407262" y="5465802"/>
              <a:ext cx="326635" cy="263790"/>
            </a:xfrm>
            <a:prstGeom prst="rect">
              <a:avLst/>
            </a:prstGeom>
            <a:blipFill>
              <a:blip r:embed="rId13" cstate="print"/>
              <a:stretch>
                <a:fillRect/>
              </a:stretch>
            </a:blipFill>
          </p:spPr>
          <p:txBody>
            <a:bodyPr wrap="square" lIns="0" tIns="0" rIns="0" bIns="0" rtlCol="0"/>
            <a:lstStyle/>
            <a:p>
              <a:endParaRPr/>
            </a:p>
          </p:txBody>
        </p:sp>
        <p:sp>
          <p:nvSpPr>
            <p:cNvPr id="60" name="object 57">
              <a:extLst>
                <a:ext uri="{FF2B5EF4-FFF2-40B4-BE49-F238E27FC236}">
                  <a16:creationId xmlns:a16="http://schemas.microsoft.com/office/drawing/2014/main" id="{4B2C61DC-63FC-4674-B32A-241DCF565A36}"/>
                </a:ext>
              </a:extLst>
            </p:cNvPr>
            <p:cNvSpPr/>
            <p:nvPr/>
          </p:nvSpPr>
          <p:spPr>
            <a:xfrm>
              <a:off x="8407261" y="5465801"/>
              <a:ext cx="327025" cy="264160"/>
            </a:xfrm>
            <a:custGeom>
              <a:avLst/>
              <a:gdLst/>
              <a:ahLst/>
              <a:cxnLst/>
              <a:rect l="l" t="t" r="r" b="b"/>
              <a:pathLst>
                <a:path w="327025" h="264160">
                  <a:moveTo>
                    <a:pt x="0" y="0"/>
                  </a:moveTo>
                  <a:lnTo>
                    <a:pt x="326635" y="0"/>
                  </a:lnTo>
                  <a:lnTo>
                    <a:pt x="326635" y="263790"/>
                  </a:lnTo>
                  <a:lnTo>
                    <a:pt x="0" y="263790"/>
                  </a:lnTo>
                  <a:lnTo>
                    <a:pt x="0" y="0"/>
                  </a:lnTo>
                  <a:close/>
                </a:path>
              </a:pathLst>
            </a:custGeom>
            <a:ln w="4710">
              <a:solidFill>
                <a:srgbClr val="6CACDD"/>
              </a:solidFill>
            </a:ln>
          </p:spPr>
          <p:txBody>
            <a:bodyPr wrap="square" lIns="0" tIns="0" rIns="0" bIns="0" rtlCol="0"/>
            <a:lstStyle/>
            <a:p>
              <a:endParaRPr/>
            </a:p>
          </p:txBody>
        </p:sp>
      </p:grpSp>
      <p:sp>
        <p:nvSpPr>
          <p:cNvPr id="62" name="object 61">
            <a:extLst>
              <a:ext uri="{FF2B5EF4-FFF2-40B4-BE49-F238E27FC236}">
                <a16:creationId xmlns:a16="http://schemas.microsoft.com/office/drawing/2014/main" id="{3FF5022B-2907-4F09-BA42-9309EA184499}"/>
              </a:ext>
            </a:extLst>
          </p:cNvPr>
          <p:cNvSpPr/>
          <p:nvPr/>
        </p:nvSpPr>
        <p:spPr>
          <a:xfrm>
            <a:off x="2028658" y="4040631"/>
            <a:ext cx="329565" cy="295910"/>
          </a:xfrm>
          <a:custGeom>
            <a:avLst/>
            <a:gdLst/>
            <a:ahLst/>
            <a:cxnLst/>
            <a:rect l="l" t="t" r="r" b="b"/>
            <a:pathLst>
              <a:path w="329564" h="295910">
                <a:moveTo>
                  <a:pt x="164537" y="0"/>
                </a:moveTo>
                <a:lnTo>
                  <a:pt x="112531" y="7529"/>
                </a:lnTo>
                <a:lnTo>
                  <a:pt x="67363" y="28495"/>
                </a:lnTo>
                <a:lnTo>
                  <a:pt x="31746" y="60465"/>
                </a:lnTo>
                <a:lnTo>
                  <a:pt x="8388" y="101006"/>
                </a:lnTo>
                <a:lnTo>
                  <a:pt x="0" y="147687"/>
                </a:lnTo>
                <a:lnTo>
                  <a:pt x="8388" y="194367"/>
                </a:lnTo>
                <a:lnTo>
                  <a:pt x="31746" y="234908"/>
                </a:lnTo>
                <a:lnTo>
                  <a:pt x="67363" y="266877"/>
                </a:lnTo>
                <a:lnTo>
                  <a:pt x="112531" y="287843"/>
                </a:lnTo>
                <a:lnTo>
                  <a:pt x="164537" y="295372"/>
                </a:lnTo>
                <a:lnTo>
                  <a:pt x="216544" y="287843"/>
                </a:lnTo>
                <a:lnTo>
                  <a:pt x="261711" y="266877"/>
                </a:lnTo>
                <a:lnTo>
                  <a:pt x="297329" y="234908"/>
                </a:lnTo>
                <a:lnTo>
                  <a:pt x="320687" y="194367"/>
                </a:lnTo>
                <a:lnTo>
                  <a:pt x="329076" y="147687"/>
                </a:lnTo>
                <a:lnTo>
                  <a:pt x="320687" y="101006"/>
                </a:lnTo>
                <a:lnTo>
                  <a:pt x="297329" y="60465"/>
                </a:lnTo>
                <a:lnTo>
                  <a:pt x="261711" y="28495"/>
                </a:lnTo>
                <a:lnTo>
                  <a:pt x="216544" y="7529"/>
                </a:lnTo>
                <a:lnTo>
                  <a:pt x="164537" y="0"/>
                </a:lnTo>
                <a:close/>
              </a:path>
            </a:pathLst>
          </a:custGeom>
          <a:solidFill>
            <a:srgbClr val="FFFFFF"/>
          </a:solidFill>
        </p:spPr>
        <p:txBody>
          <a:bodyPr wrap="square" lIns="0" tIns="0" rIns="0" bIns="0" rtlCol="0"/>
          <a:lstStyle/>
          <a:p>
            <a:endParaRPr/>
          </a:p>
        </p:txBody>
      </p:sp>
      <p:sp>
        <p:nvSpPr>
          <p:cNvPr id="68" name="Rectangle 67">
            <a:extLst>
              <a:ext uri="{FF2B5EF4-FFF2-40B4-BE49-F238E27FC236}">
                <a16:creationId xmlns:a16="http://schemas.microsoft.com/office/drawing/2014/main" id="{3C41476B-C6CA-4418-961C-AA41A8143E3E}"/>
              </a:ext>
            </a:extLst>
          </p:cNvPr>
          <p:cNvSpPr/>
          <p:nvPr/>
        </p:nvSpPr>
        <p:spPr>
          <a:xfrm>
            <a:off x="503804" y="2552239"/>
            <a:ext cx="5199570" cy="1477328"/>
          </a:xfrm>
          <a:prstGeom prst="rect">
            <a:avLst/>
          </a:prstGeom>
          <a:solidFill>
            <a:schemeClr val="bg1">
              <a:lumMod val="95000"/>
            </a:schemeClr>
          </a:solidFill>
        </p:spPr>
        <p:txBody>
          <a:bodyPr wrap="square">
            <a:spAutoFit/>
          </a:bodyPr>
          <a:lstStyle/>
          <a:p>
            <a:r>
              <a:rPr lang="nb-NO" dirty="0">
                <a:solidFill>
                  <a:srgbClr val="808080"/>
                </a:solidFill>
                <a:latin typeface="Consolas" panose="020B0609020204030204" pitchFamily="49" charset="0"/>
              </a:rPr>
              <a:t>#pragma</a:t>
            </a:r>
            <a:r>
              <a:rPr lang="nb-NO" dirty="0">
                <a:solidFill>
                  <a:srgbClr val="000000"/>
                </a:solidFill>
                <a:latin typeface="Consolas" panose="020B0609020204030204" pitchFamily="49" charset="0"/>
              </a:rPr>
              <a:t> omp parallel </a:t>
            </a:r>
            <a:r>
              <a:rPr lang="nb-NO" dirty="0">
                <a:solidFill>
                  <a:srgbClr val="0000FF"/>
                </a:solidFill>
                <a:latin typeface="Consolas" panose="020B0609020204030204" pitchFamily="49" charset="0"/>
              </a:rPr>
              <a:t>private</a:t>
            </a:r>
            <a:r>
              <a:rPr lang="nb-NO" dirty="0">
                <a:solidFill>
                  <a:srgbClr val="000000"/>
                </a:solidFill>
                <a:latin typeface="Consolas" panose="020B0609020204030204" pitchFamily="49" charset="0"/>
              </a:rPr>
              <a:t>(tid)</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tid</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omp_get_thread_num</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code here...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
        <p:nvSpPr>
          <p:cNvPr id="69" name="Rectangle 68">
            <a:extLst>
              <a:ext uri="{FF2B5EF4-FFF2-40B4-BE49-F238E27FC236}">
                <a16:creationId xmlns:a16="http://schemas.microsoft.com/office/drawing/2014/main" id="{C6042979-1020-478D-967D-E40EBBD2E3A3}"/>
              </a:ext>
            </a:extLst>
          </p:cNvPr>
          <p:cNvSpPr/>
          <p:nvPr/>
        </p:nvSpPr>
        <p:spPr>
          <a:xfrm>
            <a:off x="503804" y="1620426"/>
            <a:ext cx="5199570" cy="646331"/>
          </a:xfrm>
          <a:prstGeom prst="rect">
            <a:avLst/>
          </a:prstGeom>
          <a:solidFill>
            <a:schemeClr val="accent4">
              <a:lumMod val="20000"/>
              <a:lumOff val="80000"/>
            </a:schemeClr>
          </a:solidFill>
        </p:spPr>
        <p:txBody>
          <a:bodyPr wrap="square">
            <a:spAutoFit/>
          </a:bodyPr>
          <a:lstStyle/>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OMP_NUM_THREADS = 4</a:t>
            </a:r>
          </a:p>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OMP_PLACES =</a:t>
            </a:r>
            <a:r>
              <a:rPr lang="en-US" dirty="0">
                <a:solidFill>
                  <a:srgbClr val="C00000"/>
                </a:solidFill>
                <a:latin typeface="Consolas" panose="020B0609020204030204" pitchFamily="49" charset="0"/>
              </a:rPr>
              <a:t>‘{0},{1},{2},{3}’</a:t>
            </a:r>
          </a:p>
        </p:txBody>
      </p:sp>
      <p:sp>
        <p:nvSpPr>
          <p:cNvPr id="71" name="object 61">
            <a:extLst>
              <a:ext uri="{FF2B5EF4-FFF2-40B4-BE49-F238E27FC236}">
                <a16:creationId xmlns:a16="http://schemas.microsoft.com/office/drawing/2014/main" id="{85734DEC-9FEC-426A-8AF1-5214C4E5A5CA}"/>
              </a:ext>
            </a:extLst>
          </p:cNvPr>
          <p:cNvSpPr/>
          <p:nvPr/>
        </p:nvSpPr>
        <p:spPr>
          <a:xfrm>
            <a:off x="6805735" y="4038904"/>
            <a:ext cx="329565" cy="295910"/>
          </a:xfrm>
          <a:custGeom>
            <a:avLst/>
            <a:gdLst/>
            <a:ahLst/>
            <a:cxnLst/>
            <a:rect l="l" t="t" r="r" b="b"/>
            <a:pathLst>
              <a:path w="329564" h="295910">
                <a:moveTo>
                  <a:pt x="164537" y="0"/>
                </a:moveTo>
                <a:lnTo>
                  <a:pt x="112531" y="7529"/>
                </a:lnTo>
                <a:lnTo>
                  <a:pt x="67363" y="28495"/>
                </a:lnTo>
                <a:lnTo>
                  <a:pt x="31746" y="60465"/>
                </a:lnTo>
                <a:lnTo>
                  <a:pt x="8388" y="101006"/>
                </a:lnTo>
                <a:lnTo>
                  <a:pt x="0" y="147687"/>
                </a:lnTo>
                <a:lnTo>
                  <a:pt x="8388" y="194367"/>
                </a:lnTo>
                <a:lnTo>
                  <a:pt x="31746" y="234908"/>
                </a:lnTo>
                <a:lnTo>
                  <a:pt x="67363" y="266877"/>
                </a:lnTo>
                <a:lnTo>
                  <a:pt x="112531" y="287843"/>
                </a:lnTo>
                <a:lnTo>
                  <a:pt x="164537" y="295372"/>
                </a:lnTo>
                <a:lnTo>
                  <a:pt x="216544" y="287843"/>
                </a:lnTo>
                <a:lnTo>
                  <a:pt x="261711" y="266877"/>
                </a:lnTo>
                <a:lnTo>
                  <a:pt x="297329" y="234908"/>
                </a:lnTo>
                <a:lnTo>
                  <a:pt x="320687" y="194367"/>
                </a:lnTo>
                <a:lnTo>
                  <a:pt x="329076" y="147687"/>
                </a:lnTo>
                <a:lnTo>
                  <a:pt x="320687" y="101006"/>
                </a:lnTo>
                <a:lnTo>
                  <a:pt x="297329" y="60465"/>
                </a:lnTo>
                <a:lnTo>
                  <a:pt x="261711" y="28495"/>
                </a:lnTo>
                <a:lnTo>
                  <a:pt x="216544" y="7529"/>
                </a:lnTo>
                <a:lnTo>
                  <a:pt x="164537" y="0"/>
                </a:lnTo>
                <a:close/>
              </a:path>
            </a:pathLst>
          </a:custGeom>
          <a:solidFill>
            <a:srgbClr val="FFFFFF"/>
          </a:solidFill>
        </p:spPr>
        <p:txBody>
          <a:bodyPr wrap="square" lIns="0" tIns="0" rIns="0" bIns="0" rtlCol="0"/>
          <a:lstStyle/>
          <a:p>
            <a:endParaRPr/>
          </a:p>
        </p:txBody>
      </p:sp>
      <p:sp>
        <p:nvSpPr>
          <p:cNvPr id="72" name="Rectangle 71">
            <a:extLst>
              <a:ext uri="{FF2B5EF4-FFF2-40B4-BE49-F238E27FC236}">
                <a16:creationId xmlns:a16="http://schemas.microsoft.com/office/drawing/2014/main" id="{5B611AA5-29D9-406F-94ED-96750B873E8B}"/>
              </a:ext>
            </a:extLst>
          </p:cNvPr>
          <p:cNvSpPr/>
          <p:nvPr/>
        </p:nvSpPr>
        <p:spPr>
          <a:xfrm>
            <a:off x="5950689" y="2550512"/>
            <a:ext cx="5466934" cy="1477328"/>
          </a:xfrm>
          <a:prstGeom prst="rect">
            <a:avLst/>
          </a:prstGeom>
          <a:solidFill>
            <a:schemeClr val="bg1">
              <a:lumMod val="95000"/>
            </a:schemeClr>
          </a:solidFill>
        </p:spPr>
        <p:txBody>
          <a:bodyPr wrap="square">
            <a:spAutoFit/>
          </a:bodyPr>
          <a:lstStyle/>
          <a:p>
            <a:r>
              <a:rPr lang="nb-NO" dirty="0">
                <a:solidFill>
                  <a:srgbClr val="808080"/>
                </a:solidFill>
                <a:latin typeface="Consolas" panose="020B0609020204030204" pitchFamily="49" charset="0"/>
              </a:rPr>
              <a:t>#pragma</a:t>
            </a:r>
            <a:r>
              <a:rPr lang="nb-NO" dirty="0">
                <a:solidFill>
                  <a:srgbClr val="000000"/>
                </a:solidFill>
                <a:latin typeface="Consolas" panose="020B0609020204030204" pitchFamily="49" charset="0"/>
              </a:rPr>
              <a:t> omp parallel </a:t>
            </a:r>
            <a:r>
              <a:rPr lang="nb-NO" dirty="0">
                <a:solidFill>
                  <a:srgbClr val="0000FF"/>
                </a:solidFill>
                <a:latin typeface="Consolas" panose="020B0609020204030204" pitchFamily="49" charset="0"/>
              </a:rPr>
              <a:t>private</a:t>
            </a:r>
            <a:r>
              <a:rPr lang="nb-NO" dirty="0">
                <a:solidFill>
                  <a:srgbClr val="000000"/>
                </a:solidFill>
                <a:latin typeface="Consolas" panose="020B0609020204030204" pitchFamily="49" charset="0"/>
              </a:rPr>
              <a:t>(tid)</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tid</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omp_get_thread_num</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code here...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
        <p:nvSpPr>
          <p:cNvPr id="73" name="Rectangle 72">
            <a:extLst>
              <a:ext uri="{FF2B5EF4-FFF2-40B4-BE49-F238E27FC236}">
                <a16:creationId xmlns:a16="http://schemas.microsoft.com/office/drawing/2014/main" id="{542C5FBA-88F9-4930-B791-CB48F775BE77}"/>
              </a:ext>
            </a:extLst>
          </p:cNvPr>
          <p:cNvSpPr/>
          <p:nvPr/>
        </p:nvSpPr>
        <p:spPr>
          <a:xfrm>
            <a:off x="5950689" y="1618699"/>
            <a:ext cx="5466934" cy="646331"/>
          </a:xfrm>
          <a:prstGeom prst="rect">
            <a:avLst/>
          </a:prstGeom>
          <a:solidFill>
            <a:schemeClr val="accent4">
              <a:lumMod val="20000"/>
              <a:lumOff val="80000"/>
            </a:schemeClr>
          </a:solidFill>
        </p:spPr>
        <p:txBody>
          <a:bodyPr wrap="square">
            <a:spAutoFit/>
          </a:bodyPr>
          <a:lstStyle/>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OMP_NUM_THREADS = 4</a:t>
            </a:r>
          </a:p>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OMP_PLACES = </a:t>
            </a:r>
            <a:r>
              <a:rPr lang="en-US" dirty="0">
                <a:solidFill>
                  <a:srgbClr val="C00000"/>
                </a:solidFill>
                <a:latin typeface="Consolas" panose="020B0609020204030204" pitchFamily="49" charset="0"/>
              </a:rPr>
              <a:t>‘{0},{2},{4},{6}’</a:t>
            </a:r>
          </a:p>
        </p:txBody>
      </p:sp>
    </p:spTree>
    <p:extLst>
      <p:ext uri="{BB962C8B-B14F-4D97-AF65-F5344CB8AC3E}">
        <p14:creationId xmlns:p14="http://schemas.microsoft.com/office/powerpoint/2010/main" val="39943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P spid="55" grpId="0"/>
      <p:bldP spid="56" grpId="0"/>
      <p:bldP spid="71" grpId="0" animBg="1"/>
      <p:bldP spid="72" grpId="0" animBg="1"/>
      <p:bldP spid="7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9B9B6-1595-4185-947B-2CAEF734A19D}"/>
              </a:ext>
            </a:extLst>
          </p:cNvPr>
          <p:cNvSpPr>
            <a:spLocks noGrp="1"/>
          </p:cNvSpPr>
          <p:nvPr>
            <p:ph type="title"/>
          </p:nvPr>
        </p:nvSpPr>
        <p:spPr/>
        <p:txBody>
          <a:bodyPr/>
          <a:lstStyle/>
          <a:p>
            <a:r>
              <a:rPr lang="en-US" dirty="0">
                <a:solidFill>
                  <a:prstClr val="white"/>
                </a:solidFill>
              </a:rPr>
              <a:t>Example </a:t>
            </a:r>
            <a:r>
              <a:rPr lang="en-US" sz="2400" dirty="0">
                <a:solidFill>
                  <a:prstClr val="white"/>
                </a:solidFill>
              </a:rPr>
              <a:t>[Assume 2 sockets &amp; 4 cores per socket &amp; hyper-threading not enabled]</a:t>
            </a:r>
            <a:endParaRPr lang="en-US" dirty="0"/>
          </a:p>
        </p:txBody>
      </p:sp>
      <p:sp>
        <p:nvSpPr>
          <p:cNvPr id="4" name="Slide Number Placeholder 3">
            <a:extLst>
              <a:ext uri="{FF2B5EF4-FFF2-40B4-BE49-F238E27FC236}">
                <a16:creationId xmlns:a16="http://schemas.microsoft.com/office/drawing/2014/main" id="{43F92D79-0701-40E3-A185-583FE2D8CD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F99D497-71C4-4462-B004-13BC8AA12788}"/>
                  </a:ext>
                </a:extLst>
              </p:cNvPr>
              <p:cNvSpPr>
                <a:spLocks noGrp="1"/>
              </p:cNvSpPr>
              <p:nvPr>
                <p:ph type="body" sz="quarter" idx="13"/>
              </p:nvPr>
            </p:nvSpPr>
            <p:spPr/>
            <p:txBody>
              <a:bodyPr/>
              <a:lstStyle/>
              <a:p>
                <a:r>
                  <a:rPr lang="en-US" dirty="0"/>
                  <a:t>[Kent </a:t>
                </a:r>
                <a:r>
                  <a:rPr lang="en-US" dirty="0" err="1"/>
                  <a:t>Milfeld</a:t>
                </a:r>
                <a:r>
                  <a:rPr lang="en-US" dirty="0"/>
                  <a:t>, Lars </a:t>
                </a:r>
                <a:r>
                  <a:rPr lang="en-US" dirty="0" err="1"/>
                  <a:t>Koesterke</a:t>
                </a:r>
                <a:r>
                  <a:rPr lang="en-US" dirty="0"/>
                  <a:t>]</a:t>
                </a:r>
                <a14:m>
                  <m:oMath xmlns:m="http://schemas.openxmlformats.org/officeDocument/2006/math">
                    <m:r>
                      <a:rPr lang="en-US"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2F99D497-71C4-4462-B004-13BC8AA12788}"/>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
        <p:nvSpPr>
          <p:cNvPr id="11" name="object 8">
            <a:extLst>
              <a:ext uri="{FF2B5EF4-FFF2-40B4-BE49-F238E27FC236}">
                <a16:creationId xmlns:a16="http://schemas.microsoft.com/office/drawing/2014/main" id="{DB3DDA4D-C77E-4B2C-A006-FEA8D0328957}"/>
              </a:ext>
            </a:extLst>
          </p:cNvPr>
          <p:cNvSpPr txBox="1"/>
          <p:nvPr/>
        </p:nvSpPr>
        <p:spPr>
          <a:xfrm>
            <a:off x="3357915" y="5147478"/>
            <a:ext cx="92710" cy="184150"/>
          </a:xfrm>
          <a:prstGeom prst="rect">
            <a:avLst/>
          </a:prstGeom>
        </p:spPr>
        <p:txBody>
          <a:bodyPr vert="horz" wrap="square" lIns="0" tIns="17145" rIns="0" bIns="0" rtlCol="0">
            <a:spAutoFit/>
          </a:bodyPr>
          <a:lstStyle/>
          <a:p>
            <a:pPr marL="12700">
              <a:lnSpc>
                <a:spcPct val="100000"/>
              </a:lnSpc>
              <a:spcBef>
                <a:spcPts val="135"/>
              </a:spcBef>
            </a:pPr>
            <a:r>
              <a:rPr sz="1000" b="1" spc="15" dirty="0">
                <a:solidFill>
                  <a:srgbClr val="3366FF"/>
                </a:solidFill>
                <a:latin typeface="Calibri"/>
                <a:cs typeface="Calibri"/>
              </a:rPr>
              <a:t>4</a:t>
            </a:r>
            <a:endParaRPr sz="1000">
              <a:latin typeface="Calibri"/>
              <a:cs typeface="Calibri"/>
            </a:endParaRPr>
          </a:p>
        </p:txBody>
      </p:sp>
      <p:sp>
        <p:nvSpPr>
          <p:cNvPr id="12" name="object 9">
            <a:extLst>
              <a:ext uri="{FF2B5EF4-FFF2-40B4-BE49-F238E27FC236}">
                <a16:creationId xmlns:a16="http://schemas.microsoft.com/office/drawing/2014/main" id="{5DE9734F-C388-4F4B-90B2-C63E6E6E8FE2}"/>
              </a:ext>
            </a:extLst>
          </p:cNvPr>
          <p:cNvSpPr txBox="1"/>
          <p:nvPr/>
        </p:nvSpPr>
        <p:spPr>
          <a:xfrm>
            <a:off x="3723077" y="5147478"/>
            <a:ext cx="427990" cy="184150"/>
          </a:xfrm>
          <a:prstGeom prst="rect">
            <a:avLst/>
          </a:prstGeom>
        </p:spPr>
        <p:txBody>
          <a:bodyPr vert="horz" wrap="square" lIns="0" tIns="17145" rIns="0" bIns="0" rtlCol="0">
            <a:spAutoFit/>
          </a:bodyPr>
          <a:lstStyle/>
          <a:p>
            <a:pPr marL="12700">
              <a:lnSpc>
                <a:spcPct val="100000"/>
              </a:lnSpc>
              <a:spcBef>
                <a:spcPts val="135"/>
              </a:spcBef>
              <a:tabLst>
                <a:tab pos="347980" algn="l"/>
              </a:tabLst>
            </a:pPr>
            <a:r>
              <a:rPr sz="1000" b="1" spc="15" dirty="0">
                <a:solidFill>
                  <a:srgbClr val="3366FF"/>
                </a:solidFill>
                <a:latin typeface="Calibri"/>
                <a:cs typeface="Calibri"/>
              </a:rPr>
              <a:t>5	6</a:t>
            </a:r>
            <a:endParaRPr sz="1000">
              <a:latin typeface="Calibri"/>
              <a:cs typeface="Calibri"/>
            </a:endParaRPr>
          </a:p>
        </p:txBody>
      </p:sp>
      <p:sp>
        <p:nvSpPr>
          <p:cNvPr id="13" name="object 10">
            <a:extLst>
              <a:ext uri="{FF2B5EF4-FFF2-40B4-BE49-F238E27FC236}">
                <a16:creationId xmlns:a16="http://schemas.microsoft.com/office/drawing/2014/main" id="{AD52157A-363D-424F-A7DF-7DF586E80DAD}"/>
              </a:ext>
            </a:extLst>
          </p:cNvPr>
          <p:cNvSpPr txBox="1"/>
          <p:nvPr/>
        </p:nvSpPr>
        <p:spPr>
          <a:xfrm>
            <a:off x="4423577" y="5147478"/>
            <a:ext cx="92710" cy="184150"/>
          </a:xfrm>
          <a:prstGeom prst="rect">
            <a:avLst/>
          </a:prstGeom>
        </p:spPr>
        <p:txBody>
          <a:bodyPr vert="horz" wrap="square" lIns="0" tIns="17145" rIns="0" bIns="0" rtlCol="0">
            <a:spAutoFit/>
          </a:bodyPr>
          <a:lstStyle/>
          <a:p>
            <a:pPr marL="12700">
              <a:lnSpc>
                <a:spcPct val="100000"/>
              </a:lnSpc>
              <a:spcBef>
                <a:spcPts val="135"/>
              </a:spcBef>
            </a:pPr>
            <a:r>
              <a:rPr sz="1000" b="1" spc="15" dirty="0">
                <a:solidFill>
                  <a:srgbClr val="3366FF"/>
                </a:solidFill>
                <a:latin typeface="Calibri"/>
                <a:cs typeface="Calibri"/>
              </a:rPr>
              <a:t>7</a:t>
            </a:r>
            <a:endParaRPr sz="1000">
              <a:latin typeface="Calibri"/>
              <a:cs typeface="Calibri"/>
            </a:endParaRPr>
          </a:p>
        </p:txBody>
      </p:sp>
      <p:sp>
        <p:nvSpPr>
          <p:cNvPr id="14" name="object 11">
            <a:extLst>
              <a:ext uri="{FF2B5EF4-FFF2-40B4-BE49-F238E27FC236}">
                <a16:creationId xmlns:a16="http://schemas.microsoft.com/office/drawing/2014/main" id="{9E40CB1B-2410-4C98-8966-9824A2FC27DA}"/>
              </a:ext>
            </a:extLst>
          </p:cNvPr>
          <p:cNvSpPr txBox="1"/>
          <p:nvPr/>
        </p:nvSpPr>
        <p:spPr>
          <a:xfrm>
            <a:off x="1798061" y="5147478"/>
            <a:ext cx="397510" cy="184150"/>
          </a:xfrm>
          <a:prstGeom prst="rect">
            <a:avLst/>
          </a:prstGeom>
        </p:spPr>
        <p:txBody>
          <a:bodyPr vert="horz" wrap="square" lIns="0" tIns="17145" rIns="0" bIns="0" rtlCol="0">
            <a:spAutoFit/>
          </a:bodyPr>
          <a:lstStyle/>
          <a:p>
            <a:pPr marL="12700">
              <a:lnSpc>
                <a:spcPct val="100000"/>
              </a:lnSpc>
              <a:spcBef>
                <a:spcPts val="135"/>
              </a:spcBef>
              <a:tabLst>
                <a:tab pos="317500" algn="l"/>
              </a:tabLst>
            </a:pPr>
            <a:r>
              <a:rPr sz="1000" b="1" spc="15" dirty="0">
                <a:solidFill>
                  <a:srgbClr val="3366FF"/>
                </a:solidFill>
                <a:latin typeface="Calibri"/>
                <a:cs typeface="Calibri"/>
              </a:rPr>
              <a:t>0	1</a:t>
            </a:r>
            <a:endParaRPr sz="1000">
              <a:latin typeface="Calibri"/>
              <a:cs typeface="Calibri"/>
            </a:endParaRPr>
          </a:p>
        </p:txBody>
      </p:sp>
      <p:sp>
        <p:nvSpPr>
          <p:cNvPr id="15" name="object 12">
            <a:extLst>
              <a:ext uri="{FF2B5EF4-FFF2-40B4-BE49-F238E27FC236}">
                <a16:creationId xmlns:a16="http://schemas.microsoft.com/office/drawing/2014/main" id="{90188132-B683-4E8D-8FAA-A36B58B93C2D}"/>
              </a:ext>
            </a:extLst>
          </p:cNvPr>
          <p:cNvSpPr txBox="1"/>
          <p:nvPr/>
        </p:nvSpPr>
        <p:spPr>
          <a:xfrm>
            <a:off x="2467945" y="5147478"/>
            <a:ext cx="427355" cy="184150"/>
          </a:xfrm>
          <a:prstGeom prst="rect">
            <a:avLst/>
          </a:prstGeom>
        </p:spPr>
        <p:txBody>
          <a:bodyPr vert="horz" wrap="square" lIns="0" tIns="17145" rIns="0" bIns="0" rtlCol="0">
            <a:spAutoFit/>
          </a:bodyPr>
          <a:lstStyle/>
          <a:p>
            <a:pPr marL="12700">
              <a:lnSpc>
                <a:spcPct val="100000"/>
              </a:lnSpc>
              <a:spcBef>
                <a:spcPts val="135"/>
              </a:spcBef>
              <a:tabLst>
                <a:tab pos="347345" algn="l"/>
              </a:tabLst>
            </a:pPr>
            <a:r>
              <a:rPr sz="1000" b="1" spc="15" dirty="0">
                <a:solidFill>
                  <a:srgbClr val="3366FF"/>
                </a:solidFill>
                <a:latin typeface="Calibri"/>
                <a:cs typeface="Calibri"/>
              </a:rPr>
              <a:t>2	3</a:t>
            </a:r>
            <a:endParaRPr sz="1000">
              <a:latin typeface="Calibri"/>
              <a:cs typeface="Calibri"/>
            </a:endParaRPr>
          </a:p>
        </p:txBody>
      </p:sp>
      <p:sp>
        <p:nvSpPr>
          <p:cNvPr id="16" name="object 13">
            <a:extLst>
              <a:ext uri="{FF2B5EF4-FFF2-40B4-BE49-F238E27FC236}">
                <a16:creationId xmlns:a16="http://schemas.microsoft.com/office/drawing/2014/main" id="{543D557A-5A45-47CA-988B-12F5D75C165B}"/>
              </a:ext>
            </a:extLst>
          </p:cNvPr>
          <p:cNvSpPr/>
          <p:nvPr/>
        </p:nvSpPr>
        <p:spPr>
          <a:xfrm>
            <a:off x="1653457" y="4862471"/>
            <a:ext cx="326634" cy="263790"/>
          </a:xfrm>
          <a:prstGeom prst="rect">
            <a:avLst/>
          </a:prstGeom>
          <a:blipFill>
            <a:blip r:embed="rId3" cstate="print"/>
            <a:stretch>
              <a:fillRect/>
            </a:stretch>
          </a:blipFill>
        </p:spPr>
        <p:txBody>
          <a:bodyPr wrap="square" lIns="0" tIns="0" rIns="0" bIns="0" rtlCol="0"/>
          <a:lstStyle/>
          <a:p>
            <a:endParaRPr/>
          </a:p>
        </p:txBody>
      </p:sp>
      <p:sp>
        <p:nvSpPr>
          <p:cNvPr id="17" name="object 14">
            <a:extLst>
              <a:ext uri="{FF2B5EF4-FFF2-40B4-BE49-F238E27FC236}">
                <a16:creationId xmlns:a16="http://schemas.microsoft.com/office/drawing/2014/main" id="{3F8BE621-08FC-4C56-BE73-072AB02A45EB}"/>
              </a:ext>
            </a:extLst>
          </p:cNvPr>
          <p:cNvSpPr/>
          <p:nvPr/>
        </p:nvSpPr>
        <p:spPr>
          <a:xfrm>
            <a:off x="1998937" y="4862471"/>
            <a:ext cx="326635" cy="263790"/>
          </a:xfrm>
          <a:prstGeom prst="rect">
            <a:avLst/>
          </a:prstGeom>
          <a:blipFill>
            <a:blip r:embed="rId4" cstate="print"/>
            <a:stretch>
              <a:fillRect/>
            </a:stretch>
          </a:blipFill>
        </p:spPr>
        <p:txBody>
          <a:bodyPr wrap="square" lIns="0" tIns="0" rIns="0" bIns="0" rtlCol="0"/>
          <a:lstStyle/>
          <a:p>
            <a:endParaRPr/>
          </a:p>
        </p:txBody>
      </p:sp>
      <p:sp>
        <p:nvSpPr>
          <p:cNvPr id="18" name="object 15">
            <a:extLst>
              <a:ext uri="{FF2B5EF4-FFF2-40B4-BE49-F238E27FC236}">
                <a16:creationId xmlns:a16="http://schemas.microsoft.com/office/drawing/2014/main" id="{0715E536-961C-4A3B-8258-7B7A054E44A4}"/>
              </a:ext>
            </a:extLst>
          </p:cNvPr>
          <p:cNvSpPr/>
          <p:nvPr/>
        </p:nvSpPr>
        <p:spPr>
          <a:xfrm>
            <a:off x="2689897" y="4862471"/>
            <a:ext cx="326635" cy="263790"/>
          </a:xfrm>
          <a:prstGeom prst="rect">
            <a:avLst/>
          </a:prstGeom>
          <a:blipFill>
            <a:blip r:embed="rId3" cstate="print"/>
            <a:stretch>
              <a:fillRect/>
            </a:stretch>
          </a:blipFill>
        </p:spPr>
        <p:txBody>
          <a:bodyPr wrap="square" lIns="0" tIns="0" rIns="0" bIns="0" rtlCol="0"/>
          <a:lstStyle/>
          <a:p>
            <a:endParaRPr/>
          </a:p>
        </p:txBody>
      </p:sp>
      <p:sp>
        <p:nvSpPr>
          <p:cNvPr id="19" name="object 16">
            <a:extLst>
              <a:ext uri="{FF2B5EF4-FFF2-40B4-BE49-F238E27FC236}">
                <a16:creationId xmlns:a16="http://schemas.microsoft.com/office/drawing/2014/main" id="{9F60E76C-21C7-4674-BC5D-871AE4E40302}"/>
              </a:ext>
            </a:extLst>
          </p:cNvPr>
          <p:cNvSpPr/>
          <p:nvPr/>
        </p:nvSpPr>
        <p:spPr>
          <a:xfrm>
            <a:off x="1613328" y="4821660"/>
            <a:ext cx="1446530" cy="351790"/>
          </a:xfrm>
          <a:custGeom>
            <a:avLst/>
            <a:gdLst/>
            <a:ahLst/>
            <a:cxnLst/>
            <a:rect l="l" t="t" r="r" b="b"/>
            <a:pathLst>
              <a:path w="1446530"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20" name="object 17">
            <a:extLst>
              <a:ext uri="{FF2B5EF4-FFF2-40B4-BE49-F238E27FC236}">
                <a16:creationId xmlns:a16="http://schemas.microsoft.com/office/drawing/2014/main" id="{5237F2CF-3DC0-4587-B007-F94C12B02776}"/>
              </a:ext>
            </a:extLst>
          </p:cNvPr>
          <p:cNvSpPr/>
          <p:nvPr/>
        </p:nvSpPr>
        <p:spPr>
          <a:xfrm>
            <a:off x="1726479" y="4878958"/>
            <a:ext cx="218279" cy="218254"/>
          </a:xfrm>
          <a:prstGeom prst="rect">
            <a:avLst/>
          </a:prstGeom>
          <a:blipFill>
            <a:blip r:embed="rId5" cstate="print"/>
            <a:stretch>
              <a:fillRect/>
            </a:stretch>
          </a:blipFill>
        </p:spPr>
        <p:txBody>
          <a:bodyPr wrap="square" lIns="0" tIns="0" rIns="0" bIns="0" rtlCol="0"/>
          <a:lstStyle/>
          <a:p>
            <a:endParaRPr/>
          </a:p>
        </p:txBody>
      </p:sp>
      <p:sp>
        <p:nvSpPr>
          <p:cNvPr id="21" name="object 18">
            <a:extLst>
              <a:ext uri="{FF2B5EF4-FFF2-40B4-BE49-F238E27FC236}">
                <a16:creationId xmlns:a16="http://schemas.microsoft.com/office/drawing/2014/main" id="{66D17450-DDE4-4CB6-A242-544898EA9306}"/>
              </a:ext>
            </a:extLst>
          </p:cNvPr>
          <p:cNvSpPr/>
          <p:nvPr/>
        </p:nvSpPr>
        <p:spPr>
          <a:xfrm>
            <a:off x="2053113" y="4878958"/>
            <a:ext cx="218279" cy="218254"/>
          </a:xfrm>
          <a:prstGeom prst="rect">
            <a:avLst/>
          </a:prstGeom>
          <a:blipFill>
            <a:blip r:embed="rId6" cstate="print"/>
            <a:stretch>
              <a:fillRect/>
            </a:stretch>
          </a:blipFill>
        </p:spPr>
        <p:txBody>
          <a:bodyPr wrap="square" lIns="0" tIns="0" rIns="0" bIns="0" rtlCol="0"/>
          <a:lstStyle/>
          <a:p>
            <a:endParaRPr/>
          </a:p>
        </p:txBody>
      </p:sp>
      <p:sp>
        <p:nvSpPr>
          <p:cNvPr id="22" name="object 19">
            <a:extLst>
              <a:ext uri="{FF2B5EF4-FFF2-40B4-BE49-F238E27FC236}">
                <a16:creationId xmlns:a16="http://schemas.microsoft.com/office/drawing/2014/main" id="{59DB7CE5-CB92-4C1A-8F6B-3142E9E4ADCB}"/>
              </a:ext>
            </a:extLst>
          </p:cNvPr>
          <p:cNvSpPr/>
          <p:nvPr/>
        </p:nvSpPr>
        <p:spPr>
          <a:xfrm>
            <a:off x="2744072" y="4872676"/>
            <a:ext cx="218279" cy="218254"/>
          </a:xfrm>
          <a:prstGeom prst="rect">
            <a:avLst/>
          </a:prstGeom>
          <a:blipFill>
            <a:blip r:embed="rId7" cstate="print"/>
            <a:stretch>
              <a:fillRect/>
            </a:stretch>
          </a:blipFill>
        </p:spPr>
        <p:txBody>
          <a:bodyPr wrap="square" lIns="0" tIns="0" rIns="0" bIns="0" rtlCol="0"/>
          <a:lstStyle/>
          <a:p>
            <a:endParaRPr/>
          </a:p>
        </p:txBody>
      </p:sp>
      <p:sp>
        <p:nvSpPr>
          <p:cNvPr id="23" name="object 20">
            <a:extLst>
              <a:ext uri="{FF2B5EF4-FFF2-40B4-BE49-F238E27FC236}">
                <a16:creationId xmlns:a16="http://schemas.microsoft.com/office/drawing/2014/main" id="{DE300573-1FA3-4932-8908-4E6D33D2E98B}"/>
              </a:ext>
            </a:extLst>
          </p:cNvPr>
          <p:cNvSpPr/>
          <p:nvPr/>
        </p:nvSpPr>
        <p:spPr>
          <a:xfrm>
            <a:off x="2345989" y="4864037"/>
            <a:ext cx="326635" cy="263790"/>
          </a:xfrm>
          <a:prstGeom prst="rect">
            <a:avLst/>
          </a:prstGeom>
          <a:blipFill>
            <a:blip r:embed="rId8" cstate="print"/>
            <a:stretch>
              <a:fillRect/>
            </a:stretch>
          </a:blipFill>
        </p:spPr>
        <p:txBody>
          <a:bodyPr wrap="square" lIns="0" tIns="0" rIns="0" bIns="0" rtlCol="0"/>
          <a:lstStyle/>
          <a:p>
            <a:endParaRPr/>
          </a:p>
        </p:txBody>
      </p:sp>
      <p:sp>
        <p:nvSpPr>
          <p:cNvPr id="24" name="object 21">
            <a:extLst>
              <a:ext uri="{FF2B5EF4-FFF2-40B4-BE49-F238E27FC236}">
                <a16:creationId xmlns:a16="http://schemas.microsoft.com/office/drawing/2014/main" id="{474B614C-49A2-4A40-A92B-58A2165AAE53}"/>
              </a:ext>
            </a:extLst>
          </p:cNvPr>
          <p:cNvSpPr/>
          <p:nvPr/>
        </p:nvSpPr>
        <p:spPr>
          <a:xfrm>
            <a:off x="2400163" y="4874242"/>
            <a:ext cx="218279" cy="218254"/>
          </a:xfrm>
          <a:prstGeom prst="rect">
            <a:avLst/>
          </a:prstGeom>
          <a:blipFill>
            <a:blip r:embed="rId6" cstate="print"/>
            <a:stretch>
              <a:fillRect/>
            </a:stretch>
          </a:blipFill>
        </p:spPr>
        <p:txBody>
          <a:bodyPr wrap="square" lIns="0" tIns="0" rIns="0" bIns="0" rtlCol="0"/>
          <a:lstStyle/>
          <a:p>
            <a:endParaRPr/>
          </a:p>
        </p:txBody>
      </p:sp>
      <p:graphicFrame>
        <p:nvGraphicFramePr>
          <p:cNvPr id="25" name="object 22">
            <a:extLst>
              <a:ext uri="{FF2B5EF4-FFF2-40B4-BE49-F238E27FC236}">
                <a16:creationId xmlns:a16="http://schemas.microsoft.com/office/drawing/2014/main" id="{9EFC5029-696D-4AD0-A4CC-8F54B2AADB1D}"/>
              </a:ext>
            </a:extLst>
          </p:cNvPr>
          <p:cNvGraphicFramePr>
            <a:graphicFrameLocks noGrp="1"/>
          </p:cNvGraphicFramePr>
          <p:nvPr/>
        </p:nvGraphicFramePr>
        <p:xfrm>
          <a:off x="1651102" y="4860116"/>
          <a:ext cx="1362710"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6075">
                  <a:extLst>
                    <a:ext uri="{9D8B030D-6E8A-4147-A177-3AD203B41FA5}">
                      <a16:colId xmlns:a16="http://schemas.microsoft.com/office/drawing/2014/main" val="20001"/>
                    </a:ext>
                  </a:extLst>
                </a:gridCol>
                <a:gridCol w="345440">
                  <a:extLst>
                    <a:ext uri="{9D8B030D-6E8A-4147-A177-3AD203B41FA5}">
                      <a16:colId xmlns:a16="http://schemas.microsoft.com/office/drawing/2014/main" val="20002"/>
                    </a:ext>
                  </a:extLst>
                </a:gridCol>
                <a:gridCol w="335280">
                  <a:extLst>
                    <a:ext uri="{9D8B030D-6E8A-4147-A177-3AD203B41FA5}">
                      <a16:colId xmlns:a16="http://schemas.microsoft.com/office/drawing/2014/main" val="20003"/>
                    </a:ext>
                  </a:extLst>
                </a:gridCol>
              </a:tblGrid>
              <a:tr h="263790">
                <a:tc>
                  <a:txBody>
                    <a:bodyPr/>
                    <a:lstStyle/>
                    <a:p>
                      <a:pPr marL="23495" algn="ctr">
                        <a:lnSpc>
                          <a:spcPct val="100000"/>
                        </a:lnSpc>
                        <a:spcBef>
                          <a:spcPts val="55"/>
                        </a:spcBef>
                      </a:pPr>
                      <a:r>
                        <a:rPr sz="1300" dirty="0">
                          <a:latin typeface="Calibri"/>
                          <a:cs typeface="Calibri"/>
                        </a:rPr>
                        <a:t>0</a:t>
                      </a:r>
                      <a:endParaRPr sz="1300">
                        <a:latin typeface="Calibri"/>
                        <a:cs typeface="Calibri"/>
                      </a:endParaRPr>
                    </a:p>
                  </a:txBody>
                  <a:tcPr marL="0" marR="0" marT="698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gn="ctr">
                        <a:lnSpc>
                          <a:spcPct val="100000"/>
                        </a:lnSpc>
                        <a:spcBef>
                          <a:spcPts val="55"/>
                        </a:spcBef>
                      </a:pPr>
                      <a:r>
                        <a:rPr sz="1300" dirty="0">
                          <a:latin typeface="Calibri"/>
                          <a:cs typeface="Calibri"/>
                        </a:rPr>
                        <a:t>1</a:t>
                      </a:r>
                      <a:endParaRPr sz="1300">
                        <a:latin typeface="Calibri"/>
                        <a:cs typeface="Calibri"/>
                      </a:endParaRPr>
                    </a:p>
                  </a:txBody>
                  <a:tcPr marL="0" marR="0" marT="698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gn="ctr">
                        <a:lnSpc>
                          <a:spcPct val="100000"/>
                        </a:lnSpc>
                        <a:spcBef>
                          <a:spcPts val="15"/>
                        </a:spcBef>
                      </a:pPr>
                      <a:r>
                        <a:rPr sz="1300" dirty="0">
                          <a:latin typeface="Calibri"/>
                          <a:cs typeface="Calibri"/>
                        </a:rPr>
                        <a:t>2</a:t>
                      </a:r>
                      <a:endParaRPr sz="1300">
                        <a:latin typeface="Calibri"/>
                        <a:cs typeface="Calibri"/>
                      </a:endParaRPr>
                    </a:p>
                  </a:txBody>
                  <a:tcPr marL="0" marR="0" marT="190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3810" algn="ctr">
                        <a:lnSpc>
                          <a:spcPct val="100000"/>
                        </a:lnSpc>
                        <a:spcBef>
                          <a:spcPts val="5"/>
                        </a:spcBef>
                      </a:pPr>
                      <a:r>
                        <a:rPr sz="1300" dirty="0">
                          <a:latin typeface="Calibri"/>
                          <a:cs typeface="Calibri"/>
                        </a:rPr>
                        <a:t>3</a:t>
                      </a:r>
                      <a:endParaRPr sz="1300">
                        <a:latin typeface="Calibri"/>
                        <a:cs typeface="Calibri"/>
                      </a:endParaRPr>
                    </a:p>
                  </a:txBody>
                  <a:tcPr marL="0" marR="0" marT="63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26" name="object 23">
            <a:extLst>
              <a:ext uri="{FF2B5EF4-FFF2-40B4-BE49-F238E27FC236}">
                <a16:creationId xmlns:a16="http://schemas.microsoft.com/office/drawing/2014/main" id="{DD9F2659-7AFE-4EFA-90EE-D34C656453CE}"/>
              </a:ext>
            </a:extLst>
          </p:cNvPr>
          <p:cNvSpPr/>
          <p:nvPr/>
        </p:nvSpPr>
        <p:spPr>
          <a:xfrm>
            <a:off x="3248955" y="4862471"/>
            <a:ext cx="326635" cy="263790"/>
          </a:xfrm>
          <a:prstGeom prst="rect">
            <a:avLst/>
          </a:prstGeom>
          <a:blipFill>
            <a:blip r:embed="rId3" cstate="print"/>
            <a:stretch>
              <a:fillRect/>
            </a:stretch>
          </a:blipFill>
        </p:spPr>
        <p:txBody>
          <a:bodyPr wrap="square" lIns="0" tIns="0" rIns="0" bIns="0" rtlCol="0"/>
          <a:lstStyle/>
          <a:p>
            <a:endParaRPr/>
          </a:p>
        </p:txBody>
      </p:sp>
      <p:sp>
        <p:nvSpPr>
          <p:cNvPr id="27" name="object 24">
            <a:extLst>
              <a:ext uri="{FF2B5EF4-FFF2-40B4-BE49-F238E27FC236}">
                <a16:creationId xmlns:a16="http://schemas.microsoft.com/office/drawing/2014/main" id="{B87D5BEF-4B29-4FE5-817F-474E63C9C4A1}"/>
              </a:ext>
            </a:extLst>
          </p:cNvPr>
          <p:cNvSpPr/>
          <p:nvPr/>
        </p:nvSpPr>
        <p:spPr>
          <a:xfrm>
            <a:off x="3594436" y="4862471"/>
            <a:ext cx="326635" cy="263790"/>
          </a:xfrm>
          <a:prstGeom prst="rect">
            <a:avLst/>
          </a:prstGeom>
          <a:blipFill>
            <a:blip r:embed="rId4" cstate="print"/>
            <a:stretch>
              <a:fillRect/>
            </a:stretch>
          </a:blipFill>
        </p:spPr>
        <p:txBody>
          <a:bodyPr wrap="square" lIns="0" tIns="0" rIns="0" bIns="0" rtlCol="0"/>
          <a:lstStyle/>
          <a:p>
            <a:endParaRPr/>
          </a:p>
        </p:txBody>
      </p:sp>
      <p:sp>
        <p:nvSpPr>
          <p:cNvPr id="28" name="object 25">
            <a:extLst>
              <a:ext uri="{FF2B5EF4-FFF2-40B4-BE49-F238E27FC236}">
                <a16:creationId xmlns:a16="http://schemas.microsoft.com/office/drawing/2014/main" id="{32736D65-FE9E-4EB6-AB47-EECE885099C7}"/>
              </a:ext>
            </a:extLst>
          </p:cNvPr>
          <p:cNvSpPr/>
          <p:nvPr/>
        </p:nvSpPr>
        <p:spPr>
          <a:xfrm>
            <a:off x="4285396" y="4862471"/>
            <a:ext cx="326635" cy="263790"/>
          </a:xfrm>
          <a:prstGeom prst="rect">
            <a:avLst/>
          </a:prstGeom>
          <a:blipFill>
            <a:blip r:embed="rId9" cstate="print"/>
            <a:stretch>
              <a:fillRect/>
            </a:stretch>
          </a:blipFill>
        </p:spPr>
        <p:txBody>
          <a:bodyPr wrap="square" lIns="0" tIns="0" rIns="0" bIns="0" rtlCol="0"/>
          <a:lstStyle/>
          <a:p>
            <a:endParaRPr/>
          </a:p>
        </p:txBody>
      </p:sp>
      <p:sp>
        <p:nvSpPr>
          <p:cNvPr id="29" name="object 26">
            <a:extLst>
              <a:ext uri="{FF2B5EF4-FFF2-40B4-BE49-F238E27FC236}">
                <a16:creationId xmlns:a16="http://schemas.microsoft.com/office/drawing/2014/main" id="{029ABB4B-CC31-42CC-B040-BDEE36B14566}"/>
              </a:ext>
            </a:extLst>
          </p:cNvPr>
          <p:cNvSpPr/>
          <p:nvPr/>
        </p:nvSpPr>
        <p:spPr>
          <a:xfrm>
            <a:off x="3207372" y="4821660"/>
            <a:ext cx="1446530" cy="351790"/>
          </a:xfrm>
          <a:custGeom>
            <a:avLst/>
            <a:gdLst/>
            <a:ahLst/>
            <a:cxnLst/>
            <a:rect l="l" t="t" r="r" b="b"/>
            <a:pathLst>
              <a:path w="1446529"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30" name="object 27">
            <a:extLst>
              <a:ext uri="{FF2B5EF4-FFF2-40B4-BE49-F238E27FC236}">
                <a16:creationId xmlns:a16="http://schemas.microsoft.com/office/drawing/2014/main" id="{85B65E39-CEE7-4C97-8312-9D2B5FB7E1E9}"/>
              </a:ext>
            </a:extLst>
          </p:cNvPr>
          <p:cNvSpPr/>
          <p:nvPr/>
        </p:nvSpPr>
        <p:spPr>
          <a:xfrm>
            <a:off x="3940690" y="4864037"/>
            <a:ext cx="326635" cy="263790"/>
          </a:xfrm>
          <a:prstGeom prst="rect">
            <a:avLst/>
          </a:prstGeom>
          <a:blipFill>
            <a:blip r:embed="rId8" cstate="print"/>
            <a:stretch>
              <a:fillRect/>
            </a:stretch>
          </a:blipFill>
        </p:spPr>
        <p:txBody>
          <a:bodyPr wrap="square" lIns="0" tIns="0" rIns="0" bIns="0" rtlCol="0"/>
          <a:lstStyle/>
          <a:p>
            <a:endParaRPr/>
          </a:p>
        </p:txBody>
      </p:sp>
      <p:graphicFrame>
        <p:nvGraphicFramePr>
          <p:cNvPr id="31" name="object 28">
            <a:extLst>
              <a:ext uri="{FF2B5EF4-FFF2-40B4-BE49-F238E27FC236}">
                <a16:creationId xmlns:a16="http://schemas.microsoft.com/office/drawing/2014/main" id="{414AF1BA-0D25-4CE3-BFD5-0FE5594391CA}"/>
              </a:ext>
            </a:extLst>
          </p:cNvPr>
          <p:cNvGraphicFramePr>
            <a:graphicFrameLocks noGrp="1"/>
          </p:cNvGraphicFramePr>
          <p:nvPr/>
        </p:nvGraphicFramePr>
        <p:xfrm>
          <a:off x="3246599" y="4860116"/>
          <a:ext cx="1361439"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5440">
                  <a:extLst>
                    <a:ext uri="{9D8B030D-6E8A-4147-A177-3AD203B41FA5}">
                      <a16:colId xmlns:a16="http://schemas.microsoft.com/office/drawing/2014/main" val="20001"/>
                    </a:ext>
                  </a:extLst>
                </a:gridCol>
                <a:gridCol w="344805">
                  <a:extLst>
                    <a:ext uri="{9D8B030D-6E8A-4147-A177-3AD203B41FA5}">
                      <a16:colId xmlns:a16="http://schemas.microsoft.com/office/drawing/2014/main" val="20002"/>
                    </a:ext>
                  </a:extLst>
                </a:gridCol>
                <a:gridCol w="335279">
                  <a:extLst>
                    <a:ext uri="{9D8B030D-6E8A-4147-A177-3AD203B41FA5}">
                      <a16:colId xmlns:a16="http://schemas.microsoft.com/office/drawing/2014/main" val="20003"/>
                    </a:ext>
                  </a:extLst>
                </a:gridCol>
              </a:tblGrid>
              <a:tr h="263790">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32" name="object 29">
            <a:extLst>
              <a:ext uri="{FF2B5EF4-FFF2-40B4-BE49-F238E27FC236}">
                <a16:creationId xmlns:a16="http://schemas.microsoft.com/office/drawing/2014/main" id="{389F6CD4-E9FE-4063-BBEB-C4252ADFFDF7}"/>
              </a:ext>
            </a:extLst>
          </p:cNvPr>
          <p:cNvSpPr txBox="1"/>
          <p:nvPr/>
        </p:nvSpPr>
        <p:spPr>
          <a:xfrm>
            <a:off x="8538359" y="5134915"/>
            <a:ext cx="92710" cy="184150"/>
          </a:xfrm>
          <a:prstGeom prst="rect">
            <a:avLst/>
          </a:prstGeom>
        </p:spPr>
        <p:txBody>
          <a:bodyPr vert="horz" wrap="square" lIns="0" tIns="17145" rIns="0" bIns="0" rtlCol="0">
            <a:spAutoFit/>
          </a:bodyPr>
          <a:lstStyle/>
          <a:p>
            <a:pPr marL="12700">
              <a:lnSpc>
                <a:spcPct val="100000"/>
              </a:lnSpc>
              <a:spcBef>
                <a:spcPts val="135"/>
              </a:spcBef>
            </a:pPr>
            <a:r>
              <a:rPr sz="1000" b="1" spc="15" dirty="0">
                <a:solidFill>
                  <a:srgbClr val="3366FF"/>
                </a:solidFill>
                <a:latin typeface="Calibri"/>
                <a:cs typeface="Calibri"/>
              </a:rPr>
              <a:t>4</a:t>
            </a:r>
            <a:endParaRPr sz="1000">
              <a:latin typeface="Calibri"/>
              <a:cs typeface="Calibri"/>
            </a:endParaRPr>
          </a:p>
        </p:txBody>
      </p:sp>
      <p:sp>
        <p:nvSpPr>
          <p:cNvPr id="33" name="object 30">
            <a:extLst>
              <a:ext uri="{FF2B5EF4-FFF2-40B4-BE49-F238E27FC236}">
                <a16:creationId xmlns:a16="http://schemas.microsoft.com/office/drawing/2014/main" id="{E5E60962-C550-40F9-A4D3-12121CB04663}"/>
              </a:ext>
            </a:extLst>
          </p:cNvPr>
          <p:cNvSpPr txBox="1"/>
          <p:nvPr/>
        </p:nvSpPr>
        <p:spPr>
          <a:xfrm>
            <a:off x="8903521" y="5134915"/>
            <a:ext cx="427990" cy="184150"/>
          </a:xfrm>
          <a:prstGeom prst="rect">
            <a:avLst/>
          </a:prstGeom>
        </p:spPr>
        <p:txBody>
          <a:bodyPr vert="horz" wrap="square" lIns="0" tIns="17145" rIns="0" bIns="0" rtlCol="0">
            <a:spAutoFit/>
          </a:bodyPr>
          <a:lstStyle/>
          <a:p>
            <a:pPr marL="12700">
              <a:lnSpc>
                <a:spcPct val="100000"/>
              </a:lnSpc>
              <a:spcBef>
                <a:spcPts val="135"/>
              </a:spcBef>
              <a:tabLst>
                <a:tab pos="347980" algn="l"/>
              </a:tabLst>
            </a:pPr>
            <a:r>
              <a:rPr sz="1000" b="1" spc="15" dirty="0">
                <a:solidFill>
                  <a:srgbClr val="3366FF"/>
                </a:solidFill>
                <a:latin typeface="Calibri"/>
                <a:cs typeface="Calibri"/>
              </a:rPr>
              <a:t>5	6</a:t>
            </a:r>
            <a:endParaRPr sz="1000">
              <a:latin typeface="Calibri"/>
              <a:cs typeface="Calibri"/>
            </a:endParaRPr>
          </a:p>
        </p:txBody>
      </p:sp>
      <p:sp>
        <p:nvSpPr>
          <p:cNvPr id="34" name="object 31">
            <a:extLst>
              <a:ext uri="{FF2B5EF4-FFF2-40B4-BE49-F238E27FC236}">
                <a16:creationId xmlns:a16="http://schemas.microsoft.com/office/drawing/2014/main" id="{467D66B7-EFB8-4198-BFC9-7F51D8EC2990}"/>
              </a:ext>
            </a:extLst>
          </p:cNvPr>
          <p:cNvSpPr txBox="1"/>
          <p:nvPr/>
        </p:nvSpPr>
        <p:spPr>
          <a:xfrm>
            <a:off x="9604021" y="5134915"/>
            <a:ext cx="92710" cy="184150"/>
          </a:xfrm>
          <a:prstGeom prst="rect">
            <a:avLst/>
          </a:prstGeom>
        </p:spPr>
        <p:txBody>
          <a:bodyPr vert="horz" wrap="square" lIns="0" tIns="17145" rIns="0" bIns="0" rtlCol="0">
            <a:spAutoFit/>
          </a:bodyPr>
          <a:lstStyle/>
          <a:p>
            <a:pPr marL="12700">
              <a:lnSpc>
                <a:spcPct val="100000"/>
              </a:lnSpc>
              <a:spcBef>
                <a:spcPts val="135"/>
              </a:spcBef>
            </a:pPr>
            <a:r>
              <a:rPr sz="1000" b="1" spc="15" dirty="0">
                <a:solidFill>
                  <a:srgbClr val="3366FF"/>
                </a:solidFill>
                <a:latin typeface="Calibri"/>
                <a:cs typeface="Calibri"/>
              </a:rPr>
              <a:t>7</a:t>
            </a:r>
            <a:endParaRPr sz="1000">
              <a:latin typeface="Calibri"/>
              <a:cs typeface="Calibri"/>
            </a:endParaRPr>
          </a:p>
        </p:txBody>
      </p:sp>
      <p:sp>
        <p:nvSpPr>
          <p:cNvPr id="35" name="object 32">
            <a:extLst>
              <a:ext uri="{FF2B5EF4-FFF2-40B4-BE49-F238E27FC236}">
                <a16:creationId xmlns:a16="http://schemas.microsoft.com/office/drawing/2014/main" id="{4932DCD9-5096-46E1-A6D3-402254A17718}"/>
              </a:ext>
            </a:extLst>
          </p:cNvPr>
          <p:cNvSpPr txBox="1"/>
          <p:nvPr/>
        </p:nvSpPr>
        <p:spPr>
          <a:xfrm>
            <a:off x="6978504" y="5134915"/>
            <a:ext cx="397510" cy="184150"/>
          </a:xfrm>
          <a:prstGeom prst="rect">
            <a:avLst/>
          </a:prstGeom>
        </p:spPr>
        <p:txBody>
          <a:bodyPr vert="horz" wrap="square" lIns="0" tIns="17145" rIns="0" bIns="0" rtlCol="0">
            <a:spAutoFit/>
          </a:bodyPr>
          <a:lstStyle/>
          <a:p>
            <a:pPr marL="12700">
              <a:lnSpc>
                <a:spcPct val="100000"/>
              </a:lnSpc>
              <a:spcBef>
                <a:spcPts val="135"/>
              </a:spcBef>
              <a:tabLst>
                <a:tab pos="317500" algn="l"/>
              </a:tabLst>
            </a:pPr>
            <a:r>
              <a:rPr sz="1000" b="1" spc="15" dirty="0">
                <a:solidFill>
                  <a:srgbClr val="3366FF"/>
                </a:solidFill>
                <a:latin typeface="Calibri"/>
                <a:cs typeface="Calibri"/>
              </a:rPr>
              <a:t>0	1</a:t>
            </a:r>
            <a:endParaRPr sz="1000">
              <a:latin typeface="Calibri"/>
              <a:cs typeface="Calibri"/>
            </a:endParaRPr>
          </a:p>
        </p:txBody>
      </p:sp>
      <p:sp>
        <p:nvSpPr>
          <p:cNvPr id="36" name="object 33">
            <a:extLst>
              <a:ext uri="{FF2B5EF4-FFF2-40B4-BE49-F238E27FC236}">
                <a16:creationId xmlns:a16="http://schemas.microsoft.com/office/drawing/2014/main" id="{5B5964D8-0464-450E-8A1A-C400B157AE34}"/>
              </a:ext>
            </a:extLst>
          </p:cNvPr>
          <p:cNvSpPr txBox="1"/>
          <p:nvPr/>
        </p:nvSpPr>
        <p:spPr>
          <a:xfrm>
            <a:off x="7648388" y="5134915"/>
            <a:ext cx="427355" cy="184150"/>
          </a:xfrm>
          <a:prstGeom prst="rect">
            <a:avLst/>
          </a:prstGeom>
        </p:spPr>
        <p:txBody>
          <a:bodyPr vert="horz" wrap="square" lIns="0" tIns="17145" rIns="0" bIns="0" rtlCol="0">
            <a:spAutoFit/>
          </a:bodyPr>
          <a:lstStyle/>
          <a:p>
            <a:pPr marL="12700">
              <a:lnSpc>
                <a:spcPct val="100000"/>
              </a:lnSpc>
              <a:spcBef>
                <a:spcPts val="135"/>
              </a:spcBef>
              <a:tabLst>
                <a:tab pos="347345" algn="l"/>
              </a:tabLst>
            </a:pPr>
            <a:r>
              <a:rPr sz="1000" b="1" spc="15" dirty="0">
                <a:solidFill>
                  <a:srgbClr val="3366FF"/>
                </a:solidFill>
                <a:latin typeface="Calibri"/>
                <a:cs typeface="Calibri"/>
              </a:rPr>
              <a:t>2	3</a:t>
            </a:r>
            <a:endParaRPr sz="1000">
              <a:latin typeface="Calibri"/>
              <a:cs typeface="Calibri"/>
            </a:endParaRPr>
          </a:p>
        </p:txBody>
      </p:sp>
      <p:sp>
        <p:nvSpPr>
          <p:cNvPr id="37" name="object 34">
            <a:extLst>
              <a:ext uri="{FF2B5EF4-FFF2-40B4-BE49-F238E27FC236}">
                <a16:creationId xmlns:a16="http://schemas.microsoft.com/office/drawing/2014/main" id="{F263E38A-0406-4061-B2C0-ACE652226930}"/>
              </a:ext>
            </a:extLst>
          </p:cNvPr>
          <p:cNvSpPr/>
          <p:nvPr/>
        </p:nvSpPr>
        <p:spPr>
          <a:xfrm>
            <a:off x="6833901" y="4849908"/>
            <a:ext cx="326635" cy="263790"/>
          </a:xfrm>
          <a:prstGeom prst="rect">
            <a:avLst/>
          </a:prstGeom>
          <a:blipFill>
            <a:blip r:embed="rId10" cstate="print"/>
            <a:stretch>
              <a:fillRect/>
            </a:stretch>
          </a:blipFill>
        </p:spPr>
        <p:txBody>
          <a:bodyPr wrap="square" lIns="0" tIns="0" rIns="0" bIns="0" rtlCol="0"/>
          <a:lstStyle/>
          <a:p>
            <a:endParaRPr/>
          </a:p>
        </p:txBody>
      </p:sp>
      <p:sp>
        <p:nvSpPr>
          <p:cNvPr id="38" name="object 35">
            <a:extLst>
              <a:ext uri="{FF2B5EF4-FFF2-40B4-BE49-F238E27FC236}">
                <a16:creationId xmlns:a16="http://schemas.microsoft.com/office/drawing/2014/main" id="{F1BC507F-F941-4611-9BDF-8E9D1BC8B05C}"/>
              </a:ext>
            </a:extLst>
          </p:cNvPr>
          <p:cNvSpPr/>
          <p:nvPr/>
        </p:nvSpPr>
        <p:spPr>
          <a:xfrm>
            <a:off x="7179381" y="4849908"/>
            <a:ext cx="326635" cy="263790"/>
          </a:xfrm>
          <a:prstGeom prst="rect">
            <a:avLst/>
          </a:prstGeom>
          <a:blipFill>
            <a:blip r:embed="rId10" cstate="print"/>
            <a:stretch>
              <a:fillRect/>
            </a:stretch>
          </a:blipFill>
        </p:spPr>
        <p:txBody>
          <a:bodyPr wrap="square" lIns="0" tIns="0" rIns="0" bIns="0" rtlCol="0"/>
          <a:lstStyle/>
          <a:p>
            <a:endParaRPr/>
          </a:p>
        </p:txBody>
      </p:sp>
      <p:sp>
        <p:nvSpPr>
          <p:cNvPr id="39" name="object 36">
            <a:extLst>
              <a:ext uri="{FF2B5EF4-FFF2-40B4-BE49-F238E27FC236}">
                <a16:creationId xmlns:a16="http://schemas.microsoft.com/office/drawing/2014/main" id="{C381466C-D1F9-4AE3-BD23-6B92ABCC12DB}"/>
              </a:ext>
            </a:extLst>
          </p:cNvPr>
          <p:cNvSpPr/>
          <p:nvPr/>
        </p:nvSpPr>
        <p:spPr>
          <a:xfrm>
            <a:off x="7870341" y="4849908"/>
            <a:ext cx="326635" cy="263790"/>
          </a:xfrm>
          <a:prstGeom prst="rect">
            <a:avLst/>
          </a:prstGeom>
          <a:blipFill>
            <a:blip r:embed="rId10" cstate="print"/>
            <a:stretch>
              <a:fillRect/>
            </a:stretch>
          </a:blipFill>
        </p:spPr>
        <p:txBody>
          <a:bodyPr wrap="square" lIns="0" tIns="0" rIns="0" bIns="0" rtlCol="0"/>
          <a:lstStyle/>
          <a:p>
            <a:endParaRPr/>
          </a:p>
        </p:txBody>
      </p:sp>
      <p:sp>
        <p:nvSpPr>
          <p:cNvPr id="40" name="object 37">
            <a:extLst>
              <a:ext uri="{FF2B5EF4-FFF2-40B4-BE49-F238E27FC236}">
                <a16:creationId xmlns:a16="http://schemas.microsoft.com/office/drawing/2014/main" id="{DF4F00C8-8948-4279-BDCB-C4C49B71215F}"/>
              </a:ext>
            </a:extLst>
          </p:cNvPr>
          <p:cNvSpPr/>
          <p:nvPr/>
        </p:nvSpPr>
        <p:spPr>
          <a:xfrm>
            <a:off x="8429400" y="4849908"/>
            <a:ext cx="326635" cy="263790"/>
          </a:xfrm>
          <a:prstGeom prst="rect">
            <a:avLst/>
          </a:prstGeom>
          <a:blipFill>
            <a:blip r:embed="rId10" cstate="print"/>
            <a:stretch>
              <a:fillRect/>
            </a:stretch>
          </a:blipFill>
        </p:spPr>
        <p:txBody>
          <a:bodyPr wrap="square" lIns="0" tIns="0" rIns="0" bIns="0" rtlCol="0"/>
          <a:lstStyle/>
          <a:p>
            <a:endParaRPr/>
          </a:p>
        </p:txBody>
      </p:sp>
      <p:sp>
        <p:nvSpPr>
          <p:cNvPr id="41" name="object 38">
            <a:extLst>
              <a:ext uri="{FF2B5EF4-FFF2-40B4-BE49-F238E27FC236}">
                <a16:creationId xmlns:a16="http://schemas.microsoft.com/office/drawing/2014/main" id="{5FC0F93A-0DE5-45B5-AB55-B582114A853D}"/>
              </a:ext>
            </a:extLst>
          </p:cNvPr>
          <p:cNvSpPr/>
          <p:nvPr/>
        </p:nvSpPr>
        <p:spPr>
          <a:xfrm>
            <a:off x="8774880" y="4849908"/>
            <a:ext cx="326635" cy="263790"/>
          </a:xfrm>
          <a:prstGeom prst="rect">
            <a:avLst/>
          </a:prstGeom>
          <a:blipFill>
            <a:blip r:embed="rId11" cstate="print"/>
            <a:stretch>
              <a:fillRect/>
            </a:stretch>
          </a:blipFill>
        </p:spPr>
        <p:txBody>
          <a:bodyPr wrap="square" lIns="0" tIns="0" rIns="0" bIns="0" rtlCol="0"/>
          <a:lstStyle/>
          <a:p>
            <a:endParaRPr/>
          </a:p>
        </p:txBody>
      </p:sp>
      <p:sp>
        <p:nvSpPr>
          <p:cNvPr id="42" name="object 39">
            <a:extLst>
              <a:ext uri="{FF2B5EF4-FFF2-40B4-BE49-F238E27FC236}">
                <a16:creationId xmlns:a16="http://schemas.microsoft.com/office/drawing/2014/main" id="{11A7343C-8CF3-4554-B6D6-7D3497A2579F}"/>
              </a:ext>
            </a:extLst>
          </p:cNvPr>
          <p:cNvSpPr/>
          <p:nvPr/>
        </p:nvSpPr>
        <p:spPr>
          <a:xfrm>
            <a:off x="9465839" y="4849908"/>
            <a:ext cx="326635" cy="263790"/>
          </a:xfrm>
          <a:prstGeom prst="rect">
            <a:avLst/>
          </a:prstGeom>
          <a:blipFill>
            <a:blip r:embed="rId11" cstate="print"/>
            <a:stretch>
              <a:fillRect/>
            </a:stretch>
          </a:blipFill>
        </p:spPr>
        <p:txBody>
          <a:bodyPr wrap="square" lIns="0" tIns="0" rIns="0" bIns="0" rtlCol="0"/>
          <a:lstStyle/>
          <a:p>
            <a:endParaRPr/>
          </a:p>
        </p:txBody>
      </p:sp>
      <p:sp>
        <p:nvSpPr>
          <p:cNvPr id="43" name="object 40">
            <a:extLst>
              <a:ext uri="{FF2B5EF4-FFF2-40B4-BE49-F238E27FC236}">
                <a16:creationId xmlns:a16="http://schemas.microsoft.com/office/drawing/2014/main" id="{FBDC4E42-9BB7-4434-87D7-F56F427C42C7}"/>
              </a:ext>
            </a:extLst>
          </p:cNvPr>
          <p:cNvSpPr/>
          <p:nvPr/>
        </p:nvSpPr>
        <p:spPr>
          <a:xfrm>
            <a:off x="6793772" y="4809097"/>
            <a:ext cx="1446530" cy="351790"/>
          </a:xfrm>
          <a:custGeom>
            <a:avLst/>
            <a:gdLst/>
            <a:ahLst/>
            <a:cxnLst/>
            <a:rect l="l" t="t" r="r" b="b"/>
            <a:pathLst>
              <a:path w="1446529"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44" name="object 41">
            <a:extLst>
              <a:ext uri="{FF2B5EF4-FFF2-40B4-BE49-F238E27FC236}">
                <a16:creationId xmlns:a16="http://schemas.microsoft.com/office/drawing/2014/main" id="{7772EDA6-A289-46D6-B7E1-50E7EE328ADB}"/>
              </a:ext>
            </a:extLst>
          </p:cNvPr>
          <p:cNvSpPr/>
          <p:nvPr/>
        </p:nvSpPr>
        <p:spPr>
          <a:xfrm>
            <a:off x="8387816" y="4809097"/>
            <a:ext cx="1446530" cy="351790"/>
          </a:xfrm>
          <a:custGeom>
            <a:avLst/>
            <a:gdLst/>
            <a:ahLst/>
            <a:cxnLst/>
            <a:rect l="l" t="t" r="r" b="b"/>
            <a:pathLst>
              <a:path w="1446529"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45" name="object 42">
            <a:extLst>
              <a:ext uri="{FF2B5EF4-FFF2-40B4-BE49-F238E27FC236}">
                <a16:creationId xmlns:a16="http://schemas.microsoft.com/office/drawing/2014/main" id="{A6A4F44D-E998-45C0-82DA-0D8C1E75AEDD}"/>
              </a:ext>
            </a:extLst>
          </p:cNvPr>
          <p:cNvSpPr/>
          <p:nvPr/>
        </p:nvSpPr>
        <p:spPr>
          <a:xfrm>
            <a:off x="6906922" y="4866393"/>
            <a:ext cx="218279" cy="218254"/>
          </a:xfrm>
          <a:prstGeom prst="rect">
            <a:avLst/>
          </a:prstGeom>
          <a:blipFill>
            <a:blip r:embed="rId7" cstate="print"/>
            <a:stretch>
              <a:fillRect/>
            </a:stretch>
          </a:blipFill>
        </p:spPr>
        <p:txBody>
          <a:bodyPr wrap="square" lIns="0" tIns="0" rIns="0" bIns="0" rtlCol="0"/>
          <a:lstStyle/>
          <a:p>
            <a:endParaRPr/>
          </a:p>
        </p:txBody>
      </p:sp>
      <p:sp>
        <p:nvSpPr>
          <p:cNvPr id="46" name="object 43">
            <a:extLst>
              <a:ext uri="{FF2B5EF4-FFF2-40B4-BE49-F238E27FC236}">
                <a16:creationId xmlns:a16="http://schemas.microsoft.com/office/drawing/2014/main" id="{BD81CEB3-09E1-4312-B085-4E2409D04790}"/>
              </a:ext>
            </a:extLst>
          </p:cNvPr>
          <p:cNvSpPr/>
          <p:nvPr/>
        </p:nvSpPr>
        <p:spPr>
          <a:xfrm>
            <a:off x="8489853" y="4866393"/>
            <a:ext cx="218279" cy="218254"/>
          </a:xfrm>
          <a:prstGeom prst="rect">
            <a:avLst/>
          </a:prstGeom>
          <a:blipFill>
            <a:blip r:embed="rId7" cstate="print"/>
            <a:stretch>
              <a:fillRect/>
            </a:stretch>
          </a:blipFill>
        </p:spPr>
        <p:txBody>
          <a:bodyPr wrap="square" lIns="0" tIns="0" rIns="0" bIns="0" rtlCol="0"/>
          <a:lstStyle/>
          <a:p>
            <a:endParaRPr/>
          </a:p>
        </p:txBody>
      </p:sp>
      <p:sp>
        <p:nvSpPr>
          <p:cNvPr id="47" name="object 44">
            <a:extLst>
              <a:ext uri="{FF2B5EF4-FFF2-40B4-BE49-F238E27FC236}">
                <a16:creationId xmlns:a16="http://schemas.microsoft.com/office/drawing/2014/main" id="{8FC63663-71D6-41E6-8A8A-82C1E19C2B08}"/>
              </a:ext>
            </a:extLst>
          </p:cNvPr>
          <p:cNvSpPr/>
          <p:nvPr/>
        </p:nvSpPr>
        <p:spPr>
          <a:xfrm>
            <a:off x="7526433" y="4851474"/>
            <a:ext cx="326635" cy="263790"/>
          </a:xfrm>
          <a:prstGeom prst="rect">
            <a:avLst/>
          </a:prstGeom>
          <a:blipFill>
            <a:blip r:embed="rId12" cstate="print"/>
            <a:stretch>
              <a:fillRect/>
            </a:stretch>
          </a:blipFill>
        </p:spPr>
        <p:txBody>
          <a:bodyPr wrap="square" lIns="0" tIns="0" rIns="0" bIns="0" rtlCol="0"/>
          <a:lstStyle/>
          <a:p>
            <a:endParaRPr/>
          </a:p>
        </p:txBody>
      </p:sp>
      <p:sp>
        <p:nvSpPr>
          <p:cNvPr id="48" name="object 45">
            <a:extLst>
              <a:ext uri="{FF2B5EF4-FFF2-40B4-BE49-F238E27FC236}">
                <a16:creationId xmlns:a16="http://schemas.microsoft.com/office/drawing/2014/main" id="{1FB9FA5C-6D06-4D03-9CE5-F7AB482C0858}"/>
              </a:ext>
            </a:extLst>
          </p:cNvPr>
          <p:cNvSpPr/>
          <p:nvPr/>
        </p:nvSpPr>
        <p:spPr>
          <a:xfrm>
            <a:off x="7580607" y="4861679"/>
            <a:ext cx="218279" cy="218254"/>
          </a:xfrm>
          <a:prstGeom prst="rect">
            <a:avLst/>
          </a:prstGeom>
          <a:blipFill>
            <a:blip r:embed="rId7" cstate="print"/>
            <a:stretch>
              <a:fillRect/>
            </a:stretch>
          </a:blipFill>
        </p:spPr>
        <p:txBody>
          <a:bodyPr wrap="square" lIns="0" tIns="0" rIns="0" bIns="0" rtlCol="0"/>
          <a:lstStyle/>
          <a:p>
            <a:endParaRPr/>
          </a:p>
        </p:txBody>
      </p:sp>
      <p:graphicFrame>
        <p:nvGraphicFramePr>
          <p:cNvPr id="49" name="object 46">
            <a:extLst>
              <a:ext uri="{FF2B5EF4-FFF2-40B4-BE49-F238E27FC236}">
                <a16:creationId xmlns:a16="http://schemas.microsoft.com/office/drawing/2014/main" id="{B80A71E2-2443-4E67-AAC2-3ED17D313789}"/>
              </a:ext>
            </a:extLst>
          </p:cNvPr>
          <p:cNvGraphicFramePr>
            <a:graphicFrameLocks noGrp="1"/>
          </p:cNvGraphicFramePr>
          <p:nvPr/>
        </p:nvGraphicFramePr>
        <p:xfrm>
          <a:off x="6831545" y="4847553"/>
          <a:ext cx="1362710"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6075">
                  <a:extLst>
                    <a:ext uri="{9D8B030D-6E8A-4147-A177-3AD203B41FA5}">
                      <a16:colId xmlns:a16="http://schemas.microsoft.com/office/drawing/2014/main" val="20001"/>
                    </a:ext>
                  </a:extLst>
                </a:gridCol>
                <a:gridCol w="345440">
                  <a:extLst>
                    <a:ext uri="{9D8B030D-6E8A-4147-A177-3AD203B41FA5}">
                      <a16:colId xmlns:a16="http://schemas.microsoft.com/office/drawing/2014/main" val="20002"/>
                    </a:ext>
                  </a:extLst>
                </a:gridCol>
                <a:gridCol w="335280">
                  <a:extLst>
                    <a:ext uri="{9D8B030D-6E8A-4147-A177-3AD203B41FA5}">
                      <a16:colId xmlns:a16="http://schemas.microsoft.com/office/drawing/2014/main" val="20003"/>
                    </a:ext>
                  </a:extLst>
                </a:gridCol>
              </a:tblGrid>
              <a:tr h="263790">
                <a:tc>
                  <a:txBody>
                    <a:bodyPr/>
                    <a:lstStyle/>
                    <a:p>
                      <a:pPr marL="23495" algn="ctr">
                        <a:lnSpc>
                          <a:spcPct val="100000"/>
                        </a:lnSpc>
                        <a:spcBef>
                          <a:spcPts val="55"/>
                        </a:spcBef>
                      </a:pPr>
                      <a:r>
                        <a:rPr sz="1300" dirty="0">
                          <a:latin typeface="Calibri"/>
                          <a:cs typeface="Calibri"/>
                        </a:rPr>
                        <a:t>0</a:t>
                      </a:r>
                      <a:endParaRPr sz="1300">
                        <a:latin typeface="Calibri"/>
                        <a:cs typeface="Calibri"/>
                      </a:endParaRPr>
                    </a:p>
                  </a:txBody>
                  <a:tcPr marL="0" marR="0" marT="698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gn="ctr">
                        <a:lnSpc>
                          <a:spcPct val="100000"/>
                        </a:lnSpc>
                        <a:spcBef>
                          <a:spcPts val="15"/>
                        </a:spcBef>
                      </a:pPr>
                      <a:r>
                        <a:rPr sz="1300" dirty="0">
                          <a:latin typeface="Calibri"/>
                          <a:cs typeface="Calibri"/>
                        </a:rPr>
                        <a:t>1</a:t>
                      </a:r>
                      <a:endParaRPr sz="1300">
                        <a:latin typeface="Calibri"/>
                        <a:cs typeface="Calibri"/>
                      </a:endParaRPr>
                    </a:p>
                  </a:txBody>
                  <a:tcPr marL="0" marR="0" marT="190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50" name="object 47">
            <a:extLst>
              <a:ext uri="{FF2B5EF4-FFF2-40B4-BE49-F238E27FC236}">
                <a16:creationId xmlns:a16="http://schemas.microsoft.com/office/drawing/2014/main" id="{56042B03-1604-47BE-A8D6-D7148967C699}"/>
              </a:ext>
            </a:extLst>
          </p:cNvPr>
          <p:cNvSpPr/>
          <p:nvPr/>
        </p:nvSpPr>
        <p:spPr>
          <a:xfrm>
            <a:off x="9121134" y="4851474"/>
            <a:ext cx="326635" cy="263790"/>
          </a:xfrm>
          <a:prstGeom prst="rect">
            <a:avLst/>
          </a:prstGeom>
          <a:blipFill>
            <a:blip r:embed="rId12" cstate="print"/>
            <a:stretch>
              <a:fillRect/>
            </a:stretch>
          </a:blipFill>
        </p:spPr>
        <p:txBody>
          <a:bodyPr wrap="square" lIns="0" tIns="0" rIns="0" bIns="0" rtlCol="0"/>
          <a:lstStyle/>
          <a:p>
            <a:endParaRPr/>
          </a:p>
        </p:txBody>
      </p:sp>
      <p:sp>
        <p:nvSpPr>
          <p:cNvPr id="51" name="object 48">
            <a:extLst>
              <a:ext uri="{FF2B5EF4-FFF2-40B4-BE49-F238E27FC236}">
                <a16:creationId xmlns:a16="http://schemas.microsoft.com/office/drawing/2014/main" id="{28FA73D6-EC72-47CA-91DF-71B12725D536}"/>
              </a:ext>
            </a:extLst>
          </p:cNvPr>
          <p:cNvSpPr/>
          <p:nvPr/>
        </p:nvSpPr>
        <p:spPr>
          <a:xfrm>
            <a:off x="9175308" y="4861679"/>
            <a:ext cx="218279" cy="218254"/>
          </a:xfrm>
          <a:prstGeom prst="rect">
            <a:avLst/>
          </a:prstGeom>
          <a:blipFill>
            <a:blip r:embed="rId7" cstate="print"/>
            <a:stretch>
              <a:fillRect/>
            </a:stretch>
          </a:blipFill>
        </p:spPr>
        <p:txBody>
          <a:bodyPr wrap="square" lIns="0" tIns="0" rIns="0" bIns="0" rtlCol="0"/>
          <a:lstStyle/>
          <a:p>
            <a:endParaRPr/>
          </a:p>
        </p:txBody>
      </p:sp>
      <p:graphicFrame>
        <p:nvGraphicFramePr>
          <p:cNvPr id="52" name="object 49">
            <a:extLst>
              <a:ext uri="{FF2B5EF4-FFF2-40B4-BE49-F238E27FC236}">
                <a16:creationId xmlns:a16="http://schemas.microsoft.com/office/drawing/2014/main" id="{23C209D0-9520-4D4C-9843-5F78ED06D52A}"/>
              </a:ext>
            </a:extLst>
          </p:cNvPr>
          <p:cNvGraphicFramePr>
            <a:graphicFrameLocks noGrp="1"/>
          </p:cNvGraphicFramePr>
          <p:nvPr/>
        </p:nvGraphicFramePr>
        <p:xfrm>
          <a:off x="8427043" y="4847553"/>
          <a:ext cx="1361439"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5440">
                  <a:extLst>
                    <a:ext uri="{9D8B030D-6E8A-4147-A177-3AD203B41FA5}">
                      <a16:colId xmlns:a16="http://schemas.microsoft.com/office/drawing/2014/main" val="20001"/>
                    </a:ext>
                  </a:extLst>
                </a:gridCol>
                <a:gridCol w="344805">
                  <a:extLst>
                    <a:ext uri="{9D8B030D-6E8A-4147-A177-3AD203B41FA5}">
                      <a16:colId xmlns:a16="http://schemas.microsoft.com/office/drawing/2014/main" val="20002"/>
                    </a:ext>
                  </a:extLst>
                </a:gridCol>
                <a:gridCol w="335279">
                  <a:extLst>
                    <a:ext uri="{9D8B030D-6E8A-4147-A177-3AD203B41FA5}">
                      <a16:colId xmlns:a16="http://schemas.microsoft.com/office/drawing/2014/main" val="20003"/>
                    </a:ext>
                  </a:extLst>
                </a:gridCol>
              </a:tblGrid>
              <a:tr h="263790">
                <a:tc>
                  <a:txBody>
                    <a:bodyPr/>
                    <a:lstStyle/>
                    <a:p>
                      <a:pPr algn="ctr">
                        <a:lnSpc>
                          <a:spcPct val="100000"/>
                        </a:lnSpc>
                        <a:spcBef>
                          <a:spcPts val="55"/>
                        </a:spcBef>
                      </a:pPr>
                      <a:r>
                        <a:rPr sz="1300" dirty="0">
                          <a:latin typeface="Calibri"/>
                          <a:cs typeface="Calibri"/>
                        </a:rPr>
                        <a:t>2</a:t>
                      </a:r>
                      <a:endParaRPr sz="1300">
                        <a:latin typeface="Calibri"/>
                        <a:cs typeface="Calibri"/>
                      </a:endParaRPr>
                    </a:p>
                  </a:txBody>
                  <a:tcPr marL="0" marR="0" marT="698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gn="ctr">
                        <a:lnSpc>
                          <a:spcPct val="100000"/>
                        </a:lnSpc>
                        <a:spcBef>
                          <a:spcPts val="15"/>
                        </a:spcBef>
                      </a:pPr>
                      <a:r>
                        <a:rPr sz="1300" dirty="0">
                          <a:latin typeface="Calibri"/>
                          <a:cs typeface="Calibri"/>
                        </a:rPr>
                        <a:t>3</a:t>
                      </a:r>
                      <a:endParaRPr sz="1300">
                        <a:latin typeface="Calibri"/>
                        <a:cs typeface="Calibri"/>
                      </a:endParaRPr>
                    </a:p>
                  </a:txBody>
                  <a:tcPr marL="0" marR="0" marT="190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54" name="object 51">
            <a:extLst>
              <a:ext uri="{FF2B5EF4-FFF2-40B4-BE49-F238E27FC236}">
                <a16:creationId xmlns:a16="http://schemas.microsoft.com/office/drawing/2014/main" id="{E79458EF-913A-4925-8760-7C320FD07DB0}"/>
              </a:ext>
            </a:extLst>
          </p:cNvPr>
          <p:cNvSpPr txBox="1"/>
          <p:nvPr/>
        </p:nvSpPr>
        <p:spPr>
          <a:xfrm>
            <a:off x="2401128" y="5634249"/>
            <a:ext cx="1393825" cy="229235"/>
          </a:xfrm>
          <a:prstGeom prst="rect">
            <a:avLst/>
          </a:prstGeom>
        </p:spPr>
        <p:txBody>
          <a:bodyPr vert="horz" wrap="square" lIns="0" tIns="17145" rIns="0" bIns="0" rtlCol="0">
            <a:spAutoFit/>
          </a:bodyPr>
          <a:lstStyle/>
          <a:p>
            <a:pPr marL="12700">
              <a:lnSpc>
                <a:spcPct val="100000"/>
              </a:lnSpc>
              <a:spcBef>
                <a:spcPts val="135"/>
              </a:spcBef>
            </a:pPr>
            <a:r>
              <a:rPr sz="1300" spc="20" dirty="0">
                <a:latin typeface="Calibri"/>
                <a:cs typeface="Calibri"/>
              </a:rPr>
              <a:t>COMPACT</a:t>
            </a:r>
            <a:r>
              <a:rPr sz="1300" spc="-55" dirty="0">
                <a:latin typeface="Calibri"/>
                <a:cs typeface="Calibri"/>
              </a:rPr>
              <a:t> </a:t>
            </a:r>
            <a:r>
              <a:rPr sz="1300" spc="15" dirty="0">
                <a:latin typeface="Calibri"/>
                <a:cs typeface="Calibri"/>
              </a:rPr>
              <a:t>PACKING</a:t>
            </a:r>
            <a:endParaRPr sz="1300" dirty="0">
              <a:latin typeface="Calibri"/>
              <a:cs typeface="Calibri"/>
            </a:endParaRPr>
          </a:p>
        </p:txBody>
      </p:sp>
      <p:sp>
        <p:nvSpPr>
          <p:cNvPr id="55" name="object 52">
            <a:extLst>
              <a:ext uri="{FF2B5EF4-FFF2-40B4-BE49-F238E27FC236}">
                <a16:creationId xmlns:a16="http://schemas.microsoft.com/office/drawing/2014/main" id="{5CBD6FA3-63AC-4957-8520-47342AF5BF52}"/>
              </a:ext>
            </a:extLst>
          </p:cNvPr>
          <p:cNvSpPr txBox="1"/>
          <p:nvPr/>
        </p:nvSpPr>
        <p:spPr>
          <a:xfrm>
            <a:off x="7624720" y="5634249"/>
            <a:ext cx="1294130" cy="229235"/>
          </a:xfrm>
          <a:prstGeom prst="rect">
            <a:avLst/>
          </a:prstGeom>
        </p:spPr>
        <p:txBody>
          <a:bodyPr vert="horz" wrap="square" lIns="0" tIns="17145" rIns="0" bIns="0" rtlCol="0">
            <a:spAutoFit/>
          </a:bodyPr>
          <a:lstStyle/>
          <a:p>
            <a:pPr marL="12700">
              <a:lnSpc>
                <a:spcPct val="100000"/>
              </a:lnSpc>
              <a:spcBef>
                <a:spcPts val="135"/>
              </a:spcBef>
            </a:pPr>
            <a:r>
              <a:rPr sz="1300" spc="15" dirty="0">
                <a:latin typeface="Calibri"/>
                <a:cs typeface="Calibri"/>
              </a:rPr>
              <a:t>SCATTER</a:t>
            </a:r>
            <a:r>
              <a:rPr sz="1300" spc="-40" dirty="0">
                <a:latin typeface="Calibri"/>
                <a:cs typeface="Calibri"/>
              </a:rPr>
              <a:t> </a:t>
            </a:r>
            <a:r>
              <a:rPr sz="1300" spc="15" dirty="0">
                <a:latin typeface="Calibri"/>
                <a:cs typeface="Calibri"/>
              </a:rPr>
              <a:t>PACKING</a:t>
            </a:r>
            <a:endParaRPr sz="1300">
              <a:latin typeface="Calibri"/>
              <a:cs typeface="Calibri"/>
            </a:endParaRPr>
          </a:p>
        </p:txBody>
      </p:sp>
      <p:sp>
        <p:nvSpPr>
          <p:cNvPr id="56" name="object 53">
            <a:extLst>
              <a:ext uri="{FF2B5EF4-FFF2-40B4-BE49-F238E27FC236}">
                <a16:creationId xmlns:a16="http://schemas.microsoft.com/office/drawing/2014/main" id="{BFFE15ED-DD99-4304-844B-383429A4AD19}"/>
              </a:ext>
            </a:extLst>
          </p:cNvPr>
          <p:cNvSpPr txBox="1"/>
          <p:nvPr/>
        </p:nvSpPr>
        <p:spPr>
          <a:xfrm>
            <a:off x="10202869" y="4763330"/>
            <a:ext cx="1214754" cy="524503"/>
          </a:xfrm>
          <a:prstGeom prst="rect">
            <a:avLst/>
          </a:prstGeom>
        </p:spPr>
        <p:txBody>
          <a:bodyPr vert="horz" wrap="square" lIns="0" tIns="82550" rIns="0" bIns="0" rtlCol="0">
            <a:spAutoFit/>
          </a:bodyPr>
          <a:lstStyle/>
          <a:p>
            <a:pPr algn="ctr">
              <a:lnSpc>
                <a:spcPct val="100000"/>
              </a:lnSpc>
              <a:spcBef>
                <a:spcPts val="650"/>
              </a:spcBef>
            </a:pPr>
            <a:r>
              <a:rPr sz="1300" spc="15" dirty="0">
                <a:latin typeface="Wingdings"/>
                <a:cs typeface="Wingdings"/>
              </a:rPr>
              <a:t></a:t>
            </a:r>
            <a:r>
              <a:rPr sz="1300" spc="15" dirty="0">
                <a:latin typeface="Calibri"/>
                <a:cs typeface="Calibri"/>
              </a:rPr>
              <a:t>thread</a:t>
            </a:r>
            <a:r>
              <a:rPr sz="1300" spc="-50" dirty="0">
                <a:latin typeface="Calibri"/>
                <a:cs typeface="Calibri"/>
              </a:rPr>
              <a:t> </a:t>
            </a:r>
            <a:r>
              <a:rPr sz="1300" spc="10" dirty="0">
                <a:latin typeface="Calibri"/>
                <a:cs typeface="Calibri"/>
              </a:rPr>
              <a:t>id</a:t>
            </a:r>
            <a:r>
              <a:rPr lang="en-US" sz="1300" spc="10" dirty="0">
                <a:latin typeface="Calibri"/>
                <a:cs typeface="Calibri"/>
              </a:rPr>
              <a:t> (</a:t>
            </a:r>
            <a:r>
              <a:rPr lang="en-US" sz="1300" spc="10" dirty="0" err="1">
                <a:latin typeface="Calibri"/>
                <a:cs typeface="Calibri"/>
              </a:rPr>
              <a:t>tid</a:t>
            </a:r>
            <a:r>
              <a:rPr lang="en-US" sz="1300" spc="10" dirty="0">
                <a:latin typeface="Calibri"/>
                <a:cs typeface="Calibri"/>
              </a:rPr>
              <a:t>)</a:t>
            </a:r>
            <a:endParaRPr sz="1300" dirty="0">
              <a:latin typeface="Calibri"/>
              <a:cs typeface="Calibri"/>
            </a:endParaRPr>
          </a:p>
          <a:p>
            <a:pPr marL="26034" algn="ctr">
              <a:lnSpc>
                <a:spcPct val="100000"/>
              </a:lnSpc>
              <a:spcBef>
                <a:spcPts val="505"/>
              </a:spcBef>
            </a:pPr>
            <a:r>
              <a:rPr sz="1150" spc="20" dirty="0">
                <a:solidFill>
                  <a:srgbClr val="3366FF"/>
                </a:solidFill>
                <a:latin typeface="Wingdings"/>
                <a:cs typeface="Wingdings"/>
              </a:rPr>
              <a:t></a:t>
            </a:r>
            <a:r>
              <a:rPr sz="1150" spc="20" dirty="0">
                <a:solidFill>
                  <a:srgbClr val="3366FF"/>
                </a:solidFill>
                <a:latin typeface="Calibri"/>
                <a:cs typeface="Calibri"/>
              </a:rPr>
              <a:t>cpu</a:t>
            </a:r>
            <a:r>
              <a:rPr sz="1150" spc="-15" dirty="0">
                <a:solidFill>
                  <a:srgbClr val="3366FF"/>
                </a:solidFill>
                <a:latin typeface="Calibri"/>
                <a:cs typeface="Calibri"/>
              </a:rPr>
              <a:t> </a:t>
            </a:r>
            <a:r>
              <a:rPr sz="1150" spc="5" dirty="0">
                <a:solidFill>
                  <a:srgbClr val="3366FF"/>
                </a:solidFill>
                <a:latin typeface="Calibri"/>
                <a:cs typeface="Calibri"/>
              </a:rPr>
              <a:t>id</a:t>
            </a:r>
            <a:endParaRPr sz="1150" dirty="0">
              <a:latin typeface="Calibri"/>
              <a:cs typeface="Calibri"/>
            </a:endParaRPr>
          </a:p>
        </p:txBody>
      </p:sp>
      <p:grpSp>
        <p:nvGrpSpPr>
          <p:cNvPr id="70" name="Group 69">
            <a:extLst>
              <a:ext uri="{FF2B5EF4-FFF2-40B4-BE49-F238E27FC236}">
                <a16:creationId xmlns:a16="http://schemas.microsoft.com/office/drawing/2014/main" id="{0BF3F9FF-CCD9-4898-9681-7A02E8A55DE4}"/>
              </a:ext>
            </a:extLst>
          </p:cNvPr>
          <p:cNvGrpSpPr/>
          <p:nvPr/>
        </p:nvGrpSpPr>
        <p:grpSpPr>
          <a:xfrm>
            <a:off x="10509182" y="950898"/>
            <a:ext cx="960119" cy="393065"/>
            <a:chOff x="8349928" y="5406135"/>
            <a:chExt cx="960119" cy="393065"/>
          </a:xfrm>
        </p:grpSpPr>
        <p:sp>
          <p:nvSpPr>
            <p:cNvPr id="57" name="object 54">
              <a:extLst>
                <a:ext uri="{FF2B5EF4-FFF2-40B4-BE49-F238E27FC236}">
                  <a16:creationId xmlns:a16="http://schemas.microsoft.com/office/drawing/2014/main" id="{B60880D2-09B0-4122-A234-9CB7CC53922B}"/>
                </a:ext>
              </a:extLst>
            </p:cNvPr>
            <p:cNvSpPr/>
            <p:nvPr/>
          </p:nvSpPr>
          <p:spPr>
            <a:xfrm>
              <a:off x="8349928" y="5406135"/>
              <a:ext cx="960119" cy="393065"/>
            </a:xfrm>
            <a:custGeom>
              <a:avLst/>
              <a:gdLst/>
              <a:ahLst/>
              <a:cxnLst/>
              <a:rect l="l" t="t" r="r" b="b"/>
              <a:pathLst>
                <a:path w="960120" h="393064">
                  <a:moveTo>
                    <a:pt x="0" y="0"/>
                  </a:moveTo>
                  <a:lnTo>
                    <a:pt x="959625" y="0"/>
                  </a:lnTo>
                  <a:lnTo>
                    <a:pt x="959625" y="392545"/>
                  </a:lnTo>
                  <a:lnTo>
                    <a:pt x="0" y="392545"/>
                  </a:lnTo>
                  <a:lnTo>
                    <a:pt x="0" y="0"/>
                  </a:lnTo>
                  <a:close/>
                </a:path>
              </a:pathLst>
            </a:custGeom>
            <a:solidFill>
              <a:srgbClr val="E0E0E0"/>
            </a:solidFill>
          </p:spPr>
          <p:txBody>
            <a:bodyPr wrap="square" lIns="0" tIns="0" rIns="0" bIns="0" rtlCol="0"/>
            <a:lstStyle/>
            <a:p>
              <a:endParaRPr/>
            </a:p>
          </p:txBody>
        </p:sp>
        <p:sp>
          <p:nvSpPr>
            <p:cNvPr id="58" name="object 55">
              <a:extLst>
                <a:ext uri="{FF2B5EF4-FFF2-40B4-BE49-F238E27FC236}">
                  <a16:creationId xmlns:a16="http://schemas.microsoft.com/office/drawing/2014/main" id="{8229F19A-83B9-4207-A5B1-8C289DBBBAE8}"/>
                </a:ext>
              </a:extLst>
            </p:cNvPr>
            <p:cNvSpPr txBox="1"/>
            <p:nvPr/>
          </p:nvSpPr>
          <p:spPr>
            <a:xfrm>
              <a:off x="8349928" y="5406135"/>
              <a:ext cx="960119" cy="393065"/>
            </a:xfrm>
            <a:prstGeom prst="rect">
              <a:avLst/>
            </a:prstGeom>
            <a:ln w="4710">
              <a:solidFill>
                <a:srgbClr val="6CACDD"/>
              </a:solidFill>
            </a:ln>
          </p:spPr>
          <p:txBody>
            <a:bodyPr vert="horz" wrap="square" lIns="0" tIns="93980" rIns="0" bIns="0" rtlCol="0">
              <a:spAutoFit/>
            </a:bodyPr>
            <a:lstStyle/>
            <a:p>
              <a:pPr marL="530860">
                <a:lnSpc>
                  <a:spcPct val="100000"/>
                </a:lnSpc>
                <a:spcBef>
                  <a:spcPts val="740"/>
                </a:spcBef>
              </a:pPr>
              <a:r>
                <a:rPr sz="1150" spc="15" dirty="0">
                  <a:solidFill>
                    <a:srgbClr val="000090"/>
                  </a:solidFill>
                  <a:latin typeface="Calibri"/>
                  <a:cs typeface="Calibri"/>
                </a:rPr>
                <a:t>core</a:t>
              </a:r>
              <a:endParaRPr sz="1150">
                <a:latin typeface="Calibri"/>
                <a:cs typeface="Calibri"/>
              </a:endParaRPr>
            </a:p>
          </p:txBody>
        </p:sp>
        <p:sp>
          <p:nvSpPr>
            <p:cNvPr id="59" name="object 56">
              <a:extLst>
                <a:ext uri="{FF2B5EF4-FFF2-40B4-BE49-F238E27FC236}">
                  <a16:creationId xmlns:a16="http://schemas.microsoft.com/office/drawing/2014/main" id="{29BC7DBF-E05D-465E-B85B-A400C42DBC8E}"/>
                </a:ext>
              </a:extLst>
            </p:cNvPr>
            <p:cNvSpPr/>
            <p:nvPr/>
          </p:nvSpPr>
          <p:spPr>
            <a:xfrm>
              <a:off x="8407262" y="5465802"/>
              <a:ext cx="326635" cy="263790"/>
            </a:xfrm>
            <a:prstGeom prst="rect">
              <a:avLst/>
            </a:prstGeom>
            <a:blipFill>
              <a:blip r:embed="rId13" cstate="print"/>
              <a:stretch>
                <a:fillRect/>
              </a:stretch>
            </a:blipFill>
          </p:spPr>
          <p:txBody>
            <a:bodyPr wrap="square" lIns="0" tIns="0" rIns="0" bIns="0" rtlCol="0"/>
            <a:lstStyle/>
            <a:p>
              <a:endParaRPr/>
            </a:p>
          </p:txBody>
        </p:sp>
        <p:sp>
          <p:nvSpPr>
            <p:cNvPr id="60" name="object 57">
              <a:extLst>
                <a:ext uri="{FF2B5EF4-FFF2-40B4-BE49-F238E27FC236}">
                  <a16:creationId xmlns:a16="http://schemas.microsoft.com/office/drawing/2014/main" id="{4B2C61DC-63FC-4674-B32A-241DCF565A36}"/>
                </a:ext>
              </a:extLst>
            </p:cNvPr>
            <p:cNvSpPr/>
            <p:nvPr/>
          </p:nvSpPr>
          <p:spPr>
            <a:xfrm>
              <a:off x="8407261" y="5465801"/>
              <a:ext cx="327025" cy="264160"/>
            </a:xfrm>
            <a:custGeom>
              <a:avLst/>
              <a:gdLst/>
              <a:ahLst/>
              <a:cxnLst/>
              <a:rect l="l" t="t" r="r" b="b"/>
              <a:pathLst>
                <a:path w="327025" h="264160">
                  <a:moveTo>
                    <a:pt x="0" y="0"/>
                  </a:moveTo>
                  <a:lnTo>
                    <a:pt x="326635" y="0"/>
                  </a:lnTo>
                  <a:lnTo>
                    <a:pt x="326635" y="263790"/>
                  </a:lnTo>
                  <a:lnTo>
                    <a:pt x="0" y="263790"/>
                  </a:lnTo>
                  <a:lnTo>
                    <a:pt x="0" y="0"/>
                  </a:lnTo>
                  <a:close/>
                </a:path>
              </a:pathLst>
            </a:custGeom>
            <a:ln w="4710">
              <a:solidFill>
                <a:srgbClr val="6CACDD"/>
              </a:solidFill>
            </a:ln>
          </p:spPr>
          <p:txBody>
            <a:bodyPr wrap="square" lIns="0" tIns="0" rIns="0" bIns="0" rtlCol="0"/>
            <a:lstStyle/>
            <a:p>
              <a:endParaRPr/>
            </a:p>
          </p:txBody>
        </p:sp>
      </p:grpSp>
      <p:sp>
        <p:nvSpPr>
          <p:cNvPr id="62" name="object 61">
            <a:extLst>
              <a:ext uri="{FF2B5EF4-FFF2-40B4-BE49-F238E27FC236}">
                <a16:creationId xmlns:a16="http://schemas.microsoft.com/office/drawing/2014/main" id="{3FF5022B-2907-4F09-BA42-9309EA184499}"/>
              </a:ext>
            </a:extLst>
          </p:cNvPr>
          <p:cNvSpPr/>
          <p:nvPr/>
        </p:nvSpPr>
        <p:spPr>
          <a:xfrm>
            <a:off x="2028658" y="4040631"/>
            <a:ext cx="329565" cy="295910"/>
          </a:xfrm>
          <a:custGeom>
            <a:avLst/>
            <a:gdLst/>
            <a:ahLst/>
            <a:cxnLst/>
            <a:rect l="l" t="t" r="r" b="b"/>
            <a:pathLst>
              <a:path w="329564" h="295910">
                <a:moveTo>
                  <a:pt x="164537" y="0"/>
                </a:moveTo>
                <a:lnTo>
                  <a:pt x="112531" y="7529"/>
                </a:lnTo>
                <a:lnTo>
                  <a:pt x="67363" y="28495"/>
                </a:lnTo>
                <a:lnTo>
                  <a:pt x="31746" y="60465"/>
                </a:lnTo>
                <a:lnTo>
                  <a:pt x="8388" y="101006"/>
                </a:lnTo>
                <a:lnTo>
                  <a:pt x="0" y="147687"/>
                </a:lnTo>
                <a:lnTo>
                  <a:pt x="8388" y="194367"/>
                </a:lnTo>
                <a:lnTo>
                  <a:pt x="31746" y="234908"/>
                </a:lnTo>
                <a:lnTo>
                  <a:pt x="67363" y="266877"/>
                </a:lnTo>
                <a:lnTo>
                  <a:pt x="112531" y="287843"/>
                </a:lnTo>
                <a:lnTo>
                  <a:pt x="164537" y="295372"/>
                </a:lnTo>
                <a:lnTo>
                  <a:pt x="216544" y="287843"/>
                </a:lnTo>
                <a:lnTo>
                  <a:pt x="261711" y="266877"/>
                </a:lnTo>
                <a:lnTo>
                  <a:pt x="297329" y="234908"/>
                </a:lnTo>
                <a:lnTo>
                  <a:pt x="320687" y="194367"/>
                </a:lnTo>
                <a:lnTo>
                  <a:pt x="329076" y="147687"/>
                </a:lnTo>
                <a:lnTo>
                  <a:pt x="320687" y="101006"/>
                </a:lnTo>
                <a:lnTo>
                  <a:pt x="297329" y="60465"/>
                </a:lnTo>
                <a:lnTo>
                  <a:pt x="261711" y="28495"/>
                </a:lnTo>
                <a:lnTo>
                  <a:pt x="216544" y="7529"/>
                </a:lnTo>
                <a:lnTo>
                  <a:pt x="164537" y="0"/>
                </a:lnTo>
                <a:close/>
              </a:path>
            </a:pathLst>
          </a:custGeom>
          <a:solidFill>
            <a:srgbClr val="FFFFFF"/>
          </a:solidFill>
        </p:spPr>
        <p:txBody>
          <a:bodyPr wrap="square" lIns="0" tIns="0" rIns="0" bIns="0" rtlCol="0"/>
          <a:lstStyle/>
          <a:p>
            <a:endParaRPr/>
          </a:p>
        </p:txBody>
      </p:sp>
      <p:sp>
        <p:nvSpPr>
          <p:cNvPr id="68" name="Rectangle 67">
            <a:extLst>
              <a:ext uri="{FF2B5EF4-FFF2-40B4-BE49-F238E27FC236}">
                <a16:creationId xmlns:a16="http://schemas.microsoft.com/office/drawing/2014/main" id="{3C41476B-C6CA-4418-961C-AA41A8143E3E}"/>
              </a:ext>
            </a:extLst>
          </p:cNvPr>
          <p:cNvSpPr/>
          <p:nvPr/>
        </p:nvSpPr>
        <p:spPr>
          <a:xfrm>
            <a:off x="953146" y="2552239"/>
            <a:ext cx="4378271" cy="1477328"/>
          </a:xfrm>
          <a:prstGeom prst="rect">
            <a:avLst/>
          </a:prstGeom>
          <a:solidFill>
            <a:schemeClr val="bg1">
              <a:lumMod val="95000"/>
            </a:schemeClr>
          </a:solidFill>
        </p:spPr>
        <p:txBody>
          <a:bodyPr wrap="square">
            <a:spAutoFit/>
          </a:bodyPr>
          <a:lstStyle/>
          <a:p>
            <a:r>
              <a:rPr lang="nb-NO" dirty="0">
                <a:solidFill>
                  <a:srgbClr val="808080"/>
                </a:solidFill>
                <a:latin typeface="Consolas" panose="020B0609020204030204" pitchFamily="49" charset="0"/>
              </a:rPr>
              <a:t>#pragma</a:t>
            </a:r>
            <a:r>
              <a:rPr lang="nb-NO" dirty="0">
                <a:solidFill>
                  <a:srgbClr val="000000"/>
                </a:solidFill>
                <a:latin typeface="Consolas" panose="020B0609020204030204" pitchFamily="49" charset="0"/>
              </a:rPr>
              <a:t> omp parallel </a:t>
            </a:r>
            <a:r>
              <a:rPr lang="nb-NO" dirty="0">
                <a:solidFill>
                  <a:srgbClr val="0000FF"/>
                </a:solidFill>
                <a:latin typeface="Consolas" panose="020B0609020204030204" pitchFamily="49" charset="0"/>
              </a:rPr>
              <a:t>private</a:t>
            </a:r>
            <a:r>
              <a:rPr lang="nb-NO" dirty="0">
                <a:solidFill>
                  <a:srgbClr val="000000"/>
                </a:solidFill>
                <a:latin typeface="Consolas" panose="020B0609020204030204" pitchFamily="49" charset="0"/>
              </a:rPr>
              <a:t>(tid)</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tid</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omp_get_thread_num</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code here...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
        <p:nvSpPr>
          <p:cNvPr id="69" name="Rectangle 68">
            <a:extLst>
              <a:ext uri="{FF2B5EF4-FFF2-40B4-BE49-F238E27FC236}">
                <a16:creationId xmlns:a16="http://schemas.microsoft.com/office/drawing/2014/main" id="{C6042979-1020-478D-967D-E40EBBD2E3A3}"/>
              </a:ext>
            </a:extLst>
          </p:cNvPr>
          <p:cNvSpPr/>
          <p:nvPr/>
        </p:nvSpPr>
        <p:spPr>
          <a:xfrm>
            <a:off x="953146" y="1620426"/>
            <a:ext cx="4378271" cy="646331"/>
          </a:xfrm>
          <a:prstGeom prst="rect">
            <a:avLst/>
          </a:prstGeom>
          <a:solidFill>
            <a:schemeClr val="accent4">
              <a:lumMod val="20000"/>
              <a:lumOff val="80000"/>
            </a:schemeClr>
          </a:solidFill>
        </p:spPr>
        <p:txBody>
          <a:bodyPr wrap="square">
            <a:spAutoFit/>
          </a:bodyPr>
          <a:lstStyle/>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OMP_NUM_THREADS = 4</a:t>
            </a:r>
          </a:p>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OMP_PLACES =</a:t>
            </a:r>
            <a:r>
              <a:rPr lang="en-US" dirty="0">
                <a:solidFill>
                  <a:srgbClr val="C00000"/>
                </a:solidFill>
                <a:latin typeface="Consolas" panose="020B0609020204030204" pitchFamily="49" charset="0"/>
              </a:rPr>
              <a:t>‘{0}:4’</a:t>
            </a:r>
          </a:p>
        </p:txBody>
      </p:sp>
      <p:sp>
        <p:nvSpPr>
          <p:cNvPr id="71" name="object 61">
            <a:extLst>
              <a:ext uri="{FF2B5EF4-FFF2-40B4-BE49-F238E27FC236}">
                <a16:creationId xmlns:a16="http://schemas.microsoft.com/office/drawing/2014/main" id="{85734DEC-9FEC-426A-8AF1-5214C4E5A5CA}"/>
              </a:ext>
            </a:extLst>
          </p:cNvPr>
          <p:cNvSpPr/>
          <p:nvPr/>
        </p:nvSpPr>
        <p:spPr>
          <a:xfrm>
            <a:off x="6805735" y="4038904"/>
            <a:ext cx="329565" cy="295910"/>
          </a:xfrm>
          <a:custGeom>
            <a:avLst/>
            <a:gdLst/>
            <a:ahLst/>
            <a:cxnLst/>
            <a:rect l="l" t="t" r="r" b="b"/>
            <a:pathLst>
              <a:path w="329564" h="295910">
                <a:moveTo>
                  <a:pt x="164537" y="0"/>
                </a:moveTo>
                <a:lnTo>
                  <a:pt x="112531" y="7529"/>
                </a:lnTo>
                <a:lnTo>
                  <a:pt x="67363" y="28495"/>
                </a:lnTo>
                <a:lnTo>
                  <a:pt x="31746" y="60465"/>
                </a:lnTo>
                <a:lnTo>
                  <a:pt x="8388" y="101006"/>
                </a:lnTo>
                <a:lnTo>
                  <a:pt x="0" y="147687"/>
                </a:lnTo>
                <a:lnTo>
                  <a:pt x="8388" y="194367"/>
                </a:lnTo>
                <a:lnTo>
                  <a:pt x="31746" y="234908"/>
                </a:lnTo>
                <a:lnTo>
                  <a:pt x="67363" y="266877"/>
                </a:lnTo>
                <a:lnTo>
                  <a:pt x="112531" y="287843"/>
                </a:lnTo>
                <a:lnTo>
                  <a:pt x="164537" y="295372"/>
                </a:lnTo>
                <a:lnTo>
                  <a:pt x="216544" y="287843"/>
                </a:lnTo>
                <a:lnTo>
                  <a:pt x="261711" y="266877"/>
                </a:lnTo>
                <a:lnTo>
                  <a:pt x="297329" y="234908"/>
                </a:lnTo>
                <a:lnTo>
                  <a:pt x="320687" y="194367"/>
                </a:lnTo>
                <a:lnTo>
                  <a:pt x="329076" y="147687"/>
                </a:lnTo>
                <a:lnTo>
                  <a:pt x="320687" y="101006"/>
                </a:lnTo>
                <a:lnTo>
                  <a:pt x="297329" y="60465"/>
                </a:lnTo>
                <a:lnTo>
                  <a:pt x="261711" y="28495"/>
                </a:lnTo>
                <a:lnTo>
                  <a:pt x="216544" y="7529"/>
                </a:lnTo>
                <a:lnTo>
                  <a:pt x="164537" y="0"/>
                </a:lnTo>
                <a:close/>
              </a:path>
            </a:pathLst>
          </a:custGeom>
          <a:solidFill>
            <a:srgbClr val="FFFFFF"/>
          </a:solidFill>
        </p:spPr>
        <p:txBody>
          <a:bodyPr wrap="square" lIns="0" tIns="0" rIns="0" bIns="0" rtlCol="0"/>
          <a:lstStyle/>
          <a:p>
            <a:endParaRPr/>
          </a:p>
        </p:txBody>
      </p:sp>
      <p:sp>
        <p:nvSpPr>
          <p:cNvPr id="72" name="Rectangle 71">
            <a:extLst>
              <a:ext uri="{FF2B5EF4-FFF2-40B4-BE49-F238E27FC236}">
                <a16:creationId xmlns:a16="http://schemas.microsoft.com/office/drawing/2014/main" id="{5B611AA5-29D9-406F-94ED-96750B873E8B}"/>
              </a:ext>
            </a:extLst>
          </p:cNvPr>
          <p:cNvSpPr/>
          <p:nvPr/>
        </p:nvSpPr>
        <p:spPr>
          <a:xfrm>
            <a:off x="6431797" y="2550512"/>
            <a:ext cx="4378271" cy="1477328"/>
          </a:xfrm>
          <a:prstGeom prst="rect">
            <a:avLst/>
          </a:prstGeom>
          <a:solidFill>
            <a:schemeClr val="bg1">
              <a:lumMod val="95000"/>
            </a:schemeClr>
          </a:solidFill>
        </p:spPr>
        <p:txBody>
          <a:bodyPr wrap="square">
            <a:spAutoFit/>
          </a:bodyPr>
          <a:lstStyle/>
          <a:p>
            <a:r>
              <a:rPr lang="nb-NO" dirty="0">
                <a:solidFill>
                  <a:srgbClr val="808080"/>
                </a:solidFill>
                <a:latin typeface="Consolas" panose="020B0609020204030204" pitchFamily="49" charset="0"/>
              </a:rPr>
              <a:t>#pragma</a:t>
            </a:r>
            <a:r>
              <a:rPr lang="nb-NO" dirty="0">
                <a:solidFill>
                  <a:srgbClr val="000000"/>
                </a:solidFill>
                <a:latin typeface="Consolas" panose="020B0609020204030204" pitchFamily="49" charset="0"/>
              </a:rPr>
              <a:t> omp parallel </a:t>
            </a:r>
            <a:r>
              <a:rPr lang="nb-NO" dirty="0">
                <a:solidFill>
                  <a:srgbClr val="0000FF"/>
                </a:solidFill>
                <a:latin typeface="Consolas" panose="020B0609020204030204" pitchFamily="49" charset="0"/>
              </a:rPr>
              <a:t>private</a:t>
            </a:r>
            <a:r>
              <a:rPr lang="nb-NO" dirty="0">
                <a:solidFill>
                  <a:srgbClr val="000000"/>
                </a:solidFill>
                <a:latin typeface="Consolas" panose="020B0609020204030204" pitchFamily="49" charset="0"/>
              </a:rPr>
              <a:t>(tid)</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tid</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omp_get_thread_num</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code here...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
        <p:nvSpPr>
          <p:cNvPr id="73" name="Rectangle 72">
            <a:extLst>
              <a:ext uri="{FF2B5EF4-FFF2-40B4-BE49-F238E27FC236}">
                <a16:creationId xmlns:a16="http://schemas.microsoft.com/office/drawing/2014/main" id="{542C5FBA-88F9-4930-B791-CB48F775BE77}"/>
              </a:ext>
            </a:extLst>
          </p:cNvPr>
          <p:cNvSpPr/>
          <p:nvPr/>
        </p:nvSpPr>
        <p:spPr>
          <a:xfrm>
            <a:off x="6431797" y="1618699"/>
            <a:ext cx="4378271" cy="646331"/>
          </a:xfrm>
          <a:prstGeom prst="rect">
            <a:avLst/>
          </a:prstGeom>
          <a:solidFill>
            <a:schemeClr val="accent4">
              <a:lumMod val="20000"/>
              <a:lumOff val="80000"/>
            </a:schemeClr>
          </a:solidFill>
        </p:spPr>
        <p:txBody>
          <a:bodyPr wrap="square">
            <a:spAutoFit/>
          </a:bodyPr>
          <a:lstStyle/>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OMP_NUM_THREADS = 4</a:t>
            </a:r>
          </a:p>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OMP_PLACES = </a:t>
            </a:r>
            <a:r>
              <a:rPr lang="en-US" dirty="0">
                <a:solidFill>
                  <a:srgbClr val="C00000"/>
                </a:solidFill>
                <a:latin typeface="Consolas" panose="020B0609020204030204" pitchFamily="49" charset="0"/>
              </a:rPr>
              <a:t>‘{0}:4:2’</a:t>
            </a:r>
          </a:p>
        </p:txBody>
      </p:sp>
    </p:spTree>
    <p:extLst>
      <p:ext uri="{BB962C8B-B14F-4D97-AF65-F5344CB8AC3E}">
        <p14:creationId xmlns:p14="http://schemas.microsoft.com/office/powerpoint/2010/main" val="354567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P spid="55" grpId="0"/>
      <p:bldP spid="56" grpId="0"/>
      <p:bldP spid="71" grpId="0" animBg="1"/>
      <p:bldP spid="72" grpId="0" animBg="1"/>
      <p:bldP spid="7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9B9B6-1595-4185-947B-2CAEF734A19D}"/>
              </a:ext>
            </a:extLst>
          </p:cNvPr>
          <p:cNvSpPr>
            <a:spLocks noGrp="1"/>
          </p:cNvSpPr>
          <p:nvPr>
            <p:ph type="title"/>
          </p:nvPr>
        </p:nvSpPr>
        <p:spPr/>
        <p:txBody>
          <a:bodyPr/>
          <a:lstStyle/>
          <a:p>
            <a:r>
              <a:rPr lang="en-US" dirty="0">
                <a:solidFill>
                  <a:prstClr val="white"/>
                </a:solidFill>
              </a:rPr>
              <a:t>Example </a:t>
            </a:r>
            <a:r>
              <a:rPr lang="en-US" sz="2400" dirty="0">
                <a:solidFill>
                  <a:prstClr val="white"/>
                </a:solidFill>
              </a:rPr>
              <a:t>[Assume 2 sockets &amp; 4 cores per socket &amp; hyper-threading </a:t>
            </a:r>
            <a:r>
              <a:rPr lang="en-US" sz="2400" b="1" dirty="0">
                <a:solidFill>
                  <a:srgbClr val="FFC000"/>
                </a:solidFill>
              </a:rPr>
              <a:t>enabled</a:t>
            </a:r>
            <a:r>
              <a:rPr lang="en-US" sz="2400" dirty="0">
                <a:solidFill>
                  <a:prstClr val="white"/>
                </a:solidFill>
              </a:rPr>
              <a:t>]</a:t>
            </a:r>
            <a:endParaRPr lang="en-US" dirty="0"/>
          </a:p>
        </p:txBody>
      </p:sp>
      <p:sp>
        <p:nvSpPr>
          <p:cNvPr id="4" name="Slide Number Placeholder 3">
            <a:extLst>
              <a:ext uri="{FF2B5EF4-FFF2-40B4-BE49-F238E27FC236}">
                <a16:creationId xmlns:a16="http://schemas.microsoft.com/office/drawing/2014/main" id="{43F92D79-0701-40E3-A185-583FE2D8CD2F}"/>
              </a:ext>
            </a:extLst>
          </p:cNvPr>
          <p:cNvSpPr>
            <a:spLocks noGrp="1"/>
          </p:cNvSpPr>
          <p:nvPr>
            <p:ph type="sldNum" sz="quarter" idx="12"/>
          </p:nvPr>
        </p:nvSpPr>
        <p:spPr>
          <a:xfrm>
            <a:off x="11469301" y="6494249"/>
            <a:ext cx="693023" cy="26867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F99D497-71C4-4462-B004-13BC8AA12788}"/>
                  </a:ext>
                </a:extLst>
              </p:cNvPr>
              <p:cNvSpPr>
                <a:spLocks noGrp="1"/>
              </p:cNvSpPr>
              <p:nvPr>
                <p:ph type="body" sz="quarter" idx="13"/>
              </p:nvPr>
            </p:nvSpPr>
            <p:spPr/>
            <p:txBody>
              <a:bodyPr/>
              <a:lstStyle/>
              <a:p>
                <a:r>
                  <a:rPr lang="en-US" dirty="0"/>
                  <a:t>[Kent </a:t>
                </a:r>
                <a:r>
                  <a:rPr lang="en-US" dirty="0" err="1"/>
                  <a:t>Milfeld</a:t>
                </a:r>
                <a:r>
                  <a:rPr lang="en-US" dirty="0"/>
                  <a:t>, Lars </a:t>
                </a:r>
                <a:r>
                  <a:rPr lang="en-US" dirty="0" err="1"/>
                  <a:t>Koesterke</a:t>
                </a:r>
                <a:r>
                  <a:rPr lang="en-US" dirty="0"/>
                  <a:t>]</a:t>
                </a:r>
                <a14:m>
                  <m:oMath xmlns:m="http://schemas.openxmlformats.org/officeDocument/2006/math">
                    <m:r>
                      <a:rPr lang="en-US"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2F99D497-71C4-4462-B004-13BC8AA12788}"/>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
        <p:nvSpPr>
          <p:cNvPr id="54" name="object 51">
            <a:extLst>
              <a:ext uri="{FF2B5EF4-FFF2-40B4-BE49-F238E27FC236}">
                <a16:creationId xmlns:a16="http://schemas.microsoft.com/office/drawing/2014/main" id="{E79458EF-913A-4925-8760-7C320FD07DB0}"/>
              </a:ext>
            </a:extLst>
          </p:cNvPr>
          <p:cNvSpPr txBox="1"/>
          <p:nvPr/>
        </p:nvSpPr>
        <p:spPr>
          <a:xfrm>
            <a:off x="1787352" y="5640182"/>
            <a:ext cx="2115159" cy="217367"/>
          </a:xfrm>
          <a:prstGeom prst="rect">
            <a:avLst/>
          </a:prstGeom>
        </p:spPr>
        <p:txBody>
          <a:bodyPr vert="horz" wrap="square" lIns="0" tIns="17145" rIns="0" bIns="0" rtlCol="0">
            <a:spAutoFit/>
          </a:bodyPr>
          <a:lstStyle/>
          <a:p>
            <a:pPr marL="12700">
              <a:lnSpc>
                <a:spcPct val="100000"/>
              </a:lnSpc>
              <a:spcBef>
                <a:spcPts val="135"/>
              </a:spcBef>
            </a:pPr>
            <a:r>
              <a:rPr lang="en-US" sz="1300" spc="20" dirty="0">
                <a:cs typeface="Calibri"/>
              </a:rPr>
              <a:t>Binding to Single HW-thread</a:t>
            </a:r>
          </a:p>
        </p:txBody>
      </p:sp>
      <p:sp>
        <p:nvSpPr>
          <p:cNvPr id="55" name="object 52">
            <a:extLst>
              <a:ext uri="{FF2B5EF4-FFF2-40B4-BE49-F238E27FC236}">
                <a16:creationId xmlns:a16="http://schemas.microsoft.com/office/drawing/2014/main" id="{5CBD6FA3-63AC-4957-8520-47342AF5BF52}"/>
              </a:ext>
            </a:extLst>
          </p:cNvPr>
          <p:cNvSpPr txBox="1"/>
          <p:nvPr/>
        </p:nvSpPr>
        <p:spPr>
          <a:xfrm>
            <a:off x="7268261" y="5634249"/>
            <a:ext cx="1294130" cy="217367"/>
          </a:xfrm>
          <a:prstGeom prst="rect">
            <a:avLst/>
          </a:prstGeom>
        </p:spPr>
        <p:txBody>
          <a:bodyPr vert="horz" wrap="square" lIns="0" tIns="17145" rIns="0" bIns="0" rtlCol="0">
            <a:spAutoFit/>
          </a:bodyPr>
          <a:lstStyle/>
          <a:p>
            <a:pPr marL="12700">
              <a:lnSpc>
                <a:spcPct val="100000"/>
              </a:lnSpc>
              <a:spcBef>
                <a:spcPts val="135"/>
              </a:spcBef>
            </a:pPr>
            <a:r>
              <a:rPr lang="en-US" sz="1300" spc="15" dirty="0">
                <a:latin typeface="Calibri"/>
                <a:cs typeface="Calibri"/>
              </a:rPr>
              <a:t>Binding to core</a:t>
            </a:r>
            <a:endParaRPr sz="1300" dirty="0">
              <a:latin typeface="Calibri"/>
              <a:cs typeface="Calibri"/>
            </a:endParaRPr>
          </a:p>
        </p:txBody>
      </p:sp>
      <p:grpSp>
        <p:nvGrpSpPr>
          <p:cNvPr id="70" name="Group 69">
            <a:extLst>
              <a:ext uri="{FF2B5EF4-FFF2-40B4-BE49-F238E27FC236}">
                <a16:creationId xmlns:a16="http://schemas.microsoft.com/office/drawing/2014/main" id="{0BF3F9FF-CCD9-4898-9681-7A02E8A55DE4}"/>
              </a:ext>
            </a:extLst>
          </p:cNvPr>
          <p:cNvGrpSpPr/>
          <p:nvPr/>
        </p:nvGrpSpPr>
        <p:grpSpPr>
          <a:xfrm>
            <a:off x="10509182" y="950898"/>
            <a:ext cx="960119" cy="393065"/>
            <a:chOff x="8349928" y="5406135"/>
            <a:chExt cx="960119" cy="393065"/>
          </a:xfrm>
        </p:grpSpPr>
        <p:sp>
          <p:nvSpPr>
            <p:cNvPr id="57" name="object 54">
              <a:extLst>
                <a:ext uri="{FF2B5EF4-FFF2-40B4-BE49-F238E27FC236}">
                  <a16:creationId xmlns:a16="http://schemas.microsoft.com/office/drawing/2014/main" id="{B60880D2-09B0-4122-A234-9CB7CC53922B}"/>
                </a:ext>
              </a:extLst>
            </p:cNvPr>
            <p:cNvSpPr/>
            <p:nvPr/>
          </p:nvSpPr>
          <p:spPr>
            <a:xfrm>
              <a:off x="8349928" y="5406135"/>
              <a:ext cx="960119" cy="393065"/>
            </a:xfrm>
            <a:custGeom>
              <a:avLst/>
              <a:gdLst/>
              <a:ahLst/>
              <a:cxnLst/>
              <a:rect l="l" t="t" r="r" b="b"/>
              <a:pathLst>
                <a:path w="960120" h="393064">
                  <a:moveTo>
                    <a:pt x="0" y="0"/>
                  </a:moveTo>
                  <a:lnTo>
                    <a:pt x="959625" y="0"/>
                  </a:lnTo>
                  <a:lnTo>
                    <a:pt x="959625" y="392545"/>
                  </a:lnTo>
                  <a:lnTo>
                    <a:pt x="0" y="392545"/>
                  </a:lnTo>
                  <a:lnTo>
                    <a:pt x="0" y="0"/>
                  </a:lnTo>
                  <a:close/>
                </a:path>
              </a:pathLst>
            </a:custGeom>
            <a:solidFill>
              <a:srgbClr val="E0E0E0"/>
            </a:solidFill>
          </p:spPr>
          <p:txBody>
            <a:bodyPr wrap="square" lIns="0" tIns="0" rIns="0" bIns="0" rtlCol="0"/>
            <a:lstStyle/>
            <a:p>
              <a:endParaRPr/>
            </a:p>
          </p:txBody>
        </p:sp>
        <p:sp>
          <p:nvSpPr>
            <p:cNvPr id="58" name="object 55">
              <a:extLst>
                <a:ext uri="{FF2B5EF4-FFF2-40B4-BE49-F238E27FC236}">
                  <a16:creationId xmlns:a16="http://schemas.microsoft.com/office/drawing/2014/main" id="{8229F19A-83B9-4207-A5B1-8C289DBBBAE8}"/>
                </a:ext>
              </a:extLst>
            </p:cNvPr>
            <p:cNvSpPr txBox="1"/>
            <p:nvPr/>
          </p:nvSpPr>
          <p:spPr>
            <a:xfrm>
              <a:off x="8349928" y="5406135"/>
              <a:ext cx="960119" cy="393065"/>
            </a:xfrm>
            <a:prstGeom prst="rect">
              <a:avLst/>
            </a:prstGeom>
            <a:ln w="4710">
              <a:solidFill>
                <a:srgbClr val="6CACDD"/>
              </a:solidFill>
            </a:ln>
          </p:spPr>
          <p:txBody>
            <a:bodyPr vert="horz" wrap="square" lIns="0" tIns="93980" rIns="0" bIns="0" rtlCol="0">
              <a:spAutoFit/>
            </a:bodyPr>
            <a:lstStyle/>
            <a:p>
              <a:pPr marL="530860">
                <a:lnSpc>
                  <a:spcPct val="100000"/>
                </a:lnSpc>
                <a:spcBef>
                  <a:spcPts val="740"/>
                </a:spcBef>
              </a:pPr>
              <a:r>
                <a:rPr sz="1150" spc="15" dirty="0">
                  <a:solidFill>
                    <a:srgbClr val="000090"/>
                  </a:solidFill>
                  <a:latin typeface="Calibri"/>
                  <a:cs typeface="Calibri"/>
                </a:rPr>
                <a:t>core</a:t>
              </a:r>
              <a:endParaRPr sz="1150">
                <a:latin typeface="Calibri"/>
                <a:cs typeface="Calibri"/>
              </a:endParaRPr>
            </a:p>
          </p:txBody>
        </p:sp>
        <p:sp>
          <p:nvSpPr>
            <p:cNvPr id="59" name="object 56">
              <a:extLst>
                <a:ext uri="{FF2B5EF4-FFF2-40B4-BE49-F238E27FC236}">
                  <a16:creationId xmlns:a16="http://schemas.microsoft.com/office/drawing/2014/main" id="{29BC7DBF-E05D-465E-B85B-A400C42DBC8E}"/>
                </a:ext>
              </a:extLst>
            </p:cNvPr>
            <p:cNvSpPr/>
            <p:nvPr/>
          </p:nvSpPr>
          <p:spPr>
            <a:xfrm>
              <a:off x="8407262" y="5465802"/>
              <a:ext cx="326635" cy="263790"/>
            </a:xfrm>
            <a:prstGeom prst="rect">
              <a:avLst/>
            </a:prstGeom>
            <a:blipFill>
              <a:blip r:embed="rId3" cstate="print"/>
              <a:stretch>
                <a:fillRect/>
              </a:stretch>
            </a:blipFill>
          </p:spPr>
          <p:txBody>
            <a:bodyPr wrap="square" lIns="0" tIns="0" rIns="0" bIns="0" rtlCol="0"/>
            <a:lstStyle/>
            <a:p>
              <a:endParaRPr/>
            </a:p>
          </p:txBody>
        </p:sp>
        <p:sp>
          <p:nvSpPr>
            <p:cNvPr id="60" name="object 57">
              <a:extLst>
                <a:ext uri="{FF2B5EF4-FFF2-40B4-BE49-F238E27FC236}">
                  <a16:creationId xmlns:a16="http://schemas.microsoft.com/office/drawing/2014/main" id="{4B2C61DC-63FC-4674-B32A-241DCF565A36}"/>
                </a:ext>
              </a:extLst>
            </p:cNvPr>
            <p:cNvSpPr/>
            <p:nvPr/>
          </p:nvSpPr>
          <p:spPr>
            <a:xfrm>
              <a:off x="8407261" y="5465801"/>
              <a:ext cx="327025" cy="264160"/>
            </a:xfrm>
            <a:custGeom>
              <a:avLst/>
              <a:gdLst/>
              <a:ahLst/>
              <a:cxnLst/>
              <a:rect l="l" t="t" r="r" b="b"/>
              <a:pathLst>
                <a:path w="327025" h="264160">
                  <a:moveTo>
                    <a:pt x="0" y="0"/>
                  </a:moveTo>
                  <a:lnTo>
                    <a:pt x="326635" y="0"/>
                  </a:lnTo>
                  <a:lnTo>
                    <a:pt x="326635" y="263790"/>
                  </a:lnTo>
                  <a:lnTo>
                    <a:pt x="0" y="263790"/>
                  </a:lnTo>
                  <a:lnTo>
                    <a:pt x="0" y="0"/>
                  </a:lnTo>
                  <a:close/>
                </a:path>
              </a:pathLst>
            </a:custGeom>
            <a:ln w="4710">
              <a:solidFill>
                <a:srgbClr val="6CACDD"/>
              </a:solidFill>
            </a:ln>
          </p:spPr>
          <p:txBody>
            <a:bodyPr wrap="square" lIns="0" tIns="0" rIns="0" bIns="0" rtlCol="0"/>
            <a:lstStyle/>
            <a:p>
              <a:endParaRPr/>
            </a:p>
          </p:txBody>
        </p:sp>
      </p:grpSp>
      <p:sp>
        <p:nvSpPr>
          <p:cNvPr id="62" name="object 61">
            <a:extLst>
              <a:ext uri="{FF2B5EF4-FFF2-40B4-BE49-F238E27FC236}">
                <a16:creationId xmlns:a16="http://schemas.microsoft.com/office/drawing/2014/main" id="{3FF5022B-2907-4F09-BA42-9309EA184499}"/>
              </a:ext>
            </a:extLst>
          </p:cNvPr>
          <p:cNvSpPr/>
          <p:nvPr/>
        </p:nvSpPr>
        <p:spPr>
          <a:xfrm>
            <a:off x="1672199" y="4040631"/>
            <a:ext cx="329565" cy="295910"/>
          </a:xfrm>
          <a:custGeom>
            <a:avLst/>
            <a:gdLst/>
            <a:ahLst/>
            <a:cxnLst/>
            <a:rect l="l" t="t" r="r" b="b"/>
            <a:pathLst>
              <a:path w="329564" h="295910">
                <a:moveTo>
                  <a:pt x="164537" y="0"/>
                </a:moveTo>
                <a:lnTo>
                  <a:pt x="112531" y="7529"/>
                </a:lnTo>
                <a:lnTo>
                  <a:pt x="67363" y="28495"/>
                </a:lnTo>
                <a:lnTo>
                  <a:pt x="31746" y="60465"/>
                </a:lnTo>
                <a:lnTo>
                  <a:pt x="8388" y="101006"/>
                </a:lnTo>
                <a:lnTo>
                  <a:pt x="0" y="147687"/>
                </a:lnTo>
                <a:lnTo>
                  <a:pt x="8388" y="194367"/>
                </a:lnTo>
                <a:lnTo>
                  <a:pt x="31746" y="234908"/>
                </a:lnTo>
                <a:lnTo>
                  <a:pt x="67363" y="266877"/>
                </a:lnTo>
                <a:lnTo>
                  <a:pt x="112531" y="287843"/>
                </a:lnTo>
                <a:lnTo>
                  <a:pt x="164537" y="295372"/>
                </a:lnTo>
                <a:lnTo>
                  <a:pt x="216544" y="287843"/>
                </a:lnTo>
                <a:lnTo>
                  <a:pt x="261711" y="266877"/>
                </a:lnTo>
                <a:lnTo>
                  <a:pt x="297329" y="234908"/>
                </a:lnTo>
                <a:lnTo>
                  <a:pt x="320687" y="194367"/>
                </a:lnTo>
                <a:lnTo>
                  <a:pt x="329076" y="147687"/>
                </a:lnTo>
                <a:lnTo>
                  <a:pt x="320687" y="101006"/>
                </a:lnTo>
                <a:lnTo>
                  <a:pt x="297329" y="60465"/>
                </a:lnTo>
                <a:lnTo>
                  <a:pt x="261711" y="28495"/>
                </a:lnTo>
                <a:lnTo>
                  <a:pt x="216544" y="7529"/>
                </a:lnTo>
                <a:lnTo>
                  <a:pt x="164537" y="0"/>
                </a:lnTo>
                <a:close/>
              </a:path>
            </a:pathLst>
          </a:custGeom>
          <a:solidFill>
            <a:srgbClr val="FFFFFF"/>
          </a:solidFill>
        </p:spPr>
        <p:txBody>
          <a:bodyPr wrap="square" lIns="0" tIns="0" rIns="0" bIns="0" rtlCol="0"/>
          <a:lstStyle/>
          <a:p>
            <a:endParaRPr/>
          </a:p>
        </p:txBody>
      </p:sp>
      <p:sp>
        <p:nvSpPr>
          <p:cNvPr id="68" name="Rectangle 67">
            <a:extLst>
              <a:ext uri="{FF2B5EF4-FFF2-40B4-BE49-F238E27FC236}">
                <a16:creationId xmlns:a16="http://schemas.microsoft.com/office/drawing/2014/main" id="{3C41476B-C6CA-4418-961C-AA41A8143E3E}"/>
              </a:ext>
            </a:extLst>
          </p:cNvPr>
          <p:cNvSpPr/>
          <p:nvPr/>
        </p:nvSpPr>
        <p:spPr>
          <a:xfrm>
            <a:off x="817153" y="2552239"/>
            <a:ext cx="4340575" cy="1477328"/>
          </a:xfrm>
          <a:prstGeom prst="rect">
            <a:avLst/>
          </a:prstGeom>
          <a:solidFill>
            <a:schemeClr val="bg1">
              <a:lumMod val="95000"/>
            </a:schemeClr>
          </a:solidFill>
        </p:spPr>
        <p:txBody>
          <a:bodyPr wrap="square">
            <a:spAutoFit/>
          </a:bodyPr>
          <a:lstStyle/>
          <a:p>
            <a:r>
              <a:rPr lang="nb-NO" dirty="0">
                <a:solidFill>
                  <a:srgbClr val="808080"/>
                </a:solidFill>
                <a:latin typeface="Consolas" panose="020B0609020204030204" pitchFamily="49" charset="0"/>
              </a:rPr>
              <a:t>#pragma</a:t>
            </a:r>
            <a:r>
              <a:rPr lang="nb-NO" dirty="0">
                <a:solidFill>
                  <a:srgbClr val="000000"/>
                </a:solidFill>
                <a:latin typeface="Consolas" panose="020B0609020204030204" pitchFamily="49" charset="0"/>
              </a:rPr>
              <a:t> omp parallel </a:t>
            </a:r>
            <a:r>
              <a:rPr lang="nb-NO" dirty="0">
                <a:solidFill>
                  <a:srgbClr val="0000FF"/>
                </a:solidFill>
                <a:latin typeface="Consolas" panose="020B0609020204030204" pitchFamily="49" charset="0"/>
              </a:rPr>
              <a:t>private</a:t>
            </a:r>
            <a:r>
              <a:rPr lang="nb-NO" dirty="0">
                <a:solidFill>
                  <a:srgbClr val="000000"/>
                </a:solidFill>
                <a:latin typeface="Consolas" panose="020B0609020204030204" pitchFamily="49" charset="0"/>
              </a:rPr>
              <a:t>(tid)</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tid</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omp_get_thread_num</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code here...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
        <p:nvSpPr>
          <p:cNvPr id="69" name="Rectangle 68">
            <a:extLst>
              <a:ext uri="{FF2B5EF4-FFF2-40B4-BE49-F238E27FC236}">
                <a16:creationId xmlns:a16="http://schemas.microsoft.com/office/drawing/2014/main" id="{C6042979-1020-478D-967D-E40EBBD2E3A3}"/>
              </a:ext>
            </a:extLst>
          </p:cNvPr>
          <p:cNvSpPr/>
          <p:nvPr/>
        </p:nvSpPr>
        <p:spPr>
          <a:xfrm>
            <a:off x="817153" y="1620426"/>
            <a:ext cx="4340575" cy="646331"/>
          </a:xfrm>
          <a:prstGeom prst="rect">
            <a:avLst/>
          </a:prstGeom>
          <a:solidFill>
            <a:schemeClr val="accent4">
              <a:lumMod val="20000"/>
              <a:lumOff val="80000"/>
            </a:schemeClr>
          </a:solidFill>
        </p:spPr>
        <p:txBody>
          <a:bodyPr wrap="square">
            <a:spAutoFit/>
          </a:bodyPr>
          <a:lstStyle/>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OMP_NUM_THREADS = 8</a:t>
            </a:r>
          </a:p>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OMP_PLACES = </a:t>
            </a:r>
            <a:r>
              <a:rPr lang="en-US" dirty="0">
                <a:solidFill>
                  <a:srgbClr val="C00000"/>
                </a:solidFill>
                <a:latin typeface="Consolas" panose="020B0609020204030204" pitchFamily="49" charset="0"/>
              </a:rPr>
              <a:t>threads</a:t>
            </a:r>
          </a:p>
        </p:txBody>
      </p:sp>
      <p:sp>
        <p:nvSpPr>
          <p:cNvPr id="71" name="object 61">
            <a:extLst>
              <a:ext uri="{FF2B5EF4-FFF2-40B4-BE49-F238E27FC236}">
                <a16:creationId xmlns:a16="http://schemas.microsoft.com/office/drawing/2014/main" id="{85734DEC-9FEC-426A-8AF1-5214C4E5A5CA}"/>
              </a:ext>
            </a:extLst>
          </p:cNvPr>
          <p:cNvSpPr/>
          <p:nvPr/>
        </p:nvSpPr>
        <p:spPr>
          <a:xfrm>
            <a:off x="6449276" y="4038904"/>
            <a:ext cx="329565" cy="295910"/>
          </a:xfrm>
          <a:custGeom>
            <a:avLst/>
            <a:gdLst/>
            <a:ahLst/>
            <a:cxnLst/>
            <a:rect l="l" t="t" r="r" b="b"/>
            <a:pathLst>
              <a:path w="329564" h="295910">
                <a:moveTo>
                  <a:pt x="164537" y="0"/>
                </a:moveTo>
                <a:lnTo>
                  <a:pt x="112531" y="7529"/>
                </a:lnTo>
                <a:lnTo>
                  <a:pt x="67363" y="28495"/>
                </a:lnTo>
                <a:lnTo>
                  <a:pt x="31746" y="60465"/>
                </a:lnTo>
                <a:lnTo>
                  <a:pt x="8388" y="101006"/>
                </a:lnTo>
                <a:lnTo>
                  <a:pt x="0" y="147687"/>
                </a:lnTo>
                <a:lnTo>
                  <a:pt x="8388" y="194367"/>
                </a:lnTo>
                <a:lnTo>
                  <a:pt x="31746" y="234908"/>
                </a:lnTo>
                <a:lnTo>
                  <a:pt x="67363" y="266877"/>
                </a:lnTo>
                <a:lnTo>
                  <a:pt x="112531" y="287843"/>
                </a:lnTo>
                <a:lnTo>
                  <a:pt x="164537" y="295372"/>
                </a:lnTo>
                <a:lnTo>
                  <a:pt x="216544" y="287843"/>
                </a:lnTo>
                <a:lnTo>
                  <a:pt x="261711" y="266877"/>
                </a:lnTo>
                <a:lnTo>
                  <a:pt x="297329" y="234908"/>
                </a:lnTo>
                <a:lnTo>
                  <a:pt x="320687" y="194367"/>
                </a:lnTo>
                <a:lnTo>
                  <a:pt x="329076" y="147687"/>
                </a:lnTo>
                <a:lnTo>
                  <a:pt x="320687" y="101006"/>
                </a:lnTo>
                <a:lnTo>
                  <a:pt x="297329" y="60465"/>
                </a:lnTo>
                <a:lnTo>
                  <a:pt x="261711" y="28495"/>
                </a:lnTo>
                <a:lnTo>
                  <a:pt x="216544" y="7529"/>
                </a:lnTo>
                <a:lnTo>
                  <a:pt x="164537" y="0"/>
                </a:lnTo>
                <a:close/>
              </a:path>
            </a:pathLst>
          </a:custGeom>
          <a:solidFill>
            <a:srgbClr val="FFFFFF"/>
          </a:solidFill>
        </p:spPr>
        <p:txBody>
          <a:bodyPr wrap="square" lIns="0" tIns="0" rIns="0" bIns="0" rtlCol="0"/>
          <a:lstStyle/>
          <a:p>
            <a:endParaRPr/>
          </a:p>
        </p:txBody>
      </p:sp>
      <p:sp>
        <p:nvSpPr>
          <p:cNvPr id="72" name="Rectangle 71">
            <a:extLst>
              <a:ext uri="{FF2B5EF4-FFF2-40B4-BE49-F238E27FC236}">
                <a16:creationId xmlns:a16="http://schemas.microsoft.com/office/drawing/2014/main" id="{5B611AA5-29D9-406F-94ED-96750B873E8B}"/>
              </a:ext>
            </a:extLst>
          </p:cNvPr>
          <p:cNvSpPr/>
          <p:nvPr/>
        </p:nvSpPr>
        <p:spPr>
          <a:xfrm>
            <a:off x="5594230" y="2550512"/>
            <a:ext cx="4340575" cy="1477328"/>
          </a:xfrm>
          <a:prstGeom prst="rect">
            <a:avLst/>
          </a:prstGeom>
          <a:solidFill>
            <a:schemeClr val="bg1">
              <a:lumMod val="95000"/>
            </a:schemeClr>
          </a:solidFill>
        </p:spPr>
        <p:txBody>
          <a:bodyPr wrap="square">
            <a:spAutoFit/>
          </a:bodyPr>
          <a:lstStyle/>
          <a:p>
            <a:r>
              <a:rPr lang="nb-NO" dirty="0">
                <a:solidFill>
                  <a:srgbClr val="808080"/>
                </a:solidFill>
                <a:latin typeface="Consolas" panose="020B0609020204030204" pitchFamily="49" charset="0"/>
              </a:rPr>
              <a:t>#pragma</a:t>
            </a:r>
            <a:r>
              <a:rPr lang="nb-NO" dirty="0">
                <a:solidFill>
                  <a:srgbClr val="000000"/>
                </a:solidFill>
                <a:latin typeface="Consolas" panose="020B0609020204030204" pitchFamily="49" charset="0"/>
              </a:rPr>
              <a:t> omp parallel </a:t>
            </a:r>
            <a:r>
              <a:rPr lang="nb-NO" dirty="0">
                <a:solidFill>
                  <a:srgbClr val="0000FF"/>
                </a:solidFill>
                <a:latin typeface="Consolas" panose="020B0609020204030204" pitchFamily="49" charset="0"/>
              </a:rPr>
              <a:t>private</a:t>
            </a:r>
            <a:r>
              <a:rPr lang="nb-NO" dirty="0">
                <a:solidFill>
                  <a:srgbClr val="000000"/>
                </a:solidFill>
                <a:latin typeface="Consolas" panose="020B0609020204030204" pitchFamily="49" charset="0"/>
              </a:rPr>
              <a:t>(tid)</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tid</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omp_get_thread_num</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code here...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
        <p:nvSpPr>
          <p:cNvPr id="73" name="Rectangle 72">
            <a:extLst>
              <a:ext uri="{FF2B5EF4-FFF2-40B4-BE49-F238E27FC236}">
                <a16:creationId xmlns:a16="http://schemas.microsoft.com/office/drawing/2014/main" id="{542C5FBA-88F9-4930-B791-CB48F775BE77}"/>
              </a:ext>
            </a:extLst>
          </p:cNvPr>
          <p:cNvSpPr/>
          <p:nvPr/>
        </p:nvSpPr>
        <p:spPr>
          <a:xfrm>
            <a:off x="5594230" y="1618699"/>
            <a:ext cx="4340575" cy="646331"/>
          </a:xfrm>
          <a:prstGeom prst="rect">
            <a:avLst/>
          </a:prstGeom>
          <a:solidFill>
            <a:schemeClr val="accent4">
              <a:lumMod val="20000"/>
              <a:lumOff val="80000"/>
            </a:schemeClr>
          </a:solidFill>
        </p:spPr>
        <p:txBody>
          <a:bodyPr wrap="square">
            <a:spAutoFit/>
          </a:bodyPr>
          <a:lstStyle/>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OMP_NUM_THREADS = 8</a:t>
            </a:r>
          </a:p>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OMP_PLACES = </a:t>
            </a:r>
            <a:r>
              <a:rPr lang="en-US" dirty="0">
                <a:solidFill>
                  <a:srgbClr val="C00000"/>
                </a:solidFill>
                <a:latin typeface="Consolas" panose="020B0609020204030204" pitchFamily="49" charset="0"/>
              </a:rPr>
              <a:t>cores</a:t>
            </a:r>
          </a:p>
        </p:txBody>
      </p:sp>
      <p:sp>
        <p:nvSpPr>
          <p:cNvPr id="74" name="object 53">
            <a:extLst>
              <a:ext uri="{FF2B5EF4-FFF2-40B4-BE49-F238E27FC236}">
                <a16:creationId xmlns:a16="http://schemas.microsoft.com/office/drawing/2014/main" id="{8446F2E3-A723-4F09-9C87-78386DBCAAC5}"/>
              </a:ext>
            </a:extLst>
          </p:cNvPr>
          <p:cNvSpPr txBox="1"/>
          <p:nvPr/>
        </p:nvSpPr>
        <p:spPr>
          <a:xfrm>
            <a:off x="10083122" y="1817207"/>
            <a:ext cx="1214754" cy="283411"/>
          </a:xfrm>
          <a:prstGeom prst="rect">
            <a:avLst/>
          </a:prstGeom>
        </p:spPr>
        <p:txBody>
          <a:bodyPr vert="horz" wrap="square" lIns="0" tIns="82550" rIns="0" bIns="0" rtlCol="0">
            <a:spAutoFit/>
          </a:bodyPr>
          <a:lstStyle/>
          <a:p>
            <a:pPr algn="ctr">
              <a:lnSpc>
                <a:spcPct val="100000"/>
              </a:lnSpc>
              <a:spcBef>
                <a:spcPts val="650"/>
              </a:spcBef>
            </a:pPr>
            <a:r>
              <a:rPr lang="en-US" sz="1300" spc="15" dirty="0">
                <a:latin typeface="Wingdings"/>
                <a:cs typeface="Wingdings"/>
              </a:rPr>
              <a:t></a:t>
            </a:r>
            <a:r>
              <a:rPr lang="en-US" sz="1300" spc="10" dirty="0">
                <a:latin typeface="Calibri"/>
                <a:cs typeface="Calibri"/>
              </a:rPr>
              <a:t>bash shell</a:t>
            </a:r>
            <a:endParaRPr sz="1150" dirty="0">
              <a:latin typeface="Calibri"/>
              <a:cs typeface="Calibri"/>
            </a:endParaRPr>
          </a:p>
        </p:txBody>
      </p:sp>
      <p:sp>
        <p:nvSpPr>
          <p:cNvPr id="75" name="object 53">
            <a:extLst>
              <a:ext uri="{FF2B5EF4-FFF2-40B4-BE49-F238E27FC236}">
                <a16:creationId xmlns:a16="http://schemas.microsoft.com/office/drawing/2014/main" id="{AF37F37F-6ADB-4837-9A92-3B3EEC06597F}"/>
              </a:ext>
            </a:extLst>
          </p:cNvPr>
          <p:cNvSpPr txBox="1"/>
          <p:nvPr/>
        </p:nvSpPr>
        <p:spPr>
          <a:xfrm>
            <a:off x="10083122" y="3044543"/>
            <a:ext cx="1214754" cy="283411"/>
          </a:xfrm>
          <a:prstGeom prst="rect">
            <a:avLst/>
          </a:prstGeom>
        </p:spPr>
        <p:txBody>
          <a:bodyPr vert="horz" wrap="square" lIns="0" tIns="82550" rIns="0" bIns="0" rtlCol="0">
            <a:spAutoFit/>
          </a:bodyPr>
          <a:lstStyle/>
          <a:p>
            <a:pPr algn="ctr">
              <a:lnSpc>
                <a:spcPct val="100000"/>
              </a:lnSpc>
              <a:spcBef>
                <a:spcPts val="650"/>
              </a:spcBef>
            </a:pPr>
            <a:r>
              <a:rPr lang="en-US" sz="1300" spc="15" dirty="0">
                <a:latin typeface="Wingdings"/>
                <a:cs typeface="Wingdings"/>
              </a:rPr>
              <a:t></a:t>
            </a:r>
            <a:r>
              <a:rPr lang="en-US" sz="1300" spc="10" dirty="0">
                <a:latin typeface="Calibri"/>
                <a:cs typeface="Calibri"/>
              </a:rPr>
              <a:t>C code</a:t>
            </a:r>
            <a:endParaRPr sz="1150" dirty="0">
              <a:latin typeface="Calibri"/>
              <a:cs typeface="Calibri"/>
            </a:endParaRPr>
          </a:p>
        </p:txBody>
      </p:sp>
      <p:sp>
        <p:nvSpPr>
          <p:cNvPr id="65" name="object 13">
            <a:extLst>
              <a:ext uri="{FF2B5EF4-FFF2-40B4-BE49-F238E27FC236}">
                <a16:creationId xmlns:a16="http://schemas.microsoft.com/office/drawing/2014/main" id="{377A2D8E-4AFB-4DA5-AF0E-620B5CC48785}"/>
              </a:ext>
            </a:extLst>
          </p:cNvPr>
          <p:cNvSpPr/>
          <p:nvPr/>
        </p:nvSpPr>
        <p:spPr>
          <a:xfrm>
            <a:off x="1173871" y="4649661"/>
            <a:ext cx="326634" cy="263790"/>
          </a:xfrm>
          <a:prstGeom prst="rect">
            <a:avLst/>
          </a:prstGeom>
          <a:blipFill>
            <a:blip r:embed="rId4" cstate="print"/>
            <a:stretch>
              <a:fillRect/>
            </a:stretch>
          </a:blipFill>
        </p:spPr>
        <p:txBody>
          <a:bodyPr wrap="square" lIns="0" tIns="0" rIns="0" bIns="0" rtlCol="0"/>
          <a:lstStyle/>
          <a:p>
            <a:endParaRPr/>
          </a:p>
        </p:txBody>
      </p:sp>
      <p:sp>
        <p:nvSpPr>
          <p:cNvPr id="66" name="object 14">
            <a:extLst>
              <a:ext uri="{FF2B5EF4-FFF2-40B4-BE49-F238E27FC236}">
                <a16:creationId xmlns:a16="http://schemas.microsoft.com/office/drawing/2014/main" id="{8ADEE7B9-61F1-4061-8B0E-120D1C3E86FD}"/>
              </a:ext>
            </a:extLst>
          </p:cNvPr>
          <p:cNvSpPr/>
          <p:nvPr/>
        </p:nvSpPr>
        <p:spPr>
          <a:xfrm>
            <a:off x="1519351" y="4649661"/>
            <a:ext cx="326635" cy="263790"/>
          </a:xfrm>
          <a:prstGeom prst="rect">
            <a:avLst/>
          </a:prstGeom>
          <a:blipFill>
            <a:blip r:embed="rId5" cstate="print"/>
            <a:stretch>
              <a:fillRect/>
            </a:stretch>
          </a:blipFill>
        </p:spPr>
        <p:txBody>
          <a:bodyPr wrap="square" lIns="0" tIns="0" rIns="0" bIns="0" rtlCol="0"/>
          <a:lstStyle/>
          <a:p>
            <a:endParaRPr/>
          </a:p>
        </p:txBody>
      </p:sp>
      <p:sp>
        <p:nvSpPr>
          <p:cNvPr id="67" name="object 15">
            <a:extLst>
              <a:ext uri="{FF2B5EF4-FFF2-40B4-BE49-F238E27FC236}">
                <a16:creationId xmlns:a16="http://schemas.microsoft.com/office/drawing/2014/main" id="{126A5D35-5629-4DDA-97A8-2C202766D8BF}"/>
              </a:ext>
            </a:extLst>
          </p:cNvPr>
          <p:cNvSpPr/>
          <p:nvPr/>
        </p:nvSpPr>
        <p:spPr>
          <a:xfrm>
            <a:off x="2210311" y="4649661"/>
            <a:ext cx="326635" cy="263790"/>
          </a:xfrm>
          <a:prstGeom prst="rect">
            <a:avLst/>
          </a:prstGeom>
          <a:blipFill>
            <a:blip r:embed="rId5" cstate="print"/>
            <a:stretch>
              <a:fillRect/>
            </a:stretch>
          </a:blipFill>
        </p:spPr>
        <p:txBody>
          <a:bodyPr wrap="square" lIns="0" tIns="0" rIns="0" bIns="0" rtlCol="0"/>
          <a:lstStyle/>
          <a:p>
            <a:endParaRPr/>
          </a:p>
        </p:txBody>
      </p:sp>
      <p:sp>
        <p:nvSpPr>
          <p:cNvPr id="76" name="object 16">
            <a:extLst>
              <a:ext uri="{FF2B5EF4-FFF2-40B4-BE49-F238E27FC236}">
                <a16:creationId xmlns:a16="http://schemas.microsoft.com/office/drawing/2014/main" id="{6D5BA7C7-F6ED-43CE-82DD-EB890FE69224}"/>
              </a:ext>
            </a:extLst>
          </p:cNvPr>
          <p:cNvSpPr/>
          <p:nvPr/>
        </p:nvSpPr>
        <p:spPr>
          <a:xfrm>
            <a:off x="2769369" y="4649661"/>
            <a:ext cx="326635" cy="263790"/>
          </a:xfrm>
          <a:prstGeom prst="rect">
            <a:avLst/>
          </a:prstGeom>
          <a:blipFill>
            <a:blip r:embed="rId5" cstate="print"/>
            <a:stretch>
              <a:fillRect/>
            </a:stretch>
          </a:blipFill>
        </p:spPr>
        <p:txBody>
          <a:bodyPr wrap="square" lIns="0" tIns="0" rIns="0" bIns="0" rtlCol="0"/>
          <a:lstStyle/>
          <a:p>
            <a:endParaRPr/>
          </a:p>
        </p:txBody>
      </p:sp>
      <p:sp>
        <p:nvSpPr>
          <p:cNvPr id="77" name="object 17">
            <a:extLst>
              <a:ext uri="{FF2B5EF4-FFF2-40B4-BE49-F238E27FC236}">
                <a16:creationId xmlns:a16="http://schemas.microsoft.com/office/drawing/2014/main" id="{2D12D8EA-1B37-4D0F-9FF9-0BCF211EF3D5}"/>
              </a:ext>
            </a:extLst>
          </p:cNvPr>
          <p:cNvSpPr/>
          <p:nvPr/>
        </p:nvSpPr>
        <p:spPr>
          <a:xfrm>
            <a:off x="3114850" y="4649661"/>
            <a:ext cx="326635" cy="263790"/>
          </a:xfrm>
          <a:prstGeom prst="rect">
            <a:avLst/>
          </a:prstGeom>
          <a:blipFill>
            <a:blip r:embed="rId6" cstate="print"/>
            <a:stretch>
              <a:fillRect/>
            </a:stretch>
          </a:blipFill>
        </p:spPr>
        <p:txBody>
          <a:bodyPr wrap="square" lIns="0" tIns="0" rIns="0" bIns="0" rtlCol="0"/>
          <a:lstStyle/>
          <a:p>
            <a:endParaRPr/>
          </a:p>
        </p:txBody>
      </p:sp>
      <p:sp>
        <p:nvSpPr>
          <p:cNvPr id="78" name="object 18">
            <a:extLst>
              <a:ext uri="{FF2B5EF4-FFF2-40B4-BE49-F238E27FC236}">
                <a16:creationId xmlns:a16="http://schemas.microsoft.com/office/drawing/2014/main" id="{703DFE01-7422-4EA3-9D86-59FB9B71BD54}"/>
              </a:ext>
            </a:extLst>
          </p:cNvPr>
          <p:cNvSpPr/>
          <p:nvPr/>
        </p:nvSpPr>
        <p:spPr>
          <a:xfrm>
            <a:off x="3805810" y="4649661"/>
            <a:ext cx="326635" cy="263790"/>
          </a:xfrm>
          <a:prstGeom prst="rect">
            <a:avLst/>
          </a:prstGeom>
          <a:blipFill>
            <a:blip r:embed="rId5" cstate="print"/>
            <a:stretch>
              <a:fillRect/>
            </a:stretch>
          </a:blipFill>
        </p:spPr>
        <p:txBody>
          <a:bodyPr wrap="square" lIns="0" tIns="0" rIns="0" bIns="0" rtlCol="0"/>
          <a:lstStyle/>
          <a:p>
            <a:endParaRPr/>
          </a:p>
        </p:txBody>
      </p:sp>
      <p:sp>
        <p:nvSpPr>
          <p:cNvPr id="79" name="object 19">
            <a:extLst>
              <a:ext uri="{FF2B5EF4-FFF2-40B4-BE49-F238E27FC236}">
                <a16:creationId xmlns:a16="http://schemas.microsoft.com/office/drawing/2014/main" id="{D65BFE5F-397C-4D4C-9450-A087FB55A85E}"/>
              </a:ext>
            </a:extLst>
          </p:cNvPr>
          <p:cNvSpPr/>
          <p:nvPr/>
        </p:nvSpPr>
        <p:spPr>
          <a:xfrm>
            <a:off x="1252389" y="4656956"/>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80" name="object 20">
            <a:extLst>
              <a:ext uri="{FF2B5EF4-FFF2-40B4-BE49-F238E27FC236}">
                <a16:creationId xmlns:a16="http://schemas.microsoft.com/office/drawing/2014/main" id="{536105A3-8F2F-4865-800B-574107C2E126}"/>
              </a:ext>
            </a:extLst>
          </p:cNvPr>
          <p:cNvSpPr/>
          <p:nvPr/>
        </p:nvSpPr>
        <p:spPr>
          <a:xfrm>
            <a:off x="1365455" y="4656727"/>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81" name="object 21">
            <a:extLst>
              <a:ext uri="{FF2B5EF4-FFF2-40B4-BE49-F238E27FC236}">
                <a16:creationId xmlns:a16="http://schemas.microsoft.com/office/drawing/2014/main" id="{9D2AD77C-E6E8-42FB-9347-B70A1F70061D}"/>
              </a:ext>
            </a:extLst>
          </p:cNvPr>
          <p:cNvSpPr/>
          <p:nvPr/>
        </p:nvSpPr>
        <p:spPr>
          <a:xfrm>
            <a:off x="1597868" y="4656399"/>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6"/>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82" name="object 22">
            <a:extLst>
              <a:ext uri="{FF2B5EF4-FFF2-40B4-BE49-F238E27FC236}">
                <a16:creationId xmlns:a16="http://schemas.microsoft.com/office/drawing/2014/main" id="{79DB5C8A-56F8-4C20-87D2-8A15BD37B97C}"/>
              </a:ext>
            </a:extLst>
          </p:cNvPr>
          <p:cNvSpPr/>
          <p:nvPr/>
        </p:nvSpPr>
        <p:spPr>
          <a:xfrm>
            <a:off x="1710935" y="4656171"/>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83" name="object 23">
            <a:extLst>
              <a:ext uri="{FF2B5EF4-FFF2-40B4-BE49-F238E27FC236}">
                <a16:creationId xmlns:a16="http://schemas.microsoft.com/office/drawing/2014/main" id="{78C20C75-E2F5-420E-B75B-1B8A03C6F1FB}"/>
              </a:ext>
            </a:extLst>
          </p:cNvPr>
          <p:cNvSpPr/>
          <p:nvPr/>
        </p:nvSpPr>
        <p:spPr>
          <a:xfrm>
            <a:off x="2288826" y="4655287"/>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84" name="object 24">
            <a:extLst>
              <a:ext uri="{FF2B5EF4-FFF2-40B4-BE49-F238E27FC236}">
                <a16:creationId xmlns:a16="http://schemas.microsoft.com/office/drawing/2014/main" id="{32A70A36-E0D0-4A50-8EFE-94054EA525BC}"/>
              </a:ext>
            </a:extLst>
          </p:cNvPr>
          <p:cNvSpPr/>
          <p:nvPr/>
        </p:nvSpPr>
        <p:spPr>
          <a:xfrm>
            <a:off x="2401893" y="4655059"/>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85" name="object 25">
            <a:extLst>
              <a:ext uri="{FF2B5EF4-FFF2-40B4-BE49-F238E27FC236}">
                <a16:creationId xmlns:a16="http://schemas.microsoft.com/office/drawing/2014/main" id="{3D4926F9-6709-4E41-96C5-21A5C785F523}"/>
              </a:ext>
            </a:extLst>
          </p:cNvPr>
          <p:cNvSpPr/>
          <p:nvPr/>
        </p:nvSpPr>
        <p:spPr>
          <a:xfrm>
            <a:off x="2847884" y="4654731"/>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86" name="object 26">
            <a:extLst>
              <a:ext uri="{FF2B5EF4-FFF2-40B4-BE49-F238E27FC236}">
                <a16:creationId xmlns:a16="http://schemas.microsoft.com/office/drawing/2014/main" id="{2EBAE064-252C-4CC3-8E85-0849A57FB65B}"/>
              </a:ext>
            </a:extLst>
          </p:cNvPr>
          <p:cNvSpPr/>
          <p:nvPr/>
        </p:nvSpPr>
        <p:spPr>
          <a:xfrm>
            <a:off x="2960950" y="4654502"/>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87" name="object 27">
            <a:extLst>
              <a:ext uri="{FF2B5EF4-FFF2-40B4-BE49-F238E27FC236}">
                <a16:creationId xmlns:a16="http://schemas.microsoft.com/office/drawing/2014/main" id="{FB72FBB4-F996-4CF7-BE3C-BC23B5AA517F}"/>
              </a:ext>
            </a:extLst>
          </p:cNvPr>
          <p:cNvSpPr/>
          <p:nvPr/>
        </p:nvSpPr>
        <p:spPr>
          <a:xfrm>
            <a:off x="3193364" y="4654175"/>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3" y="240237"/>
                </a:lnTo>
              </a:path>
            </a:pathLst>
          </a:custGeom>
          <a:ln w="21199">
            <a:solidFill>
              <a:srgbClr val="D16F13"/>
            </a:solidFill>
          </a:ln>
        </p:spPr>
        <p:txBody>
          <a:bodyPr wrap="square" lIns="0" tIns="0" rIns="0" bIns="0" rtlCol="0"/>
          <a:lstStyle/>
          <a:p>
            <a:endParaRPr/>
          </a:p>
        </p:txBody>
      </p:sp>
      <p:sp>
        <p:nvSpPr>
          <p:cNvPr id="88" name="object 28">
            <a:extLst>
              <a:ext uri="{FF2B5EF4-FFF2-40B4-BE49-F238E27FC236}">
                <a16:creationId xmlns:a16="http://schemas.microsoft.com/office/drawing/2014/main" id="{A4E0CC6E-D286-4CD5-A161-A93B222929E2}"/>
              </a:ext>
            </a:extLst>
          </p:cNvPr>
          <p:cNvSpPr/>
          <p:nvPr/>
        </p:nvSpPr>
        <p:spPr>
          <a:xfrm>
            <a:off x="3306429" y="4653946"/>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89" name="object 29">
            <a:extLst>
              <a:ext uri="{FF2B5EF4-FFF2-40B4-BE49-F238E27FC236}">
                <a16:creationId xmlns:a16="http://schemas.microsoft.com/office/drawing/2014/main" id="{E912BE29-606E-42D7-B0C8-34FD68A4CE3D}"/>
              </a:ext>
            </a:extLst>
          </p:cNvPr>
          <p:cNvSpPr/>
          <p:nvPr/>
        </p:nvSpPr>
        <p:spPr>
          <a:xfrm>
            <a:off x="3884322" y="4653062"/>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90" name="object 30">
            <a:extLst>
              <a:ext uri="{FF2B5EF4-FFF2-40B4-BE49-F238E27FC236}">
                <a16:creationId xmlns:a16="http://schemas.microsoft.com/office/drawing/2014/main" id="{91068FFA-958B-4C6B-BD77-0196604311F5}"/>
              </a:ext>
            </a:extLst>
          </p:cNvPr>
          <p:cNvSpPr/>
          <p:nvPr/>
        </p:nvSpPr>
        <p:spPr>
          <a:xfrm>
            <a:off x="3997388" y="4652834"/>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6"/>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91" name="object 31">
            <a:extLst>
              <a:ext uri="{FF2B5EF4-FFF2-40B4-BE49-F238E27FC236}">
                <a16:creationId xmlns:a16="http://schemas.microsoft.com/office/drawing/2014/main" id="{08D39A6D-EF4A-4C0C-ACE6-3FA16F0F05C5}"/>
              </a:ext>
            </a:extLst>
          </p:cNvPr>
          <p:cNvSpPr/>
          <p:nvPr/>
        </p:nvSpPr>
        <p:spPr>
          <a:xfrm>
            <a:off x="1129852" y="4608850"/>
            <a:ext cx="1446530" cy="351790"/>
          </a:xfrm>
          <a:custGeom>
            <a:avLst/>
            <a:gdLst/>
            <a:ahLst/>
            <a:cxnLst/>
            <a:rect l="l" t="t" r="r" b="b"/>
            <a:pathLst>
              <a:path w="1446530"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92" name="object 32">
            <a:extLst>
              <a:ext uri="{FF2B5EF4-FFF2-40B4-BE49-F238E27FC236}">
                <a16:creationId xmlns:a16="http://schemas.microsoft.com/office/drawing/2014/main" id="{C5CCDB5E-55EB-45B5-84EA-D610E4D644D1}"/>
              </a:ext>
            </a:extLst>
          </p:cNvPr>
          <p:cNvSpPr/>
          <p:nvPr/>
        </p:nvSpPr>
        <p:spPr>
          <a:xfrm>
            <a:off x="2723897" y="4608850"/>
            <a:ext cx="1446530" cy="351790"/>
          </a:xfrm>
          <a:custGeom>
            <a:avLst/>
            <a:gdLst/>
            <a:ahLst/>
            <a:cxnLst/>
            <a:rect l="l" t="t" r="r" b="b"/>
            <a:pathLst>
              <a:path w="1446529"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93" name="object 33">
            <a:extLst>
              <a:ext uri="{FF2B5EF4-FFF2-40B4-BE49-F238E27FC236}">
                <a16:creationId xmlns:a16="http://schemas.microsoft.com/office/drawing/2014/main" id="{51E7A248-7F93-49E0-BDDD-29CCC7F520AA}"/>
              </a:ext>
            </a:extLst>
          </p:cNvPr>
          <p:cNvSpPr/>
          <p:nvPr/>
        </p:nvSpPr>
        <p:spPr>
          <a:xfrm>
            <a:off x="1864840" y="4649657"/>
            <a:ext cx="326635" cy="263790"/>
          </a:xfrm>
          <a:prstGeom prst="rect">
            <a:avLst/>
          </a:prstGeom>
          <a:blipFill>
            <a:blip r:embed="rId7" cstate="print"/>
            <a:stretch>
              <a:fillRect/>
            </a:stretch>
          </a:blipFill>
        </p:spPr>
        <p:txBody>
          <a:bodyPr wrap="square" lIns="0" tIns="0" rIns="0" bIns="0" rtlCol="0"/>
          <a:lstStyle/>
          <a:p>
            <a:endParaRPr/>
          </a:p>
        </p:txBody>
      </p:sp>
      <p:sp>
        <p:nvSpPr>
          <p:cNvPr id="94" name="object 34">
            <a:extLst>
              <a:ext uri="{FF2B5EF4-FFF2-40B4-BE49-F238E27FC236}">
                <a16:creationId xmlns:a16="http://schemas.microsoft.com/office/drawing/2014/main" id="{64598AF9-7831-4717-9EF7-05489DEADA44}"/>
              </a:ext>
            </a:extLst>
          </p:cNvPr>
          <p:cNvSpPr/>
          <p:nvPr/>
        </p:nvSpPr>
        <p:spPr>
          <a:xfrm>
            <a:off x="1943356" y="4656396"/>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95" name="object 35">
            <a:extLst>
              <a:ext uri="{FF2B5EF4-FFF2-40B4-BE49-F238E27FC236}">
                <a16:creationId xmlns:a16="http://schemas.microsoft.com/office/drawing/2014/main" id="{6C1A7EC0-0486-435E-8A4E-29BBC191F5E8}"/>
              </a:ext>
            </a:extLst>
          </p:cNvPr>
          <p:cNvSpPr/>
          <p:nvPr/>
        </p:nvSpPr>
        <p:spPr>
          <a:xfrm>
            <a:off x="2056423" y="4656167"/>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96" name="object 36">
            <a:extLst>
              <a:ext uri="{FF2B5EF4-FFF2-40B4-BE49-F238E27FC236}">
                <a16:creationId xmlns:a16="http://schemas.microsoft.com/office/drawing/2014/main" id="{B910EB3C-9125-45DE-B703-1AE5F9ACD805}"/>
              </a:ext>
            </a:extLst>
          </p:cNvPr>
          <p:cNvSpPr/>
          <p:nvPr/>
        </p:nvSpPr>
        <p:spPr>
          <a:xfrm>
            <a:off x="3460338" y="4649657"/>
            <a:ext cx="326635" cy="263790"/>
          </a:xfrm>
          <a:prstGeom prst="rect">
            <a:avLst/>
          </a:prstGeom>
          <a:blipFill>
            <a:blip r:embed="rId7" cstate="print"/>
            <a:stretch>
              <a:fillRect/>
            </a:stretch>
          </a:blipFill>
        </p:spPr>
        <p:txBody>
          <a:bodyPr wrap="square" lIns="0" tIns="0" rIns="0" bIns="0" rtlCol="0"/>
          <a:lstStyle/>
          <a:p>
            <a:endParaRPr/>
          </a:p>
        </p:txBody>
      </p:sp>
      <p:sp>
        <p:nvSpPr>
          <p:cNvPr id="97" name="object 37">
            <a:extLst>
              <a:ext uri="{FF2B5EF4-FFF2-40B4-BE49-F238E27FC236}">
                <a16:creationId xmlns:a16="http://schemas.microsoft.com/office/drawing/2014/main" id="{8CA436CC-AA30-45A6-9360-BD05B0F75037}"/>
              </a:ext>
            </a:extLst>
          </p:cNvPr>
          <p:cNvSpPr/>
          <p:nvPr/>
        </p:nvSpPr>
        <p:spPr>
          <a:xfrm>
            <a:off x="3538852" y="4654169"/>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6"/>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98" name="object 38">
            <a:extLst>
              <a:ext uri="{FF2B5EF4-FFF2-40B4-BE49-F238E27FC236}">
                <a16:creationId xmlns:a16="http://schemas.microsoft.com/office/drawing/2014/main" id="{1D3299C3-D0C5-4F70-8F10-2C1A4F41671F}"/>
              </a:ext>
            </a:extLst>
          </p:cNvPr>
          <p:cNvSpPr/>
          <p:nvPr/>
        </p:nvSpPr>
        <p:spPr>
          <a:xfrm>
            <a:off x="3651918" y="4653941"/>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99" name="object 39">
            <a:extLst>
              <a:ext uri="{FF2B5EF4-FFF2-40B4-BE49-F238E27FC236}">
                <a16:creationId xmlns:a16="http://schemas.microsoft.com/office/drawing/2014/main" id="{2C94E8D0-5876-4EB8-9547-BCF659A3440F}"/>
              </a:ext>
            </a:extLst>
          </p:cNvPr>
          <p:cNvSpPr/>
          <p:nvPr/>
        </p:nvSpPr>
        <p:spPr>
          <a:xfrm>
            <a:off x="1227926" y="4678710"/>
            <a:ext cx="115846" cy="218255"/>
          </a:xfrm>
          <a:prstGeom prst="rect">
            <a:avLst/>
          </a:prstGeom>
          <a:blipFill>
            <a:blip r:embed="rId8" cstate="print"/>
            <a:stretch>
              <a:fillRect/>
            </a:stretch>
          </a:blipFill>
        </p:spPr>
        <p:txBody>
          <a:bodyPr wrap="square" lIns="0" tIns="0" rIns="0" bIns="0" rtlCol="0"/>
          <a:lstStyle/>
          <a:p>
            <a:endParaRPr/>
          </a:p>
        </p:txBody>
      </p:sp>
      <p:sp>
        <p:nvSpPr>
          <p:cNvPr id="100" name="object 40">
            <a:extLst>
              <a:ext uri="{FF2B5EF4-FFF2-40B4-BE49-F238E27FC236}">
                <a16:creationId xmlns:a16="http://schemas.microsoft.com/office/drawing/2014/main" id="{1915F6CD-625E-470A-B2CD-E3AADB2F7902}"/>
              </a:ext>
            </a:extLst>
          </p:cNvPr>
          <p:cNvSpPr/>
          <p:nvPr/>
        </p:nvSpPr>
        <p:spPr>
          <a:xfrm>
            <a:off x="1571834" y="4678710"/>
            <a:ext cx="115846" cy="218255"/>
          </a:xfrm>
          <a:prstGeom prst="rect">
            <a:avLst/>
          </a:prstGeom>
          <a:blipFill>
            <a:blip r:embed="rId8" cstate="print"/>
            <a:stretch>
              <a:fillRect/>
            </a:stretch>
          </a:blipFill>
        </p:spPr>
        <p:txBody>
          <a:bodyPr wrap="square" lIns="0" tIns="0" rIns="0" bIns="0" rtlCol="0"/>
          <a:lstStyle/>
          <a:p>
            <a:endParaRPr/>
          </a:p>
        </p:txBody>
      </p:sp>
      <p:sp>
        <p:nvSpPr>
          <p:cNvPr id="101" name="object 41">
            <a:extLst>
              <a:ext uri="{FF2B5EF4-FFF2-40B4-BE49-F238E27FC236}">
                <a16:creationId xmlns:a16="http://schemas.microsoft.com/office/drawing/2014/main" id="{E58E9261-E692-4162-9B42-AF82DD8A885F}"/>
              </a:ext>
            </a:extLst>
          </p:cNvPr>
          <p:cNvSpPr/>
          <p:nvPr/>
        </p:nvSpPr>
        <p:spPr>
          <a:xfrm>
            <a:off x="1915744" y="4678710"/>
            <a:ext cx="115846" cy="218255"/>
          </a:xfrm>
          <a:prstGeom prst="rect">
            <a:avLst/>
          </a:prstGeom>
          <a:blipFill>
            <a:blip r:embed="rId9" cstate="print"/>
            <a:stretch>
              <a:fillRect/>
            </a:stretch>
          </a:blipFill>
        </p:spPr>
        <p:txBody>
          <a:bodyPr wrap="square" lIns="0" tIns="0" rIns="0" bIns="0" rtlCol="0"/>
          <a:lstStyle/>
          <a:p>
            <a:endParaRPr/>
          </a:p>
        </p:txBody>
      </p:sp>
      <p:sp>
        <p:nvSpPr>
          <p:cNvPr id="102" name="object 42">
            <a:extLst>
              <a:ext uri="{FF2B5EF4-FFF2-40B4-BE49-F238E27FC236}">
                <a16:creationId xmlns:a16="http://schemas.microsoft.com/office/drawing/2014/main" id="{311F5F93-6B80-4E8F-9D72-FF9A19F22C14}"/>
              </a:ext>
            </a:extLst>
          </p:cNvPr>
          <p:cNvSpPr/>
          <p:nvPr/>
        </p:nvSpPr>
        <p:spPr>
          <a:xfrm>
            <a:off x="2259652" y="4678710"/>
            <a:ext cx="115846" cy="218255"/>
          </a:xfrm>
          <a:prstGeom prst="rect">
            <a:avLst/>
          </a:prstGeom>
          <a:blipFill>
            <a:blip r:embed="rId9" cstate="print"/>
            <a:stretch>
              <a:fillRect/>
            </a:stretch>
          </a:blipFill>
        </p:spPr>
        <p:txBody>
          <a:bodyPr wrap="square" lIns="0" tIns="0" rIns="0" bIns="0" rtlCol="0"/>
          <a:lstStyle/>
          <a:p>
            <a:endParaRPr/>
          </a:p>
        </p:txBody>
      </p:sp>
      <p:graphicFrame>
        <p:nvGraphicFramePr>
          <p:cNvPr id="103" name="object 43">
            <a:extLst>
              <a:ext uri="{FF2B5EF4-FFF2-40B4-BE49-F238E27FC236}">
                <a16:creationId xmlns:a16="http://schemas.microsoft.com/office/drawing/2014/main" id="{33CA60A6-7D69-4FEC-86A4-C6FF47BC6955}"/>
              </a:ext>
            </a:extLst>
          </p:cNvPr>
          <p:cNvGraphicFramePr>
            <a:graphicFrameLocks noGrp="1"/>
          </p:cNvGraphicFramePr>
          <p:nvPr/>
        </p:nvGraphicFramePr>
        <p:xfrm>
          <a:off x="1171515" y="4647306"/>
          <a:ext cx="1362709"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5440">
                  <a:extLst>
                    <a:ext uri="{9D8B030D-6E8A-4147-A177-3AD203B41FA5}">
                      <a16:colId xmlns:a16="http://schemas.microsoft.com/office/drawing/2014/main" val="20001"/>
                    </a:ext>
                  </a:extLst>
                </a:gridCol>
                <a:gridCol w="345439">
                  <a:extLst>
                    <a:ext uri="{9D8B030D-6E8A-4147-A177-3AD203B41FA5}">
                      <a16:colId xmlns:a16="http://schemas.microsoft.com/office/drawing/2014/main" val="20002"/>
                    </a:ext>
                  </a:extLst>
                </a:gridCol>
                <a:gridCol w="335915">
                  <a:extLst>
                    <a:ext uri="{9D8B030D-6E8A-4147-A177-3AD203B41FA5}">
                      <a16:colId xmlns:a16="http://schemas.microsoft.com/office/drawing/2014/main" val="20003"/>
                    </a:ext>
                  </a:extLst>
                </a:gridCol>
              </a:tblGrid>
              <a:tr h="263790">
                <a:tc>
                  <a:txBody>
                    <a:bodyPr/>
                    <a:lstStyle/>
                    <a:p>
                      <a:pPr marL="69850">
                        <a:lnSpc>
                          <a:spcPct val="100000"/>
                        </a:lnSpc>
                        <a:spcBef>
                          <a:spcPts val="150"/>
                        </a:spcBef>
                      </a:pPr>
                      <a:r>
                        <a:rPr sz="1300" dirty="0">
                          <a:latin typeface="Calibri"/>
                          <a:cs typeface="Calibri"/>
                        </a:rPr>
                        <a:t>0</a:t>
                      </a:r>
                      <a:endParaRPr sz="1300">
                        <a:latin typeface="Calibri"/>
                        <a:cs typeface="Calibri"/>
                      </a:endParaRPr>
                    </a:p>
                  </a:txBody>
                  <a:tcPr marL="0" marR="0" marT="1905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77470">
                        <a:lnSpc>
                          <a:spcPct val="100000"/>
                        </a:lnSpc>
                        <a:spcBef>
                          <a:spcPts val="150"/>
                        </a:spcBef>
                      </a:pPr>
                      <a:r>
                        <a:rPr sz="1300" dirty="0">
                          <a:latin typeface="Calibri"/>
                          <a:cs typeface="Calibri"/>
                        </a:rPr>
                        <a:t>1</a:t>
                      </a:r>
                      <a:endParaRPr sz="1300">
                        <a:latin typeface="Calibri"/>
                        <a:cs typeface="Calibri"/>
                      </a:endParaRPr>
                    </a:p>
                  </a:txBody>
                  <a:tcPr marL="0" marR="0" marT="1905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76200">
                        <a:lnSpc>
                          <a:spcPct val="100000"/>
                        </a:lnSpc>
                        <a:spcBef>
                          <a:spcPts val="150"/>
                        </a:spcBef>
                      </a:pPr>
                      <a:r>
                        <a:rPr sz="1300" dirty="0">
                          <a:latin typeface="Calibri"/>
                          <a:cs typeface="Calibri"/>
                        </a:rPr>
                        <a:t>2</a:t>
                      </a:r>
                      <a:endParaRPr sz="1300">
                        <a:latin typeface="Calibri"/>
                        <a:cs typeface="Calibri"/>
                      </a:endParaRPr>
                    </a:p>
                  </a:txBody>
                  <a:tcPr marL="0" marR="0" marT="1905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74295">
                        <a:lnSpc>
                          <a:spcPct val="100000"/>
                        </a:lnSpc>
                        <a:spcBef>
                          <a:spcPts val="150"/>
                        </a:spcBef>
                      </a:pPr>
                      <a:r>
                        <a:rPr sz="1300" dirty="0">
                          <a:latin typeface="Calibri"/>
                          <a:cs typeface="Calibri"/>
                        </a:rPr>
                        <a:t>3</a:t>
                      </a:r>
                      <a:endParaRPr sz="1300">
                        <a:latin typeface="Calibri"/>
                        <a:cs typeface="Calibri"/>
                      </a:endParaRPr>
                    </a:p>
                  </a:txBody>
                  <a:tcPr marL="0" marR="0" marT="1905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104" name="object 44">
            <a:extLst>
              <a:ext uri="{FF2B5EF4-FFF2-40B4-BE49-F238E27FC236}">
                <a16:creationId xmlns:a16="http://schemas.microsoft.com/office/drawing/2014/main" id="{1276B7C0-A73D-4CCB-9BB6-F628A8A7283B}"/>
              </a:ext>
            </a:extLst>
          </p:cNvPr>
          <p:cNvSpPr/>
          <p:nvPr/>
        </p:nvSpPr>
        <p:spPr>
          <a:xfrm>
            <a:off x="2821138" y="4678717"/>
            <a:ext cx="115846" cy="218255"/>
          </a:xfrm>
          <a:prstGeom prst="rect">
            <a:avLst/>
          </a:prstGeom>
          <a:blipFill>
            <a:blip r:embed="rId9" cstate="print"/>
            <a:stretch>
              <a:fillRect/>
            </a:stretch>
          </a:blipFill>
        </p:spPr>
        <p:txBody>
          <a:bodyPr wrap="square" lIns="0" tIns="0" rIns="0" bIns="0" rtlCol="0"/>
          <a:lstStyle/>
          <a:p>
            <a:endParaRPr/>
          </a:p>
        </p:txBody>
      </p:sp>
      <p:sp>
        <p:nvSpPr>
          <p:cNvPr id="105" name="object 45">
            <a:extLst>
              <a:ext uri="{FF2B5EF4-FFF2-40B4-BE49-F238E27FC236}">
                <a16:creationId xmlns:a16="http://schemas.microsoft.com/office/drawing/2014/main" id="{34B94293-3B96-4CEA-BF5B-D360D2C6B0FB}"/>
              </a:ext>
            </a:extLst>
          </p:cNvPr>
          <p:cNvSpPr/>
          <p:nvPr/>
        </p:nvSpPr>
        <p:spPr>
          <a:xfrm>
            <a:off x="3165048" y="4678717"/>
            <a:ext cx="115846" cy="218255"/>
          </a:xfrm>
          <a:prstGeom prst="rect">
            <a:avLst/>
          </a:prstGeom>
          <a:blipFill>
            <a:blip r:embed="rId10" cstate="print"/>
            <a:stretch>
              <a:fillRect/>
            </a:stretch>
          </a:blipFill>
        </p:spPr>
        <p:txBody>
          <a:bodyPr wrap="square" lIns="0" tIns="0" rIns="0" bIns="0" rtlCol="0"/>
          <a:lstStyle/>
          <a:p>
            <a:endParaRPr/>
          </a:p>
        </p:txBody>
      </p:sp>
      <p:sp>
        <p:nvSpPr>
          <p:cNvPr id="106" name="object 46">
            <a:extLst>
              <a:ext uri="{FF2B5EF4-FFF2-40B4-BE49-F238E27FC236}">
                <a16:creationId xmlns:a16="http://schemas.microsoft.com/office/drawing/2014/main" id="{421BCE72-678E-4A23-ACA0-3BF70494A0EB}"/>
              </a:ext>
            </a:extLst>
          </p:cNvPr>
          <p:cNvSpPr/>
          <p:nvPr/>
        </p:nvSpPr>
        <p:spPr>
          <a:xfrm>
            <a:off x="3508957" y="4678717"/>
            <a:ext cx="115846" cy="218255"/>
          </a:xfrm>
          <a:prstGeom prst="rect">
            <a:avLst/>
          </a:prstGeom>
          <a:blipFill>
            <a:blip r:embed="rId10" cstate="print"/>
            <a:stretch>
              <a:fillRect/>
            </a:stretch>
          </a:blipFill>
        </p:spPr>
        <p:txBody>
          <a:bodyPr wrap="square" lIns="0" tIns="0" rIns="0" bIns="0" rtlCol="0"/>
          <a:lstStyle/>
          <a:p>
            <a:endParaRPr/>
          </a:p>
        </p:txBody>
      </p:sp>
      <p:sp>
        <p:nvSpPr>
          <p:cNvPr id="107" name="object 47">
            <a:extLst>
              <a:ext uri="{FF2B5EF4-FFF2-40B4-BE49-F238E27FC236}">
                <a16:creationId xmlns:a16="http://schemas.microsoft.com/office/drawing/2014/main" id="{AB0AFBB5-7541-4247-BCFE-D02B8831DB66}"/>
              </a:ext>
            </a:extLst>
          </p:cNvPr>
          <p:cNvSpPr/>
          <p:nvPr/>
        </p:nvSpPr>
        <p:spPr>
          <a:xfrm>
            <a:off x="3852866" y="4678717"/>
            <a:ext cx="115846" cy="218255"/>
          </a:xfrm>
          <a:prstGeom prst="rect">
            <a:avLst/>
          </a:prstGeom>
          <a:blipFill>
            <a:blip r:embed="rId10" cstate="print"/>
            <a:stretch>
              <a:fillRect/>
            </a:stretch>
          </a:blipFill>
        </p:spPr>
        <p:txBody>
          <a:bodyPr wrap="square" lIns="0" tIns="0" rIns="0" bIns="0" rtlCol="0"/>
          <a:lstStyle/>
          <a:p>
            <a:endParaRPr/>
          </a:p>
        </p:txBody>
      </p:sp>
      <p:graphicFrame>
        <p:nvGraphicFramePr>
          <p:cNvPr id="108" name="object 48">
            <a:extLst>
              <a:ext uri="{FF2B5EF4-FFF2-40B4-BE49-F238E27FC236}">
                <a16:creationId xmlns:a16="http://schemas.microsoft.com/office/drawing/2014/main" id="{66B1F45C-F743-488D-9A76-D30C488CB568}"/>
              </a:ext>
            </a:extLst>
          </p:cNvPr>
          <p:cNvGraphicFramePr>
            <a:graphicFrameLocks noGrp="1"/>
          </p:cNvGraphicFramePr>
          <p:nvPr/>
        </p:nvGraphicFramePr>
        <p:xfrm>
          <a:off x="2767014" y="4647306"/>
          <a:ext cx="1362709"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5440">
                  <a:extLst>
                    <a:ext uri="{9D8B030D-6E8A-4147-A177-3AD203B41FA5}">
                      <a16:colId xmlns:a16="http://schemas.microsoft.com/office/drawing/2014/main" val="20001"/>
                    </a:ext>
                  </a:extLst>
                </a:gridCol>
                <a:gridCol w="345439">
                  <a:extLst>
                    <a:ext uri="{9D8B030D-6E8A-4147-A177-3AD203B41FA5}">
                      <a16:colId xmlns:a16="http://schemas.microsoft.com/office/drawing/2014/main" val="20002"/>
                    </a:ext>
                  </a:extLst>
                </a:gridCol>
                <a:gridCol w="335915">
                  <a:extLst>
                    <a:ext uri="{9D8B030D-6E8A-4147-A177-3AD203B41FA5}">
                      <a16:colId xmlns:a16="http://schemas.microsoft.com/office/drawing/2014/main" val="20003"/>
                    </a:ext>
                  </a:extLst>
                </a:gridCol>
              </a:tblGrid>
              <a:tr h="263790">
                <a:tc>
                  <a:txBody>
                    <a:bodyPr/>
                    <a:lstStyle/>
                    <a:p>
                      <a:pPr marL="67310">
                        <a:lnSpc>
                          <a:spcPct val="100000"/>
                        </a:lnSpc>
                        <a:spcBef>
                          <a:spcPts val="155"/>
                        </a:spcBef>
                      </a:pPr>
                      <a:r>
                        <a:rPr sz="1300" dirty="0">
                          <a:latin typeface="Calibri"/>
                          <a:cs typeface="Calibri"/>
                        </a:rPr>
                        <a:t>4</a:t>
                      </a:r>
                      <a:endParaRPr sz="1300">
                        <a:latin typeface="Calibri"/>
                        <a:cs typeface="Calibri"/>
                      </a:endParaRPr>
                    </a:p>
                  </a:txBody>
                  <a:tcPr marL="0" marR="0" marT="1968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75565">
                        <a:lnSpc>
                          <a:spcPct val="100000"/>
                        </a:lnSpc>
                        <a:spcBef>
                          <a:spcPts val="155"/>
                        </a:spcBef>
                      </a:pPr>
                      <a:r>
                        <a:rPr sz="1300" dirty="0">
                          <a:latin typeface="Calibri"/>
                          <a:cs typeface="Calibri"/>
                        </a:rPr>
                        <a:t>5</a:t>
                      </a:r>
                      <a:endParaRPr sz="1300">
                        <a:latin typeface="Calibri"/>
                        <a:cs typeface="Calibri"/>
                      </a:endParaRPr>
                    </a:p>
                  </a:txBody>
                  <a:tcPr marL="0" marR="0" marT="1968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73660">
                        <a:lnSpc>
                          <a:spcPct val="100000"/>
                        </a:lnSpc>
                        <a:spcBef>
                          <a:spcPts val="155"/>
                        </a:spcBef>
                      </a:pPr>
                      <a:r>
                        <a:rPr sz="1300" dirty="0">
                          <a:latin typeface="Calibri"/>
                          <a:cs typeface="Calibri"/>
                        </a:rPr>
                        <a:t>6</a:t>
                      </a:r>
                      <a:endParaRPr sz="1300">
                        <a:latin typeface="Calibri"/>
                        <a:cs typeface="Calibri"/>
                      </a:endParaRPr>
                    </a:p>
                  </a:txBody>
                  <a:tcPr marL="0" marR="0" marT="1968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72390">
                        <a:lnSpc>
                          <a:spcPct val="100000"/>
                        </a:lnSpc>
                        <a:spcBef>
                          <a:spcPts val="155"/>
                        </a:spcBef>
                      </a:pPr>
                      <a:r>
                        <a:rPr sz="1300" dirty="0">
                          <a:latin typeface="Calibri"/>
                          <a:cs typeface="Calibri"/>
                        </a:rPr>
                        <a:t>7</a:t>
                      </a:r>
                      <a:endParaRPr sz="1300">
                        <a:latin typeface="Calibri"/>
                        <a:cs typeface="Calibri"/>
                      </a:endParaRPr>
                    </a:p>
                  </a:txBody>
                  <a:tcPr marL="0" marR="0" marT="1968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111" name="object 51">
            <a:extLst>
              <a:ext uri="{FF2B5EF4-FFF2-40B4-BE49-F238E27FC236}">
                <a16:creationId xmlns:a16="http://schemas.microsoft.com/office/drawing/2014/main" id="{AF381754-29E5-4651-B0E2-D0D23E15B125}"/>
              </a:ext>
            </a:extLst>
          </p:cNvPr>
          <p:cNvSpPr/>
          <p:nvPr/>
        </p:nvSpPr>
        <p:spPr>
          <a:xfrm>
            <a:off x="6381556" y="4655932"/>
            <a:ext cx="326635" cy="263790"/>
          </a:xfrm>
          <a:prstGeom prst="rect">
            <a:avLst/>
          </a:prstGeom>
          <a:blipFill>
            <a:blip r:embed="rId11" cstate="print"/>
            <a:stretch>
              <a:fillRect/>
            </a:stretch>
          </a:blipFill>
        </p:spPr>
        <p:txBody>
          <a:bodyPr wrap="square" lIns="0" tIns="0" rIns="0" bIns="0" rtlCol="0"/>
          <a:lstStyle/>
          <a:p>
            <a:endParaRPr/>
          </a:p>
        </p:txBody>
      </p:sp>
      <p:sp>
        <p:nvSpPr>
          <p:cNvPr id="112" name="object 52">
            <a:extLst>
              <a:ext uri="{FF2B5EF4-FFF2-40B4-BE49-F238E27FC236}">
                <a16:creationId xmlns:a16="http://schemas.microsoft.com/office/drawing/2014/main" id="{7804FF06-9DD2-4EF4-851D-691499061DCA}"/>
              </a:ext>
            </a:extLst>
          </p:cNvPr>
          <p:cNvSpPr/>
          <p:nvPr/>
        </p:nvSpPr>
        <p:spPr>
          <a:xfrm>
            <a:off x="6727037" y="4655932"/>
            <a:ext cx="326635" cy="263790"/>
          </a:xfrm>
          <a:prstGeom prst="rect">
            <a:avLst/>
          </a:prstGeom>
          <a:blipFill>
            <a:blip r:embed="rId12" cstate="print"/>
            <a:stretch>
              <a:fillRect/>
            </a:stretch>
          </a:blipFill>
        </p:spPr>
        <p:txBody>
          <a:bodyPr wrap="square" lIns="0" tIns="0" rIns="0" bIns="0" rtlCol="0"/>
          <a:lstStyle/>
          <a:p>
            <a:endParaRPr/>
          </a:p>
        </p:txBody>
      </p:sp>
      <p:sp>
        <p:nvSpPr>
          <p:cNvPr id="113" name="object 53">
            <a:extLst>
              <a:ext uri="{FF2B5EF4-FFF2-40B4-BE49-F238E27FC236}">
                <a16:creationId xmlns:a16="http://schemas.microsoft.com/office/drawing/2014/main" id="{1EFA3F50-A66F-484B-9C84-D5B1C7D411BC}"/>
              </a:ext>
            </a:extLst>
          </p:cNvPr>
          <p:cNvSpPr/>
          <p:nvPr/>
        </p:nvSpPr>
        <p:spPr>
          <a:xfrm>
            <a:off x="7417997" y="4655932"/>
            <a:ext cx="326635" cy="263790"/>
          </a:xfrm>
          <a:prstGeom prst="rect">
            <a:avLst/>
          </a:prstGeom>
          <a:blipFill>
            <a:blip r:embed="rId12" cstate="print"/>
            <a:stretch>
              <a:fillRect/>
            </a:stretch>
          </a:blipFill>
        </p:spPr>
        <p:txBody>
          <a:bodyPr wrap="square" lIns="0" tIns="0" rIns="0" bIns="0" rtlCol="0"/>
          <a:lstStyle/>
          <a:p>
            <a:endParaRPr/>
          </a:p>
        </p:txBody>
      </p:sp>
      <p:sp>
        <p:nvSpPr>
          <p:cNvPr id="114" name="object 54">
            <a:extLst>
              <a:ext uri="{FF2B5EF4-FFF2-40B4-BE49-F238E27FC236}">
                <a16:creationId xmlns:a16="http://schemas.microsoft.com/office/drawing/2014/main" id="{8C51542B-58BE-44C6-8E08-B2E9DDB797CD}"/>
              </a:ext>
            </a:extLst>
          </p:cNvPr>
          <p:cNvSpPr/>
          <p:nvPr/>
        </p:nvSpPr>
        <p:spPr>
          <a:xfrm>
            <a:off x="7977055" y="4655932"/>
            <a:ext cx="326635" cy="263790"/>
          </a:xfrm>
          <a:prstGeom prst="rect">
            <a:avLst/>
          </a:prstGeom>
          <a:blipFill>
            <a:blip r:embed="rId11" cstate="print"/>
            <a:stretch>
              <a:fillRect/>
            </a:stretch>
          </a:blipFill>
        </p:spPr>
        <p:txBody>
          <a:bodyPr wrap="square" lIns="0" tIns="0" rIns="0" bIns="0" rtlCol="0"/>
          <a:lstStyle/>
          <a:p>
            <a:endParaRPr/>
          </a:p>
        </p:txBody>
      </p:sp>
      <p:sp>
        <p:nvSpPr>
          <p:cNvPr id="115" name="object 55">
            <a:extLst>
              <a:ext uri="{FF2B5EF4-FFF2-40B4-BE49-F238E27FC236}">
                <a16:creationId xmlns:a16="http://schemas.microsoft.com/office/drawing/2014/main" id="{297DCE07-8D9E-478B-9350-114CACF15B17}"/>
              </a:ext>
            </a:extLst>
          </p:cNvPr>
          <p:cNvSpPr/>
          <p:nvPr/>
        </p:nvSpPr>
        <p:spPr>
          <a:xfrm>
            <a:off x="8322535" y="4655932"/>
            <a:ext cx="326635" cy="263790"/>
          </a:xfrm>
          <a:prstGeom prst="rect">
            <a:avLst/>
          </a:prstGeom>
          <a:blipFill>
            <a:blip r:embed="rId13" cstate="print"/>
            <a:stretch>
              <a:fillRect/>
            </a:stretch>
          </a:blipFill>
        </p:spPr>
        <p:txBody>
          <a:bodyPr wrap="square" lIns="0" tIns="0" rIns="0" bIns="0" rtlCol="0"/>
          <a:lstStyle/>
          <a:p>
            <a:endParaRPr/>
          </a:p>
        </p:txBody>
      </p:sp>
      <p:sp>
        <p:nvSpPr>
          <p:cNvPr id="116" name="object 56">
            <a:extLst>
              <a:ext uri="{FF2B5EF4-FFF2-40B4-BE49-F238E27FC236}">
                <a16:creationId xmlns:a16="http://schemas.microsoft.com/office/drawing/2014/main" id="{68BDD7E1-4187-4852-A69B-3F2161188B12}"/>
              </a:ext>
            </a:extLst>
          </p:cNvPr>
          <p:cNvSpPr/>
          <p:nvPr/>
        </p:nvSpPr>
        <p:spPr>
          <a:xfrm>
            <a:off x="9013495" y="4655932"/>
            <a:ext cx="326635" cy="263790"/>
          </a:xfrm>
          <a:prstGeom prst="rect">
            <a:avLst/>
          </a:prstGeom>
          <a:blipFill>
            <a:blip r:embed="rId13" cstate="print"/>
            <a:stretch>
              <a:fillRect/>
            </a:stretch>
          </a:blipFill>
        </p:spPr>
        <p:txBody>
          <a:bodyPr wrap="square" lIns="0" tIns="0" rIns="0" bIns="0" rtlCol="0"/>
          <a:lstStyle/>
          <a:p>
            <a:endParaRPr/>
          </a:p>
        </p:txBody>
      </p:sp>
      <p:sp>
        <p:nvSpPr>
          <p:cNvPr id="117" name="object 57">
            <a:extLst>
              <a:ext uri="{FF2B5EF4-FFF2-40B4-BE49-F238E27FC236}">
                <a16:creationId xmlns:a16="http://schemas.microsoft.com/office/drawing/2014/main" id="{C4B266C1-4105-4C6B-BF9B-9CB7F0CCCB9F}"/>
              </a:ext>
            </a:extLst>
          </p:cNvPr>
          <p:cNvSpPr/>
          <p:nvPr/>
        </p:nvSpPr>
        <p:spPr>
          <a:xfrm>
            <a:off x="6460073" y="4663227"/>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18" name="object 58">
            <a:extLst>
              <a:ext uri="{FF2B5EF4-FFF2-40B4-BE49-F238E27FC236}">
                <a16:creationId xmlns:a16="http://schemas.microsoft.com/office/drawing/2014/main" id="{87337B50-4075-47D9-8FE6-D58D91CD8F53}"/>
              </a:ext>
            </a:extLst>
          </p:cNvPr>
          <p:cNvSpPr/>
          <p:nvPr/>
        </p:nvSpPr>
        <p:spPr>
          <a:xfrm>
            <a:off x="6573139" y="4662999"/>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19" name="object 59">
            <a:extLst>
              <a:ext uri="{FF2B5EF4-FFF2-40B4-BE49-F238E27FC236}">
                <a16:creationId xmlns:a16="http://schemas.microsoft.com/office/drawing/2014/main" id="{D3822A9D-8C87-4498-B6D0-7974F27ECC40}"/>
              </a:ext>
            </a:extLst>
          </p:cNvPr>
          <p:cNvSpPr/>
          <p:nvPr/>
        </p:nvSpPr>
        <p:spPr>
          <a:xfrm>
            <a:off x="6805554" y="4662671"/>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20" name="object 60">
            <a:extLst>
              <a:ext uri="{FF2B5EF4-FFF2-40B4-BE49-F238E27FC236}">
                <a16:creationId xmlns:a16="http://schemas.microsoft.com/office/drawing/2014/main" id="{BFC1EC91-C1F2-487C-81D0-0FF2FA2E70BD}"/>
              </a:ext>
            </a:extLst>
          </p:cNvPr>
          <p:cNvSpPr/>
          <p:nvPr/>
        </p:nvSpPr>
        <p:spPr>
          <a:xfrm>
            <a:off x="6918620" y="4662442"/>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21" name="object 61">
            <a:extLst>
              <a:ext uri="{FF2B5EF4-FFF2-40B4-BE49-F238E27FC236}">
                <a16:creationId xmlns:a16="http://schemas.microsoft.com/office/drawing/2014/main" id="{AA723322-5D6D-4F5E-A5FC-B94D12DF8256}"/>
              </a:ext>
            </a:extLst>
          </p:cNvPr>
          <p:cNvSpPr/>
          <p:nvPr/>
        </p:nvSpPr>
        <p:spPr>
          <a:xfrm>
            <a:off x="7496512" y="4661558"/>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22" name="object 62">
            <a:extLst>
              <a:ext uri="{FF2B5EF4-FFF2-40B4-BE49-F238E27FC236}">
                <a16:creationId xmlns:a16="http://schemas.microsoft.com/office/drawing/2014/main" id="{FB01CF5E-8FC3-42D4-8EFF-F1E6A8173F26}"/>
              </a:ext>
            </a:extLst>
          </p:cNvPr>
          <p:cNvSpPr/>
          <p:nvPr/>
        </p:nvSpPr>
        <p:spPr>
          <a:xfrm>
            <a:off x="7609578" y="4661330"/>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23" name="object 63">
            <a:extLst>
              <a:ext uri="{FF2B5EF4-FFF2-40B4-BE49-F238E27FC236}">
                <a16:creationId xmlns:a16="http://schemas.microsoft.com/office/drawing/2014/main" id="{676EE11B-9955-423B-9424-BD6819B13751}"/>
              </a:ext>
            </a:extLst>
          </p:cNvPr>
          <p:cNvSpPr/>
          <p:nvPr/>
        </p:nvSpPr>
        <p:spPr>
          <a:xfrm>
            <a:off x="8055569" y="4661002"/>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24" name="object 64">
            <a:extLst>
              <a:ext uri="{FF2B5EF4-FFF2-40B4-BE49-F238E27FC236}">
                <a16:creationId xmlns:a16="http://schemas.microsoft.com/office/drawing/2014/main" id="{7698E939-74E8-4C93-869E-33ED839EA427}"/>
              </a:ext>
            </a:extLst>
          </p:cNvPr>
          <p:cNvSpPr/>
          <p:nvPr/>
        </p:nvSpPr>
        <p:spPr>
          <a:xfrm>
            <a:off x="8168635" y="4660774"/>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6"/>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25" name="object 65">
            <a:extLst>
              <a:ext uri="{FF2B5EF4-FFF2-40B4-BE49-F238E27FC236}">
                <a16:creationId xmlns:a16="http://schemas.microsoft.com/office/drawing/2014/main" id="{0FA2CBF0-856A-46A0-94EE-99DE3966CD6F}"/>
              </a:ext>
            </a:extLst>
          </p:cNvPr>
          <p:cNvSpPr/>
          <p:nvPr/>
        </p:nvSpPr>
        <p:spPr>
          <a:xfrm>
            <a:off x="8401047" y="4660446"/>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26" name="object 66">
            <a:extLst>
              <a:ext uri="{FF2B5EF4-FFF2-40B4-BE49-F238E27FC236}">
                <a16:creationId xmlns:a16="http://schemas.microsoft.com/office/drawing/2014/main" id="{C79AB1FD-4AA9-4BB1-A3B8-41A2807C692D}"/>
              </a:ext>
            </a:extLst>
          </p:cNvPr>
          <p:cNvSpPr/>
          <p:nvPr/>
        </p:nvSpPr>
        <p:spPr>
          <a:xfrm>
            <a:off x="8514114" y="4660217"/>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27" name="object 67">
            <a:extLst>
              <a:ext uri="{FF2B5EF4-FFF2-40B4-BE49-F238E27FC236}">
                <a16:creationId xmlns:a16="http://schemas.microsoft.com/office/drawing/2014/main" id="{73CA68F6-4423-4FBF-AC89-A94C56E1B3A7}"/>
              </a:ext>
            </a:extLst>
          </p:cNvPr>
          <p:cNvSpPr/>
          <p:nvPr/>
        </p:nvSpPr>
        <p:spPr>
          <a:xfrm>
            <a:off x="9092008" y="4659333"/>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28" name="object 68">
            <a:extLst>
              <a:ext uri="{FF2B5EF4-FFF2-40B4-BE49-F238E27FC236}">
                <a16:creationId xmlns:a16="http://schemas.microsoft.com/office/drawing/2014/main" id="{2B9ACCB0-0BED-42CD-9972-A35A2B99C357}"/>
              </a:ext>
            </a:extLst>
          </p:cNvPr>
          <p:cNvSpPr/>
          <p:nvPr/>
        </p:nvSpPr>
        <p:spPr>
          <a:xfrm>
            <a:off x="9205073" y="4659105"/>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29" name="object 69">
            <a:extLst>
              <a:ext uri="{FF2B5EF4-FFF2-40B4-BE49-F238E27FC236}">
                <a16:creationId xmlns:a16="http://schemas.microsoft.com/office/drawing/2014/main" id="{979F1676-2EEF-49BB-900D-E159AD8A5CA5}"/>
              </a:ext>
            </a:extLst>
          </p:cNvPr>
          <p:cNvSpPr/>
          <p:nvPr/>
        </p:nvSpPr>
        <p:spPr>
          <a:xfrm>
            <a:off x="6337537" y="4615121"/>
            <a:ext cx="1446530" cy="351790"/>
          </a:xfrm>
          <a:custGeom>
            <a:avLst/>
            <a:gdLst/>
            <a:ahLst/>
            <a:cxnLst/>
            <a:rect l="l" t="t" r="r" b="b"/>
            <a:pathLst>
              <a:path w="1446529"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130" name="object 70">
            <a:extLst>
              <a:ext uri="{FF2B5EF4-FFF2-40B4-BE49-F238E27FC236}">
                <a16:creationId xmlns:a16="http://schemas.microsoft.com/office/drawing/2014/main" id="{9607535D-3EE8-4BD0-97F2-9E7221B8DF79}"/>
              </a:ext>
            </a:extLst>
          </p:cNvPr>
          <p:cNvSpPr/>
          <p:nvPr/>
        </p:nvSpPr>
        <p:spPr>
          <a:xfrm>
            <a:off x="7931582" y="4615121"/>
            <a:ext cx="1446530" cy="351790"/>
          </a:xfrm>
          <a:custGeom>
            <a:avLst/>
            <a:gdLst/>
            <a:ahLst/>
            <a:cxnLst/>
            <a:rect l="l" t="t" r="r" b="b"/>
            <a:pathLst>
              <a:path w="1446529"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8" y="58618"/>
                </a:lnTo>
                <a:lnTo>
                  <a:pt x="1446238"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131" name="object 71">
            <a:extLst>
              <a:ext uri="{FF2B5EF4-FFF2-40B4-BE49-F238E27FC236}">
                <a16:creationId xmlns:a16="http://schemas.microsoft.com/office/drawing/2014/main" id="{4E6AE8C1-C09C-4D25-AB45-480C2CE51B46}"/>
              </a:ext>
            </a:extLst>
          </p:cNvPr>
          <p:cNvSpPr/>
          <p:nvPr/>
        </p:nvSpPr>
        <p:spPr>
          <a:xfrm>
            <a:off x="7072525" y="4655928"/>
            <a:ext cx="326635" cy="263790"/>
          </a:xfrm>
          <a:prstGeom prst="rect">
            <a:avLst/>
          </a:prstGeom>
          <a:blipFill>
            <a:blip r:embed="rId14" cstate="print"/>
            <a:stretch>
              <a:fillRect/>
            </a:stretch>
          </a:blipFill>
        </p:spPr>
        <p:txBody>
          <a:bodyPr wrap="square" lIns="0" tIns="0" rIns="0" bIns="0" rtlCol="0"/>
          <a:lstStyle/>
          <a:p>
            <a:endParaRPr/>
          </a:p>
        </p:txBody>
      </p:sp>
      <p:sp>
        <p:nvSpPr>
          <p:cNvPr id="132" name="object 72">
            <a:extLst>
              <a:ext uri="{FF2B5EF4-FFF2-40B4-BE49-F238E27FC236}">
                <a16:creationId xmlns:a16="http://schemas.microsoft.com/office/drawing/2014/main" id="{1E7E688C-1712-438F-AAA6-E8887CAF8A46}"/>
              </a:ext>
            </a:extLst>
          </p:cNvPr>
          <p:cNvSpPr/>
          <p:nvPr/>
        </p:nvSpPr>
        <p:spPr>
          <a:xfrm>
            <a:off x="7151041" y="4662667"/>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33" name="object 73">
            <a:extLst>
              <a:ext uri="{FF2B5EF4-FFF2-40B4-BE49-F238E27FC236}">
                <a16:creationId xmlns:a16="http://schemas.microsoft.com/office/drawing/2014/main" id="{B4612A08-2D4D-4C8E-8CF1-0217E09D5934}"/>
              </a:ext>
            </a:extLst>
          </p:cNvPr>
          <p:cNvSpPr/>
          <p:nvPr/>
        </p:nvSpPr>
        <p:spPr>
          <a:xfrm>
            <a:off x="7264108" y="4662439"/>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34" name="object 74">
            <a:extLst>
              <a:ext uri="{FF2B5EF4-FFF2-40B4-BE49-F238E27FC236}">
                <a16:creationId xmlns:a16="http://schemas.microsoft.com/office/drawing/2014/main" id="{F54283E5-0723-4012-B92D-8280F4C9DEB3}"/>
              </a:ext>
            </a:extLst>
          </p:cNvPr>
          <p:cNvSpPr/>
          <p:nvPr/>
        </p:nvSpPr>
        <p:spPr>
          <a:xfrm>
            <a:off x="8668023" y="4655928"/>
            <a:ext cx="326635" cy="263790"/>
          </a:xfrm>
          <a:prstGeom prst="rect">
            <a:avLst/>
          </a:prstGeom>
          <a:blipFill>
            <a:blip r:embed="rId11" cstate="print"/>
            <a:stretch>
              <a:fillRect/>
            </a:stretch>
          </a:blipFill>
        </p:spPr>
        <p:txBody>
          <a:bodyPr wrap="square" lIns="0" tIns="0" rIns="0" bIns="0" rtlCol="0"/>
          <a:lstStyle/>
          <a:p>
            <a:endParaRPr/>
          </a:p>
        </p:txBody>
      </p:sp>
      <p:sp>
        <p:nvSpPr>
          <p:cNvPr id="135" name="object 75">
            <a:extLst>
              <a:ext uri="{FF2B5EF4-FFF2-40B4-BE49-F238E27FC236}">
                <a16:creationId xmlns:a16="http://schemas.microsoft.com/office/drawing/2014/main" id="{81B4D3B2-C640-4FC4-BC59-BF2F0A0F5005}"/>
              </a:ext>
            </a:extLst>
          </p:cNvPr>
          <p:cNvSpPr/>
          <p:nvPr/>
        </p:nvSpPr>
        <p:spPr>
          <a:xfrm>
            <a:off x="8746537" y="4660441"/>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6"/>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36" name="object 76">
            <a:extLst>
              <a:ext uri="{FF2B5EF4-FFF2-40B4-BE49-F238E27FC236}">
                <a16:creationId xmlns:a16="http://schemas.microsoft.com/office/drawing/2014/main" id="{07BCC616-8644-4D2D-B349-0C1F80B65CFB}"/>
              </a:ext>
            </a:extLst>
          </p:cNvPr>
          <p:cNvSpPr/>
          <p:nvPr/>
        </p:nvSpPr>
        <p:spPr>
          <a:xfrm>
            <a:off x="8859602" y="4660213"/>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37" name="object 77">
            <a:extLst>
              <a:ext uri="{FF2B5EF4-FFF2-40B4-BE49-F238E27FC236}">
                <a16:creationId xmlns:a16="http://schemas.microsoft.com/office/drawing/2014/main" id="{D200169E-7B56-4558-AC29-82B813E5D8A0}"/>
              </a:ext>
            </a:extLst>
          </p:cNvPr>
          <p:cNvSpPr/>
          <p:nvPr/>
        </p:nvSpPr>
        <p:spPr>
          <a:xfrm>
            <a:off x="6387453" y="4713686"/>
            <a:ext cx="309880" cy="172720"/>
          </a:xfrm>
          <a:custGeom>
            <a:avLst/>
            <a:gdLst/>
            <a:ahLst/>
            <a:cxnLst/>
            <a:rect l="l" t="t" r="r" b="b"/>
            <a:pathLst>
              <a:path w="309879" h="172720">
                <a:moveTo>
                  <a:pt x="154908" y="0"/>
                </a:moveTo>
                <a:lnTo>
                  <a:pt x="94610" y="6785"/>
                </a:lnTo>
                <a:lnTo>
                  <a:pt x="45371" y="25291"/>
                </a:lnTo>
                <a:lnTo>
                  <a:pt x="12173" y="52738"/>
                </a:lnTo>
                <a:lnTo>
                  <a:pt x="0" y="86349"/>
                </a:lnTo>
                <a:lnTo>
                  <a:pt x="12173" y="119961"/>
                </a:lnTo>
                <a:lnTo>
                  <a:pt x="45371" y="147409"/>
                </a:lnTo>
                <a:lnTo>
                  <a:pt x="94610" y="165915"/>
                </a:lnTo>
                <a:lnTo>
                  <a:pt x="154908" y="172700"/>
                </a:lnTo>
                <a:lnTo>
                  <a:pt x="215205" y="165915"/>
                </a:lnTo>
                <a:lnTo>
                  <a:pt x="264444" y="147409"/>
                </a:lnTo>
                <a:lnTo>
                  <a:pt x="297643" y="119961"/>
                </a:lnTo>
                <a:lnTo>
                  <a:pt x="309816" y="86349"/>
                </a:lnTo>
                <a:lnTo>
                  <a:pt x="297643" y="52738"/>
                </a:lnTo>
                <a:lnTo>
                  <a:pt x="264444" y="25291"/>
                </a:lnTo>
                <a:lnTo>
                  <a:pt x="215205" y="6785"/>
                </a:lnTo>
                <a:lnTo>
                  <a:pt x="154908" y="0"/>
                </a:lnTo>
                <a:close/>
              </a:path>
            </a:pathLst>
          </a:custGeom>
          <a:solidFill>
            <a:srgbClr val="FFFFFF"/>
          </a:solidFill>
        </p:spPr>
        <p:txBody>
          <a:bodyPr wrap="square" lIns="0" tIns="0" rIns="0" bIns="0" rtlCol="0"/>
          <a:lstStyle/>
          <a:p>
            <a:endParaRPr/>
          </a:p>
        </p:txBody>
      </p:sp>
      <p:sp>
        <p:nvSpPr>
          <p:cNvPr id="138" name="object 78">
            <a:extLst>
              <a:ext uri="{FF2B5EF4-FFF2-40B4-BE49-F238E27FC236}">
                <a16:creationId xmlns:a16="http://schemas.microsoft.com/office/drawing/2014/main" id="{ED175143-2592-45D1-A294-F29A96507EFA}"/>
              </a:ext>
            </a:extLst>
          </p:cNvPr>
          <p:cNvSpPr/>
          <p:nvPr/>
        </p:nvSpPr>
        <p:spPr>
          <a:xfrm>
            <a:off x="6387453" y="4713686"/>
            <a:ext cx="309880" cy="172720"/>
          </a:xfrm>
          <a:custGeom>
            <a:avLst/>
            <a:gdLst/>
            <a:ahLst/>
            <a:cxnLst/>
            <a:rect l="l" t="t" r="r" b="b"/>
            <a:pathLst>
              <a:path w="309879" h="172720">
                <a:moveTo>
                  <a:pt x="0" y="86350"/>
                </a:moveTo>
                <a:lnTo>
                  <a:pt x="12173" y="52739"/>
                </a:lnTo>
                <a:lnTo>
                  <a:pt x="45371" y="25291"/>
                </a:lnTo>
                <a:lnTo>
                  <a:pt x="94611" y="6785"/>
                </a:lnTo>
                <a:lnTo>
                  <a:pt x="154908" y="0"/>
                </a:lnTo>
                <a:lnTo>
                  <a:pt x="215205" y="6785"/>
                </a:lnTo>
                <a:lnTo>
                  <a:pt x="264445" y="25291"/>
                </a:lnTo>
                <a:lnTo>
                  <a:pt x="297643" y="52739"/>
                </a:lnTo>
                <a:lnTo>
                  <a:pt x="309817" y="86350"/>
                </a:lnTo>
                <a:lnTo>
                  <a:pt x="297643" y="119962"/>
                </a:lnTo>
                <a:lnTo>
                  <a:pt x="264445" y="147409"/>
                </a:lnTo>
                <a:lnTo>
                  <a:pt x="215205" y="165915"/>
                </a:lnTo>
                <a:lnTo>
                  <a:pt x="154908" y="172701"/>
                </a:lnTo>
                <a:lnTo>
                  <a:pt x="94611" y="165915"/>
                </a:lnTo>
                <a:lnTo>
                  <a:pt x="45371" y="147409"/>
                </a:lnTo>
                <a:lnTo>
                  <a:pt x="12173" y="119962"/>
                </a:lnTo>
                <a:lnTo>
                  <a:pt x="0" y="86350"/>
                </a:lnTo>
                <a:close/>
              </a:path>
            </a:pathLst>
          </a:custGeom>
          <a:ln w="4710">
            <a:solidFill>
              <a:srgbClr val="6CACDD"/>
            </a:solidFill>
          </a:ln>
        </p:spPr>
        <p:txBody>
          <a:bodyPr wrap="square" lIns="0" tIns="0" rIns="0" bIns="0" rtlCol="0"/>
          <a:lstStyle/>
          <a:p>
            <a:endParaRPr/>
          </a:p>
        </p:txBody>
      </p:sp>
      <p:sp>
        <p:nvSpPr>
          <p:cNvPr id="139" name="object 79">
            <a:extLst>
              <a:ext uri="{FF2B5EF4-FFF2-40B4-BE49-F238E27FC236}">
                <a16:creationId xmlns:a16="http://schemas.microsoft.com/office/drawing/2014/main" id="{2C0CD7D3-33BC-442C-861F-6BAFF62B0ECF}"/>
              </a:ext>
            </a:extLst>
          </p:cNvPr>
          <p:cNvSpPr/>
          <p:nvPr/>
        </p:nvSpPr>
        <p:spPr>
          <a:xfrm>
            <a:off x="6735520" y="4713583"/>
            <a:ext cx="309880" cy="172720"/>
          </a:xfrm>
          <a:custGeom>
            <a:avLst/>
            <a:gdLst/>
            <a:ahLst/>
            <a:cxnLst/>
            <a:rect l="l" t="t" r="r" b="b"/>
            <a:pathLst>
              <a:path w="309879" h="172720">
                <a:moveTo>
                  <a:pt x="154908" y="0"/>
                </a:moveTo>
                <a:lnTo>
                  <a:pt x="94610" y="6785"/>
                </a:lnTo>
                <a:lnTo>
                  <a:pt x="45371" y="25291"/>
                </a:lnTo>
                <a:lnTo>
                  <a:pt x="12173" y="52738"/>
                </a:lnTo>
                <a:lnTo>
                  <a:pt x="0" y="86349"/>
                </a:lnTo>
                <a:lnTo>
                  <a:pt x="12173" y="119961"/>
                </a:lnTo>
                <a:lnTo>
                  <a:pt x="45371" y="147409"/>
                </a:lnTo>
                <a:lnTo>
                  <a:pt x="94610" y="165915"/>
                </a:lnTo>
                <a:lnTo>
                  <a:pt x="154908" y="172700"/>
                </a:lnTo>
                <a:lnTo>
                  <a:pt x="215205" y="165915"/>
                </a:lnTo>
                <a:lnTo>
                  <a:pt x="264444" y="147409"/>
                </a:lnTo>
                <a:lnTo>
                  <a:pt x="297643" y="119961"/>
                </a:lnTo>
                <a:lnTo>
                  <a:pt x="309816" y="86349"/>
                </a:lnTo>
                <a:lnTo>
                  <a:pt x="297643" y="52738"/>
                </a:lnTo>
                <a:lnTo>
                  <a:pt x="264444" y="25291"/>
                </a:lnTo>
                <a:lnTo>
                  <a:pt x="215205" y="6785"/>
                </a:lnTo>
                <a:lnTo>
                  <a:pt x="154908" y="0"/>
                </a:lnTo>
                <a:close/>
              </a:path>
            </a:pathLst>
          </a:custGeom>
          <a:solidFill>
            <a:srgbClr val="FFFFFF"/>
          </a:solidFill>
        </p:spPr>
        <p:txBody>
          <a:bodyPr wrap="square" lIns="0" tIns="0" rIns="0" bIns="0" rtlCol="0"/>
          <a:lstStyle/>
          <a:p>
            <a:endParaRPr/>
          </a:p>
        </p:txBody>
      </p:sp>
      <p:sp>
        <p:nvSpPr>
          <p:cNvPr id="140" name="object 80">
            <a:extLst>
              <a:ext uri="{FF2B5EF4-FFF2-40B4-BE49-F238E27FC236}">
                <a16:creationId xmlns:a16="http://schemas.microsoft.com/office/drawing/2014/main" id="{7AD87652-AB66-4184-BB5D-D37FB13897CC}"/>
              </a:ext>
            </a:extLst>
          </p:cNvPr>
          <p:cNvSpPr/>
          <p:nvPr/>
        </p:nvSpPr>
        <p:spPr>
          <a:xfrm>
            <a:off x="6735520" y="4713583"/>
            <a:ext cx="309880" cy="172720"/>
          </a:xfrm>
          <a:custGeom>
            <a:avLst/>
            <a:gdLst/>
            <a:ahLst/>
            <a:cxnLst/>
            <a:rect l="l" t="t" r="r" b="b"/>
            <a:pathLst>
              <a:path w="309879" h="172720">
                <a:moveTo>
                  <a:pt x="0" y="86350"/>
                </a:moveTo>
                <a:lnTo>
                  <a:pt x="12173" y="52739"/>
                </a:lnTo>
                <a:lnTo>
                  <a:pt x="45371" y="25291"/>
                </a:lnTo>
                <a:lnTo>
                  <a:pt x="94611" y="6785"/>
                </a:lnTo>
                <a:lnTo>
                  <a:pt x="154908" y="0"/>
                </a:lnTo>
                <a:lnTo>
                  <a:pt x="215205" y="6785"/>
                </a:lnTo>
                <a:lnTo>
                  <a:pt x="264445" y="25291"/>
                </a:lnTo>
                <a:lnTo>
                  <a:pt x="297643" y="52739"/>
                </a:lnTo>
                <a:lnTo>
                  <a:pt x="309817" y="86350"/>
                </a:lnTo>
                <a:lnTo>
                  <a:pt x="297643" y="119962"/>
                </a:lnTo>
                <a:lnTo>
                  <a:pt x="264445" y="147409"/>
                </a:lnTo>
                <a:lnTo>
                  <a:pt x="215205" y="165915"/>
                </a:lnTo>
                <a:lnTo>
                  <a:pt x="154908" y="172701"/>
                </a:lnTo>
                <a:lnTo>
                  <a:pt x="94611" y="165915"/>
                </a:lnTo>
                <a:lnTo>
                  <a:pt x="45371" y="147409"/>
                </a:lnTo>
                <a:lnTo>
                  <a:pt x="12173" y="119962"/>
                </a:lnTo>
                <a:lnTo>
                  <a:pt x="0" y="86350"/>
                </a:lnTo>
                <a:close/>
              </a:path>
            </a:pathLst>
          </a:custGeom>
          <a:ln w="4710">
            <a:solidFill>
              <a:srgbClr val="6CACDD"/>
            </a:solidFill>
          </a:ln>
        </p:spPr>
        <p:txBody>
          <a:bodyPr wrap="square" lIns="0" tIns="0" rIns="0" bIns="0" rtlCol="0"/>
          <a:lstStyle/>
          <a:p>
            <a:endParaRPr/>
          </a:p>
        </p:txBody>
      </p:sp>
      <p:sp>
        <p:nvSpPr>
          <p:cNvPr id="141" name="object 81">
            <a:extLst>
              <a:ext uri="{FF2B5EF4-FFF2-40B4-BE49-F238E27FC236}">
                <a16:creationId xmlns:a16="http://schemas.microsoft.com/office/drawing/2014/main" id="{E7DDD169-9472-4DED-8E68-47FADF7BB65A}"/>
              </a:ext>
            </a:extLst>
          </p:cNvPr>
          <p:cNvSpPr/>
          <p:nvPr/>
        </p:nvSpPr>
        <p:spPr>
          <a:xfrm>
            <a:off x="7083586" y="4713479"/>
            <a:ext cx="309880" cy="172720"/>
          </a:xfrm>
          <a:custGeom>
            <a:avLst/>
            <a:gdLst/>
            <a:ahLst/>
            <a:cxnLst/>
            <a:rect l="l" t="t" r="r" b="b"/>
            <a:pathLst>
              <a:path w="309879" h="172720">
                <a:moveTo>
                  <a:pt x="154908" y="0"/>
                </a:moveTo>
                <a:lnTo>
                  <a:pt x="94610" y="6785"/>
                </a:lnTo>
                <a:lnTo>
                  <a:pt x="45371" y="25291"/>
                </a:lnTo>
                <a:lnTo>
                  <a:pt x="12173" y="52739"/>
                </a:lnTo>
                <a:lnTo>
                  <a:pt x="0" y="86351"/>
                </a:lnTo>
                <a:lnTo>
                  <a:pt x="12173" y="119962"/>
                </a:lnTo>
                <a:lnTo>
                  <a:pt x="45371" y="147409"/>
                </a:lnTo>
                <a:lnTo>
                  <a:pt x="94610" y="165915"/>
                </a:lnTo>
                <a:lnTo>
                  <a:pt x="154908" y="172700"/>
                </a:lnTo>
                <a:lnTo>
                  <a:pt x="215205" y="165915"/>
                </a:lnTo>
                <a:lnTo>
                  <a:pt x="264444" y="147409"/>
                </a:lnTo>
                <a:lnTo>
                  <a:pt x="297643" y="119962"/>
                </a:lnTo>
                <a:lnTo>
                  <a:pt x="309816" y="86351"/>
                </a:lnTo>
                <a:lnTo>
                  <a:pt x="297643" y="52739"/>
                </a:lnTo>
                <a:lnTo>
                  <a:pt x="264444" y="25291"/>
                </a:lnTo>
                <a:lnTo>
                  <a:pt x="215205" y="6785"/>
                </a:lnTo>
                <a:lnTo>
                  <a:pt x="154908" y="0"/>
                </a:lnTo>
                <a:close/>
              </a:path>
            </a:pathLst>
          </a:custGeom>
          <a:solidFill>
            <a:srgbClr val="FFFFFF"/>
          </a:solidFill>
        </p:spPr>
        <p:txBody>
          <a:bodyPr wrap="square" lIns="0" tIns="0" rIns="0" bIns="0" rtlCol="0"/>
          <a:lstStyle/>
          <a:p>
            <a:endParaRPr/>
          </a:p>
        </p:txBody>
      </p:sp>
      <p:sp>
        <p:nvSpPr>
          <p:cNvPr id="142" name="object 82">
            <a:extLst>
              <a:ext uri="{FF2B5EF4-FFF2-40B4-BE49-F238E27FC236}">
                <a16:creationId xmlns:a16="http://schemas.microsoft.com/office/drawing/2014/main" id="{D41B912B-65A4-40E4-AA8B-0E681F82D45E}"/>
              </a:ext>
            </a:extLst>
          </p:cNvPr>
          <p:cNvSpPr/>
          <p:nvPr/>
        </p:nvSpPr>
        <p:spPr>
          <a:xfrm>
            <a:off x="7083586" y="4713479"/>
            <a:ext cx="309880" cy="172720"/>
          </a:xfrm>
          <a:custGeom>
            <a:avLst/>
            <a:gdLst/>
            <a:ahLst/>
            <a:cxnLst/>
            <a:rect l="l" t="t" r="r" b="b"/>
            <a:pathLst>
              <a:path w="309879" h="172720">
                <a:moveTo>
                  <a:pt x="0" y="86350"/>
                </a:moveTo>
                <a:lnTo>
                  <a:pt x="12173" y="52739"/>
                </a:lnTo>
                <a:lnTo>
                  <a:pt x="45371" y="25291"/>
                </a:lnTo>
                <a:lnTo>
                  <a:pt x="94611" y="6785"/>
                </a:lnTo>
                <a:lnTo>
                  <a:pt x="154908" y="0"/>
                </a:lnTo>
                <a:lnTo>
                  <a:pt x="215205" y="6785"/>
                </a:lnTo>
                <a:lnTo>
                  <a:pt x="264445" y="25291"/>
                </a:lnTo>
                <a:lnTo>
                  <a:pt x="297643" y="52739"/>
                </a:lnTo>
                <a:lnTo>
                  <a:pt x="309817" y="86350"/>
                </a:lnTo>
                <a:lnTo>
                  <a:pt x="297643" y="119962"/>
                </a:lnTo>
                <a:lnTo>
                  <a:pt x="264445" y="147409"/>
                </a:lnTo>
                <a:lnTo>
                  <a:pt x="215205" y="165915"/>
                </a:lnTo>
                <a:lnTo>
                  <a:pt x="154908" y="172701"/>
                </a:lnTo>
                <a:lnTo>
                  <a:pt x="94611" y="165915"/>
                </a:lnTo>
                <a:lnTo>
                  <a:pt x="45371" y="147409"/>
                </a:lnTo>
                <a:lnTo>
                  <a:pt x="12173" y="119962"/>
                </a:lnTo>
                <a:lnTo>
                  <a:pt x="0" y="86350"/>
                </a:lnTo>
                <a:close/>
              </a:path>
            </a:pathLst>
          </a:custGeom>
          <a:ln w="4710">
            <a:solidFill>
              <a:srgbClr val="6CACDD"/>
            </a:solidFill>
          </a:ln>
        </p:spPr>
        <p:txBody>
          <a:bodyPr wrap="square" lIns="0" tIns="0" rIns="0" bIns="0" rtlCol="0"/>
          <a:lstStyle/>
          <a:p>
            <a:endParaRPr/>
          </a:p>
        </p:txBody>
      </p:sp>
      <p:sp>
        <p:nvSpPr>
          <p:cNvPr id="143" name="object 83">
            <a:extLst>
              <a:ext uri="{FF2B5EF4-FFF2-40B4-BE49-F238E27FC236}">
                <a16:creationId xmlns:a16="http://schemas.microsoft.com/office/drawing/2014/main" id="{EA95EDA3-6694-4188-80A3-C15AA55AA35D}"/>
              </a:ext>
            </a:extLst>
          </p:cNvPr>
          <p:cNvSpPr/>
          <p:nvPr/>
        </p:nvSpPr>
        <p:spPr>
          <a:xfrm>
            <a:off x="7431654" y="4713376"/>
            <a:ext cx="309880" cy="172720"/>
          </a:xfrm>
          <a:custGeom>
            <a:avLst/>
            <a:gdLst/>
            <a:ahLst/>
            <a:cxnLst/>
            <a:rect l="l" t="t" r="r" b="b"/>
            <a:pathLst>
              <a:path w="309879" h="172720">
                <a:moveTo>
                  <a:pt x="154908" y="0"/>
                </a:moveTo>
                <a:lnTo>
                  <a:pt x="94610" y="6785"/>
                </a:lnTo>
                <a:lnTo>
                  <a:pt x="45371" y="25291"/>
                </a:lnTo>
                <a:lnTo>
                  <a:pt x="12173" y="52739"/>
                </a:lnTo>
                <a:lnTo>
                  <a:pt x="0" y="86351"/>
                </a:lnTo>
                <a:lnTo>
                  <a:pt x="12173" y="119962"/>
                </a:lnTo>
                <a:lnTo>
                  <a:pt x="45371" y="147409"/>
                </a:lnTo>
                <a:lnTo>
                  <a:pt x="94610" y="165915"/>
                </a:lnTo>
                <a:lnTo>
                  <a:pt x="154908" y="172700"/>
                </a:lnTo>
                <a:lnTo>
                  <a:pt x="215205" y="165915"/>
                </a:lnTo>
                <a:lnTo>
                  <a:pt x="264444" y="147409"/>
                </a:lnTo>
                <a:lnTo>
                  <a:pt x="297643" y="119962"/>
                </a:lnTo>
                <a:lnTo>
                  <a:pt x="309816" y="86351"/>
                </a:lnTo>
                <a:lnTo>
                  <a:pt x="297643" y="52739"/>
                </a:lnTo>
                <a:lnTo>
                  <a:pt x="264444" y="25291"/>
                </a:lnTo>
                <a:lnTo>
                  <a:pt x="215205" y="6785"/>
                </a:lnTo>
                <a:lnTo>
                  <a:pt x="154908" y="0"/>
                </a:lnTo>
                <a:close/>
              </a:path>
            </a:pathLst>
          </a:custGeom>
          <a:solidFill>
            <a:srgbClr val="FFFFFF"/>
          </a:solidFill>
        </p:spPr>
        <p:txBody>
          <a:bodyPr wrap="square" lIns="0" tIns="0" rIns="0" bIns="0" rtlCol="0"/>
          <a:lstStyle/>
          <a:p>
            <a:endParaRPr/>
          </a:p>
        </p:txBody>
      </p:sp>
      <p:sp>
        <p:nvSpPr>
          <p:cNvPr id="144" name="object 84">
            <a:extLst>
              <a:ext uri="{FF2B5EF4-FFF2-40B4-BE49-F238E27FC236}">
                <a16:creationId xmlns:a16="http://schemas.microsoft.com/office/drawing/2014/main" id="{00268098-E2AB-43AC-9B46-00969ABBEF61}"/>
              </a:ext>
            </a:extLst>
          </p:cNvPr>
          <p:cNvSpPr/>
          <p:nvPr/>
        </p:nvSpPr>
        <p:spPr>
          <a:xfrm>
            <a:off x="7431654" y="4713376"/>
            <a:ext cx="309880" cy="172720"/>
          </a:xfrm>
          <a:custGeom>
            <a:avLst/>
            <a:gdLst/>
            <a:ahLst/>
            <a:cxnLst/>
            <a:rect l="l" t="t" r="r" b="b"/>
            <a:pathLst>
              <a:path w="309879" h="172720">
                <a:moveTo>
                  <a:pt x="0" y="86350"/>
                </a:moveTo>
                <a:lnTo>
                  <a:pt x="12173" y="52739"/>
                </a:lnTo>
                <a:lnTo>
                  <a:pt x="45371" y="25291"/>
                </a:lnTo>
                <a:lnTo>
                  <a:pt x="94611" y="6785"/>
                </a:lnTo>
                <a:lnTo>
                  <a:pt x="154908" y="0"/>
                </a:lnTo>
                <a:lnTo>
                  <a:pt x="215205" y="6785"/>
                </a:lnTo>
                <a:lnTo>
                  <a:pt x="264445" y="25291"/>
                </a:lnTo>
                <a:lnTo>
                  <a:pt x="297643" y="52739"/>
                </a:lnTo>
                <a:lnTo>
                  <a:pt x="309817" y="86350"/>
                </a:lnTo>
                <a:lnTo>
                  <a:pt x="297643" y="119962"/>
                </a:lnTo>
                <a:lnTo>
                  <a:pt x="264445" y="147409"/>
                </a:lnTo>
                <a:lnTo>
                  <a:pt x="215205" y="165915"/>
                </a:lnTo>
                <a:lnTo>
                  <a:pt x="154908" y="172701"/>
                </a:lnTo>
                <a:lnTo>
                  <a:pt x="94611" y="165915"/>
                </a:lnTo>
                <a:lnTo>
                  <a:pt x="45371" y="147409"/>
                </a:lnTo>
                <a:lnTo>
                  <a:pt x="12173" y="119962"/>
                </a:lnTo>
                <a:lnTo>
                  <a:pt x="0" y="86350"/>
                </a:lnTo>
                <a:close/>
              </a:path>
            </a:pathLst>
          </a:custGeom>
          <a:ln w="4710">
            <a:solidFill>
              <a:srgbClr val="6CACDD"/>
            </a:solidFill>
          </a:ln>
        </p:spPr>
        <p:txBody>
          <a:bodyPr wrap="square" lIns="0" tIns="0" rIns="0" bIns="0" rtlCol="0"/>
          <a:lstStyle/>
          <a:p>
            <a:endParaRPr/>
          </a:p>
        </p:txBody>
      </p:sp>
      <p:graphicFrame>
        <p:nvGraphicFramePr>
          <p:cNvPr id="145" name="object 85">
            <a:extLst>
              <a:ext uri="{FF2B5EF4-FFF2-40B4-BE49-F238E27FC236}">
                <a16:creationId xmlns:a16="http://schemas.microsoft.com/office/drawing/2014/main" id="{A1F28FBB-3FB1-4603-B856-A6A8F681C817}"/>
              </a:ext>
            </a:extLst>
          </p:cNvPr>
          <p:cNvGraphicFramePr>
            <a:graphicFrameLocks noGrp="1"/>
          </p:cNvGraphicFramePr>
          <p:nvPr/>
        </p:nvGraphicFramePr>
        <p:xfrm>
          <a:off x="6379200" y="4653577"/>
          <a:ext cx="1362709"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5440">
                  <a:extLst>
                    <a:ext uri="{9D8B030D-6E8A-4147-A177-3AD203B41FA5}">
                      <a16:colId xmlns:a16="http://schemas.microsoft.com/office/drawing/2014/main" val="20001"/>
                    </a:ext>
                  </a:extLst>
                </a:gridCol>
                <a:gridCol w="345439">
                  <a:extLst>
                    <a:ext uri="{9D8B030D-6E8A-4147-A177-3AD203B41FA5}">
                      <a16:colId xmlns:a16="http://schemas.microsoft.com/office/drawing/2014/main" val="20002"/>
                    </a:ext>
                  </a:extLst>
                </a:gridCol>
                <a:gridCol w="335915">
                  <a:extLst>
                    <a:ext uri="{9D8B030D-6E8A-4147-A177-3AD203B41FA5}">
                      <a16:colId xmlns:a16="http://schemas.microsoft.com/office/drawing/2014/main" val="20003"/>
                    </a:ext>
                  </a:extLst>
                </a:gridCol>
              </a:tblGrid>
              <a:tr h="263790">
                <a:tc>
                  <a:txBody>
                    <a:bodyPr/>
                    <a:lstStyle/>
                    <a:p>
                      <a:pPr marR="10795" algn="ctr">
                        <a:lnSpc>
                          <a:spcPct val="100000"/>
                        </a:lnSpc>
                        <a:spcBef>
                          <a:spcPts val="225"/>
                        </a:spcBef>
                      </a:pPr>
                      <a:r>
                        <a:rPr sz="1300" dirty="0">
                          <a:latin typeface="Calibri"/>
                          <a:cs typeface="Calibri"/>
                        </a:rPr>
                        <a:t>0</a:t>
                      </a:r>
                      <a:endParaRPr sz="1300">
                        <a:latin typeface="Calibri"/>
                        <a:cs typeface="Calibri"/>
                      </a:endParaRPr>
                    </a:p>
                  </a:txBody>
                  <a:tcPr marL="0" marR="0" marT="2857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gn="ctr">
                        <a:lnSpc>
                          <a:spcPct val="100000"/>
                        </a:lnSpc>
                        <a:spcBef>
                          <a:spcPts val="225"/>
                        </a:spcBef>
                      </a:pPr>
                      <a:r>
                        <a:rPr sz="1300" dirty="0">
                          <a:latin typeface="Calibri"/>
                          <a:cs typeface="Calibri"/>
                        </a:rPr>
                        <a:t>1</a:t>
                      </a:r>
                      <a:endParaRPr sz="1300">
                        <a:latin typeface="Calibri"/>
                        <a:cs typeface="Calibri"/>
                      </a:endParaRPr>
                    </a:p>
                  </a:txBody>
                  <a:tcPr marL="0" marR="0" marT="2857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635" algn="ctr">
                        <a:lnSpc>
                          <a:spcPct val="100000"/>
                        </a:lnSpc>
                        <a:spcBef>
                          <a:spcPts val="220"/>
                        </a:spcBef>
                      </a:pPr>
                      <a:r>
                        <a:rPr sz="1300" dirty="0">
                          <a:latin typeface="Calibri"/>
                          <a:cs typeface="Calibri"/>
                        </a:rPr>
                        <a:t>2</a:t>
                      </a:r>
                      <a:endParaRPr sz="1300">
                        <a:latin typeface="Calibri"/>
                        <a:cs typeface="Calibri"/>
                      </a:endParaRPr>
                    </a:p>
                  </a:txBody>
                  <a:tcPr marL="0" marR="0" marT="2794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15240" algn="ctr">
                        <a:lnSpc>
                          <a:spcPct val="100000"/>
                        </a:lnSpc>
                        <a:spcBef>
                          <a:spcPts val="220"/>
                        </a:spcBef>
                      </a:pPr>
                      <a:r>
                        <a:rPr sz="1300" dirty="0">
                          <a:latin typeface="Calibri"/>
                          <a:cs typeface="Calibri"/>
                        </a:rPr>
                        <a:t>3</a:t>
                      </a:r>
                      <a:endParaRPr sz="1300">
                        <a:latin typeface="Calibri"/>
                        <a:cs typeface="Calibri"/>
                      </a:endParaRPr>
                    </a:p>
                  </a:txBody>
                  <a:tcPr marL="0" marR="0" marT="2794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146" name="object 86">
            <a:extLst>
              <a:ext uri="{FF2B5EF4-FFF2-40B4-BE49-F238E27FC236}">
                <a16:creationId xmlns:a16="http://schemas.microsoft.com/office/drawing/2014/main" id="{B6E1BB31-7089-4D3C-B853-3F943DDAF268}"/>
              </a:ext>
            </a:extLst>
          </p:cNvPr>
          <p:cNvSpPr/>
          <p:nvPr/>
        </p:nvSpPr>
        <p:spPr>
          <a:xfrm>
            <a:off x="7984108" y="4713376"/>
            <a:ext cx="309880" cy="172720"/>
          </a:xfrm>
          <a:custGeom>
            <a:avLst/>
            <a:gdLst/>
            <a:ahLst/>
            <a:cxnLst/>
            <a:rect l="l" t="t" r="r" b="b"/>
            <a:pathLst>
              <a:path w="309879" h="172720">
                <a:moveTo>
                  <a:pt x="154909" y="0"/>
                </a:moveTo>
                <a:lnTo>
                  <a:pt x="94611" y="6785"/>
                </a:lnTo>
                <a:lnTo>
                  <a:pt x="45371" y="25291"/>
                </a:lnTo>
                <a:lnTo>
                  <a:pt x="12173" y="52739"/>
                </a:lnTo>
                <a:lnTo>
                  <a:pt x="0" y="86351"/>
                </a:lnTo>
                <a:lnTo>
                  <a:pt x="12173" y="119962"/>
                </a:lnTo>
                <a:lnTo>
                  <a:pt x="45371" y="147409"/>
                </a:lnTo>
                <a:lnTo>
                  <a:pt x="94611" y="165915"/>
                </a:lnTo>
                <a:lnTo>
                  <a:pt x="154909" y="172700"/>
                </a:lnTo>
                <a:lnTo>
                  <a:pt x="215206" y="165915"/>
                </a:lnTo>
                <a:lnTo>
                  <a:pt x="264446" y="147409"/>
                </a:lnTo>
                <a:lnTo>
                  <a:pt x="297644" y="119962"/>
                </a:lnTo>
                <a:lnTo>
                  <a:pt x="309817" y="86351"/>
                </a:lnTo>
                <a:lnTo>
                  <a:pt x="297644" y="52739"/>
                </a:lnTo>
                <a:lnTo>
                  <a:pt x="264446" y="25291"/>
                </a:lnTo>
                <a:lnTo>
                  <a:pt x="215206" y="6785"/>
                </a:lnTo>
                <a:lnTo>
                  <a:pt x="154909" y="0"/>
                </a:lnTo>
                <a:close/>
              </a:path>
            </a:pathLst>
          </a:custGeom>
          <a:solidFill>
            <a:srgbClr val="FFFFFF"/>
          </a:solidFill>
        </p:spPr>
        <p:txBody>
          <a:bodyPr wrap="square" lIns="0" tIns="0" rIns="0" bIns="0" rtlCol="0"/>
          <a:lstStyle/>
          <a:p>
            <a:endParaRPr/>
          </a:p>
        </p:txBody>
      </p:sp>
      <p:sp>
        <p:nvSpPr>
          <p:cNvPr id="147" name="object 87">
            <a:extLst>
              <a:ext uri="{FF2B5EF4-FFF2-40B4-BE49-F238E27FC236}">
                <a16:creationId xmlns:a16="http://schemas.microsoft.com/office/drawing/2014/main" id="{F02B334A-F5FC-4DF1-8F28-50DA8AE1508B}"/>
              </a:ext>
            </a:extLst>
          </p:cNvPr>
          <p:cNvSpPr/>
          <p:nvPr/>
        </p:nvSpPr>
        <p:spPr>
          <a:xfrm>
            <a:off x="7984108" y="4713376"/>
            <a:ext cx="309880" cy="172720"/>
          </a:xfrm>
          <a:custGeom>
            <a:avLst/>
            <a:gdLst/>
            <a:ahLst/>
            <a:cxnLst/>
            <a:rect l="l" t="t" r="r" b="b"/>
            <a:pathLst>
              <a:path w="309879" h="172720">
                <a:moveTo>
                  <a:pt x="0" y="86350"/>
                </a:moveTo>
                <a:lnTo>
                  <a:pt x="12173" y="52739"/>
                </a:lnTo>
                <a:lnTo>
                  <a:pt x="45371" y="25291"/>
                </a:lnTo>
                <a:lnTo>
                  <a:pt x="94610" y="6785"/>
                </a:lnTo>
                <a:lnTo>
                  <a:pt x="154908" y="0"/>
                </a:lnTo>
                <a:lnTo>
                  <a:pt x="215205" y="6785"/>
                </a:lnTo>
                <a:lnTo>
                  <a:pt x="264445" y="25291"/>
                </a:lnTo>
                <a:lnTo>
                  <a:pt x="297643" y="52739"/>
                </a:lnTo>
                <a:lnTo>
                  <a:pt x="309816" y="86350"/>
                </a:lnTo>
                <a:lnTo>
                  <a:pt x="297643" y="119962"/>
                </a:lnTo>
                <a:lnTo>
                  <a:pt x="264445" y="147409"/>
                </a:lnTo>
                <a:lnTo>
                  <a:pt x="215205" y="165915"/>
                </a:lnTo>
                <a:lnTo>
                  <a:pt x="154908" y="172701"/>
                </a:lnTo>
                <a:lnTo>
                  <a:pt x="94610" y="165915"/>
                </a:lnTo>
                <a:lnTo>
                  <a:pt x="45371" y="147409"/>
                </a:lnTo>
                <a:lnTo>
                  <a:pt x="12173" y="119962"/>
                </a:lnTo>
                <a:lnTo>
                  <a:pt x="0" y="86350"/>
                </a:lnTo>
                <a:close/>
              </a:path>
            </a:pathLst>
          </a:custGeom>
          <a:ln w="4710">
            <a:solidFill>
              <a:srgbClr val="6CACDD"/>
            </a:solidFill>
          </a:ln>
        </p:spPr>
        <p:txBody>
          <a:bodyPr wrap="square" lIns="0" tIns="0" rIns="0" bIns="0" rtlCol="0"/>
          <a:lstStyle/>
          <a:p>
            <a:endParaRPr/>
          </a:p>
        </p:txBody>
      </p:sp>
      <p:sp>
        <p:nvSpPr>
          <p:cNvPr id="148" name="object 88">
            <a:extLst>
              <a:ext uri="{FF2B5EF4-FFF2-40B4-BE49-F238E27FC236}">
                <a16:creationId xmlns:a16="http://schemas.microsoft.com/office/drawing/2014/main" id="{73DBED52-C9A3-4FD1-9893-D2F58669C06C}"/>
              </a:ext>
            </a:extLst>
          </p:cNvPr>
          <p:cNvSpPr/>
          <p:nvPr/>
        </p:nvSpPr>
        <p:spPr>
          <a:xfrm>
            <a:off x="8332176" y="4713273"/>
            <a:ext cx="309880" cy="172720"/>
          </a:xfrm>
          <a:custGeom>
            <a:avLst/>
            <a:gdLst/>
            <a:ahLst/>
            <a:cxnLst/>
            <a:rect l="l" t="t" r="r" b="b"/>
            <a:pathLst>
              <a:path w="309879" h="172720">
                <a:moveTo>
                  <a:pt x="154908" y="0"/>
                </a:moveTo>
                <a:lnTo>
                  <a:pt x="94610" y="6785"/>
                </a:lnTo>
                <a:lnTo>
                  <a:pt x="45371" y="25291"/>
                </a:lnTo>
                <a:lnTo>
                  <a:pt x="12173" y="52739"/>
                </a:lnTo>
                <a:lnTo>
                  <a:pt x="0" y="86351"/>
                </a:lnTo>
                <a:lnTo>
                  <a:pt x="12173" y="119962"/>
                </a:lnTo>
                <a:lnTo>
                  <a:pt x="45371" y="147409"/>
                </a:lnTo>
                <a:lnTo>
                  <a:pt x="94610" y="165915"/>
                </a:lnTo>
                <a:lnTo>
                  <a:pt x="154908" y="172700"/>
                </a:lnTo>
                <a:lnTo>
                  <a:pt x="215205" y="165915"/>
                </a:lnTo>
                <a:lnTo>
                  <a:pt x="264444" y="147409"/>
                </a:lnTo>
                <a:lnTo>
                  <a:pt x="297643" y="119962"/>
                </a:lnTo>
                <a:lnTo>
                  <a:pt x="309816" y="86351"/>
                </a:lnTo>
                <a:lnTo>
                  <a:pt x="297643" y="52739"/>
                </a:lnTo>
                <a:lnTo>
                  <a:pt x="264444" y="25291"/>
                </a:lnTo>
                <a:lnTo>
                  <a:pt x="215205" y="6785"/>
                </a:lnTo>
                <a:lnTo>
                  <a:pt x="154908" y="0"/>
                </a:lnTo>
                <a:close/>
              </a:path>
            </a:pathLst>
          </a:custGeom>
          <a:solidFill>
            <a:srgbClr val="FFFFFF"/>
          </a:solidFill>
        </p:spPr>
        <p:txBody>
          <a:bodyPr wrap="square" lIns="0" tIns="0" rIns="0" bIns="0" rtlCol="0"/>
          <a:lstStyle/>
          <a:p>
            <a:endParaRPr/>
          </a:p>
        </p:txBody>
      </p:sp>
      <p:sp>
        <p:nvSpPr>
          <p:cNvPr id="149" name="object 89">
            <a:extLst>
              <a:ext uri="{FF2B5EF4-FFF2-40B4-BE49-F238E27FC236}">
                <a16:creationId xmlns:a16="http://schemas.microsoft.com/office/drawing/2014/main" id="{D0D39805-2932-4584-8B10-884CE0632D8E}"/>
              </a:ext>
            </a:extLst>
          </p:cNvPr>
          <p:cNvSpPr/>
          <p:nvPr/>
        </p:nvSpPr>
        <p:spPr>
          <a:xfrm>
            <a:off x="8332176" y="4713273"/>
            <a:ext cx="309880" cy="172720"/>
          </a:xfrm>
          <a:custGeom>
            <a:avLst/>
            <a:gdLst/>
            <a:ahLst/>
            <a:cxnLst/>
            <a:rect l="l" t="t" r="r" b="b"/>
            <a:pathLst>
              <a:path w="309879" h="172720">
                <a:moveTo>
                  <a:pt x="0" y="86350"/>
                </a:moveTo>
                <a:lnTo>
                  <a:pt x="12173" y="52739"/>
                </a:lnTo>
                <a:lnTo>
                  <a:pt x="45371" y="25291"/>
                </a:lnTo>
                <a:lnTo>
                  <a:pt x="94610" y="6785"/>
                </a:lnTo>
                <a:lnTo>
                  <a:pt x="154908" y="0"/>
                </a:lnTo>
                <a:lnTo>
                  <a:pt x="215205" y="6785"/>
                </a:lnTo>
                <a:lnTo>
                  <a:pt x="264445" y="25291"/>
                </a:lnTo>
                <a:lnTo>
                  <a:pt x="297643" y="52739"/>
                </a:lnTo>
                <a:lnTo>
                  <a:pt x="309816" y="86350"/>
                </a:lnTo>
                <a:lnTo>
                  <a:pt x="297643" y="119962"/>
                </a:lnTo>
                <a:lnTo>
                  <a:pt x="264445" y="147409"/>
                </a:lnTo>
                <a:lnTo>
                  <a:pt x="215205" y="165915"/>
                </a:lnTo>
                <a:lnTo>
                  <a:pt x="154908" y="172701"/>
                </a:lnTo>
                <a:lnTo>
                  <a:pt x="94610" y="165915"/>
                </a:lnTo>
                <a:lnTo>
                  <a:pt x="45371" y="147409"/>
                </a:lnTo>
                <a:lnTo>
                  <a:pt x="12173" y="119962"/>
                </a:lnTo>
                <a:lnTo>
                  <a:pt x="0" y="86350"/>
                </a:lnTo>
                <a:close/>
              </a:path>
            </a:pathLst>
          </a:custGeom>
          <a:ln w="4710">
            <a:solidFill>
              <a:srgbClr val="6CACDD"/>
            </a:solidFill>
          </a:ln>
        </p:spPr>
        <p:txBody>
          <a:bodyPr wrap="square" lIns="0" tIns="0" rIns="0" bIns="0" rtlCol="0"/>
          <a:lstStyle/>
          <a:p>
            <a:endParaRPr/>
          </a:p>
        </p:txBody>
      </p:sp>
      <p:sp>
        <p:nvSpPr>
          <p:cNvPr id="150" name="object 90">
            <a:extLst>
              <a:ext uri="{FF2B5EF4-FFF2-40B4-BE49-F238E27FC236}">
                <a16:creationId xmlns:a16="http://schemas.microsoft.com/office/drawing/2014/main" id="{8FFACE48-FACB-4B74-AF22-336F970AAAEA}"/>
              </a:ext>
            </a:extLst>
          </p:cNvPr>
          <p:cNvSpPr/>
          <p:nvPr/>
        </p:nvSpPr>
        <p:spPr>
          <a:xfrm>
            <a:off x="8680244" y="4713170"/>
            <a:ext cx="309880" cy="172720"/>
          </a:xfrm>
          <a:custGeom>
            <a:avLst/>
            <a:gdLst/>
            <a:ahLst/>
            <a:cxnLst/>
            <a:rect l="l" t="t" r="r" b="b"/>
            <a:pathLst>
              <a:path w="309879" h="172720">
                <a:moveTo>
                  <a:pt x="154908" y="0"/>
                </a:moveTo>
                <a:lnTo>
                  <a:pt x="94610" y="6785"/>
                </a:lnTo>
                <a:lnTo>
                  <a:pt x="45371" y="25291"/>
                </a:lnTo>
                <a:lnTo>
                  <a:pt x="12173" y="52738"/>
                </a:lnTo>
                <a:lnTo>
                  <a:pt x="0" y="86349"/>
                </a:lnTo>
                <a:lnTo>
                  <a:pt x="12173" y="119961"/>
                </a:lnTo>
                <a:lnTo>
                  <a:pt x="45371" y="147409"/>
                </a:lnTo>
                <a:lnTo>
                  <a:pt x="94610" y="165915"/>
                </a:lnTo>
                <a:lnTo>
                  <a:pt x="154908" y="172700"/>
                </a:lnTo>
                <a:lnTo>
                  <a:pt x="215205" y="165915"/>
                </a:lnTo>
                <a:lnTo>
                  <a:pt x="264444" y="147409"/>
                </a:lnTo>
                <a:lnTo>
                  <a:pt x="297643" y="119961"/>
                </a:lnTo>
                <a:lnTo>
                  <a:pt x="309816" y="86349"/>
                </a:lnTo>
                <a:lnTo>
                  <a:pt x="297643" y="52738"/>
                </a:lnTo>
                <a:lnTo>
                  <a:pt x="264444" y="25291"/>
                </a:lnTo>
                <a:lnTo>
                  <a:pt x="215205" y="6785"/>
                </a:lnTo>
                <a:lnTo>
                  <a:pt x="154908" y="0"/>
                </a:lnTo>
                <a:close/>
              </a:path>
            </a:pathLst>
          </a:custGeom>
          <a:solidFill>
            <a:srgbClr val="FFFFFF"/>
          </a:solidFill>
        </p:spPr>
        <p:txBody>
          <a:bodyPr wrap="square" lIns="0" tIns="0" rIns="0" bIns="0" rtlCol="0"/>
          <a:lstStyle/>
          <a:p>
            <a:endParaRPr/>
          </a:p>
        </p:txBody>
      </p:sp>
      <p:sp>
        <p:nvSpPr>
          <p:cNvPr id="151" name="object 91">
            <a:extLst>
              <a:ext uri="{FF2B5EF4-FFF2-40B4-BE49-F238E27FC236}">
                <a16:creationId xmlns:a16="http://schemas.microsoft.com/office/drawing/2014/main" id="{629FA9D6-9007-4E7C-808E-08D9F75B275F}"/>
              </a:ext>
            </a:extLst>
          </p:cNvPr>
          <p:cNvSpPr/>
          <p:nvPr/>
        </p:nvSpPr>
        <p:spPr>
          <a:xfrm>
            <a:off x="8680243" y="4713170"/>
            <a:ext cx="309880" cy="172720"/>
          </a:xfrm>
          <a:custGeom>
            <a:avLst/>
            <a:gdLst/>
            <a:ahLst/>
            <a:cxnLst/>
            <a:rect l="l" t="t" r="r" b="b"/>
            <a:pathLst>
              <a:path w="309879" h="172720">
                <a:moveTo>
                  <a:pt x="0" y="86350"/>
                </a:moveTo>
                <a:lnTo>
                  <a:pt x="12173" y="52739"/>
                </a:lnTo>
                <a:lnTo>
                  <a:pt x="45371" y="25291"/>
                </a:lnTo>
                <a:lnTo>
                  <a:pt x="94610" y="6785"/>
                </a:lnTo>
                <a:lnTo>
                  <a:pt x="154908" y="0"/>
                </a:lnTo>
                <a:lnTo>
                  <a:pt x="215205" y="6785"/>
                </a:lnTo>
                <a:lnTo>
                  <a:pt x="264445" y="25291"/>
                </a:lnTo>
                <a:lnTo>
                  <a:pt x="297643" y="52739"/>
                </a:lnTo>
                <a:lnTo>
                  <a:pt x="309816" y="86350"/>
                </a:lnTo>
                <a:lnTo>
                  <a:pt x="297643" y="119962"/>
                </a:lnTo>
                <a:lnTo>
                  <a:pt x="264445" y="147409"/>
                </a:lnTo>
                <a:lnTo>
                  <a:pt x="215205" y="165915"/>
                </a:lnTo>
                <a:lnTo>
                  <a:pt x="154908" y="172701"/>
                </a:lnTo>
                <a:lnTo>
                  <a:pt x="94610" y="165915"/>
                </a:lnTo>
                <a:lnTo>
                  <a:pt x="45371" y="147409"/>
                </a:lnTo>
                <a:lnTo>
                  <a:pt x="12173" y="119962"/>
                </a:lnTo>
                <a:lnTo>
                  <a:pt x="0" y="86350"/>
                </a:lnTo>
                <a:close/>
              </a:path>
            </a:pathLst>
          </a:custGeom>
          <a:ln w="4710">
            <a:solidFill>
              <a:srgbClr val="6CACDD"/>
            </a:solidFill>
          </a:ln>
        </p:spPr>
        <p:txBody>
          <a:bodyPr wrap="square" lIns="0" tIns="0" rIns="0" bIns="0" rtlCol="0"/>
          <a:lstStyle/>
          <a:p>
            <a:endParaRPr/>
          </a:p>
        </p:txBody>
      </p:sp>
      <p:sp>
        <p:nvSpPr>
          <p:cNvPr id="152" name="object 92">
            <a:extLst>
              <a:ext uri="{FF2B5EF4-FFF2-40B4-BE49-F238E27FC236}">
                <a16:creationId xmlns:a16="http://schemas.microsoft.com/office/drawing/2014/main" id="{78B6F56B-55E6-46FF-9440-D8411AE4AE59}"/>
              </a:ext>
            </a:extLst>
          </p:cNvPr>
          <p:cNvSpPr/>
          <p:nvPr/>
        </p:nvSpPr>
        <p:spPr>
          <a:xfrm>
            <a:off x="9028310" y="4713067"/>
            <a:ext cx="309880" cy="172720"/>
          </a:xfrm>
          <a:custGeom>
            <a:avLst/>
            <a:gdLst/>
            <a:ahLst/>
            <a:cxnLst/>
            <a:rect l="l" t="t" r="r" b="b"/>
            <a:pathLst>
              <a:path w="309879" h="172720">
                <a:moveTo>
                  <a:pt x="154908" y="0"/>
                </a:moveTo>
                <a:lnTo>
                  <a:pt x="94610" y="6785"/>
                </a:lnTo>
                <a:lnTo>
                  <a:pt x="45371" y="25291"/>
                </a:lnTo>
                <a:lnTo>
                  <a:pt x="12173" y="52738"/>
                </a:lnTo>
                <a:lnTo>
                  <a:pt x="0" y="86349"/>
                </a:lnTo>
                <a:lnTo>
                  <a:pt x="12173" y="119961"/>
                </a:lnTo>
                <a:lnTo>
                  <a:pt x="45371" y="147409"/>
                </a:lnTo>
                <a:lnTo>
                  <a:pt x="94610" y="165915"/>
                </a:lnTo>
                <a:lnTo>
                  <a:pt x="154908" y="172700"/>
                </a:lnTo>
                <a:lnTo>
                  <a:pt x="215205" y="165915"/>
                </a:lnTo>
                <a:lnTo>
                  <a:pt x="264444" y="147409"/>
                </a:lnTo>
                <a:lnTo>
                  <a:pt x="297643" y="119961"/>
                </a:lnTo>
                <a:lnTo>
                  <a:pt x="309816" y="86349"/>
                </a:lnTo>
                <a:lnTo>
                  <a:pt x="297643" y="52738"/>
                </a:lnTo>
                <a:lnTo>
                  <a:pt x="264444" y="25291"/>
                </a:lnTo>
                <a:lnTo>
                  <a:pt x="215205" y="6785"/>
                </a:lnTo>
                <a:lnTo>
                  <a:pt x="154908" y="0"/>
                </a:lnTo>
                <a:close/>
              </a:path>
            </a:pathLst>
          </a:custGeom>
          <a:solidFill>
            <a:srgbClr val="FFFFFF"/>
          </a:solidFill>
        </p:spPr>
        <p:txBody>
          <a:bodyPr wrap="square" lIns="0" tIns="0" rIns="0" bIns="0" rtlCol="0"/>
          <a:lstStyle/>
          <a:p>
            <a:endParaRPr/>
          </a:p>
        </p:txBody>
      </p:sp>
      <p:sp>
        <p:nvSpPr>
          <p:cNvPr id="153" name="object 93">
            <a:extLst>
              <a:ext uri="{FF2B5EF4-FFF2-40B4-BE49-F238E27FC236}">
                <a16:creationId xmlns:a16="http://schemas.microsoft.com/office/drawing/2014/main" id="{78099931-55EF-4DCD-9C2D-EFB860921A69}"/>
              </a:ext>
            </a:extLst>
          </p:cNvPr>
          <p:cNvSpPr/>
          <p:nvPr/>
        </p:nvSpPr>
        <p:spPr>
          <a:xfrm>
            <a:off x="9028309" y="4713067"/>
            <a:ext cx="309880" cy="172720"/>
          </a:xfrm>
          <a:custGeom>
            <a:avLst/>
            <a:gdLst/>
            <a:ahLst/>
            <a:cxnLst/>
            <a:rect l="l" t="t" r="r" b="b"/>
            <a:pathLst>
              <a:path w="309879" h="172720">
                <a:moveTo>
                  <a:pt x="0" y="86350"/>
                </a:moveTo>
                <a:lnTo>
                  <a:pt x="12173" y="52738"/>
                </a:lnTo>
                <a:lnTo>
                  <a:pt x="45371" y="25291"/>
                </a:lnTo>
                <a:lnTo>
                  <a:pt x="94610" y="6785"/>
                </a:lnTo>
                <a:lnTo>
                  <a:pt x="154908" y="0"/>
                </a:lnTo>
                <a:lnTo>
                  <a:pt x="215205" y="6785"/>
                </a:lnTo>
                <a:lnTo>
                  <a:pt x="264445" y="25291"/>
                </a:lnTo>
                <a:lnTo>
                  <a:pt x="297643" y="52738"/>
                </a:lnTo>
                <a:lnTo>
                  <a:pt x="309816" y="86350"/>
                </a:lnTo>
                <a:lnTo>
                  <a:pt x="297643" y="119962"/>
                </a:lnTo>
                <a:lnTo>
                  <a:pt x="264445" y="147409"/>
                </a:lnTo>
                <a:lnTo>
                  <a:pt x="215205" y="165915"/>
                </a:lnTo>
                <a:lnTo>
                  <a:pt x="154908" y="172701"/>
                </a:lnTo>
                <a:lnTo>
                  <a:pt x="94610" y="165915"/>
                </a:lnTo>
                <a:lnTo>
                  <a:pt x="45371" y="147409"/>
                </a:lnTo>
                <a:lnTo>
                  <a:pt x="12173" y="119962"/>
                </a:lnTo>
                <a:lnTo>
                  <a:pt x="0" y="86350"/>
                </a:lnTo>
                <a:close/>
              </a:path>
            </a:pathLst>
          </a:custGeom>
          <a:ln w="4710">
            <a:solidFill>
              <a:srgbClr val="6CACDD"/>
            </a:solidFill>
          </a:ln>
        </p:spPr>
        <p:txBody>
          <a:bodyPr wrap="square" lIns="0" tIns="0" rIns="0" bIns="0" rtlCol="0"/>
          <a:lstStyle/>
          <a:p>
            <a:endParaRPr/>
          </a:p>
        </p:txBody>
      </p:sp>
      <p:graphicFrame>
        <p:nvGraphicFramePr>
          <p:cNvPr id="154" name="object 94">
            <a:extLst>
              <a:ext uri="{FF2B5EF4-FFF2-40B4-BE49-F238E27FC236}">
                <a16:creationId xmlns:a16="http://schemas.microsoft.com/office/drawing/2014/main" id="{F093B15F-8BE6-4103-BB04-85837C4F008F}"/>
              </a:ext>
            </a:extLst>
          </p:cNvPr>
          <p:cNvGraphicFramePr>
            <a:graphicFrameLocks noGrp="1"/>
          </p:cNvGraphicFramePr>
          <p:nvPr/>
        </p:nvGraphicFramePr>
        <p:xfrm>
          <a:off x="7974698" y="4653577"/>
          <a:ext cx="1362709"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5440">
                  <a:extLst>
                    <a:ext uri="{9D8B030D-6E8A-4147-A177-3AD203B41FA5}">
                      <a16:colId xmlns:a16="http://schemas.microsoft.com/office/drawing/2014/main" val="20001"/>
                    </a:ext>
                  </a:extLst>
                </a:gridCol>
                <a:gridCol w="345439">
                  <a:extLst>
                    <a:ext uri="{9D8B030D-6E8A-4147-A177-3AD203B41FA5}">
                      <a16:colId xmlns:a16="http://schemas.microsoft.com/office/drawing/2014/main" val="20002"/>
                    </a:ext>
                  </a:extLst>
                </a:gridCol>
                <a:gridCol w="335915">
                  <a:extLst>
                    <a:ext uri="{9D8B030D-6E8A-4147-A177-3AD203B41FA5}">
                      <a16:colId xmlns:a16="http://schemas.microsoft.com/office/drawing/2014/main" val="20003"/>
                    </a:ext>
                  </a:extLst>
                </a:gridCol>
              </a:tblGrid>
              <a:tr h="263790">
                <a:tc>
                  <a:txBody>
                    <a:bodyPr/>
                    <a:lstStyle/>
                    <a:p>
                      <a:pPr marR="8890" algn="ctr">
                        <a:lnSpc>
                          <a:spcPct val="100000"/>
                        </a:lnSpc>
                        <a:spcBef>
                          <a:spcPts val="220"/>
                        </a:spcBef>
                      </a:pPr>
                      <a:r>
                        <a:rPr sz="1300" dirty="0">
                          <a:latin typeface="Calibri"/>
                          <a:cs typeface="Calibri"/>
                        </a:rPr>
                        <a:t>4</a:t>
                      </a:r>
                      <a:endParaRPr sz="1300">
                        <a:latin typeface="Calibri"/>
                        <a:cs typeface="Calibri"/>
                      </a:endParaRPr>
                    </a:p>
                  </a:txBody>
                  <a:tcPr marL="0" marR="0" marT="2794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gn="ctr">
                        <a:lnSpc>
                          <a:spcPct val="100000"/>
                        </a:lnSpc>
                        <a:spcBef>
                          <a:spcPts val="220"/>
                        </a:spcBef>
                      </a:pPr>
                      <a:r>
                        <a:rPr sz="1300" dirty="0">
                          <a:latin typeface="Calibri"/>
                          <a:cs typeface="Calibri"/>
                        </a:rPr>
                        <a:t>5</a:t>
                      </a:r>
                      <a:endParaRPr sz="1300">
                        <a:latin typeface="Calibri"/>
                        <a:cs typeface="Calibri"/>
                      </a:endParaRPr>
                    </a:p>
                  </a:txBody>
                  <a:tcPr marL="0" marR="0" marT="2794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3175" algn="ctr">
                        <a:lnSpc>
                          <a:spcPct val="100000"/>
                        </a:lnSpc>
                        <a:spcBef>
                          <a:spcPts val="220"/>
                        </a:spcBef>
                      </a:pPr>
                      <a:r>
                        <a:rPr sz="1300" dirty="0">
                          <a:latin typeface="Calibri"/>
                          <a:cs typeface="Calibri"/>
                        </a:rPr>
                        <a:t>6</a:t>
                      </a:r>
                      <a:endParaRPr sz="1300">
                        <a:latin typeface="Calibri"/>
                        <a:cs typeface="Calibri"/>
                      </a:endParaRPr>
                    </a:p>
                  </a:txBody>
                  <a:tcPr marL="0" marR="0" marT="2794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17780" algn="ctr">
                        <a:lnSpc>
                          <a:spcPct val="100000"/>
                        </a:lnSpc>
                        <a:spcBef>
                          <a:spcPts val="220"/>
                        </a:spcBef>
                      </a:pPr>
                      <a:r>
                        <a:rPr sz="1300" dirty="0">
                          <a:latin typeface="Calibri"/>
                          <a:cs typeface="Calibri"/>
                        </a:rPr>
                        <a:t>7</a:t>
                      </a:r>
                      <a:endParaRPr sz="1300">
                        <a:latin typeface="Calibri"/>
                        <a:cs typeface="Calibri"/>
                      </a:endParaRPr>
                    </a:p>
                  </a:txBody>
                  <a:tcPr marL="0" marR="0" marT="2794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155" name="object 97">
            <a:extLst>
              <a:ext uri="{FF2B5EF4-FFF2-40B4-BE49-F238E27FC236}">
                <a16:creationId xmlns:a16="http://schemas.microsoft.com/office/drawing/2014/main" id="{25DDFCBE-B1F6-4153-8B5C-AFDF5B5F8B60}"/>
              </a:ext>
            </a:extLst>
          </p:cNvPr>
          <p:cNvSpPr txBox="1"/>
          <p:nvPr/>
        </p:nvSpPr>
        <p:spPr>
          <a:xfrm>
            <a:off x="9737920" y="4637298"/>
            <a:ext cx="1214753" cy="490518"/>
          </a:xfrm>
          <a:prstGeom prst="rect">
            <a:avLst/>
          </a:prstGeom>
        </p:spPr>
        <p:txBody>
          <a:bodyPr vert="horz" wrap="square" lIns="0" tIns="61594" rIns="0" bIns="0" rtlCol="0">
            <a:spAutoFit/>
          </a:bodyPr>
          <a:lstStyle/>
          <a:p>
            <a:pPr algn="ctr">
              <a:lnSpc>
                <a:spcPct val="100000"/>
              </a:lnSpc>
              <a:spcBef>
                <a:spcPts val="484"/>
              </a:spcBef>
            </a:pPr>
            <a:r>
              <a:rPr sz="1300" spc="15" dirty="0">
                <a:latin typeface="Wingdings"/>
                <a:cs typeface="Wingdings"/>
              </a:rPr>
              <a:t></a:t>
            </a:r>
            <a:r>
              <a:rPr sz="1300" spc="15" dirty="0">
                <a:latin typeface="Calibri"/>
                <a:cs typeface="Calibri"/>
              </a:rPr>
              <a:t>thread</a:t>
            </a:r>
            <a:r>
              <a:rPr sz="1300" spc="-50" dirty="0">
                <a:latin typeface="Calibri"/>
                <a:cs typeface="Calibri"/>
              </a:rPr>
              <a:t> </a:t>
            </a:r>
            <a:r>
              <a:rPr sz="1300" spc="10" dirty="0">
                <a:latin typeface="Calibri"/>
                <a:cs typeface="Calibri"/>
              </a:rPr>
              <a:t>id</a:t>
            </a:r>
            <a:r>
              <a:rPr lang="en-US" sz="1300" spc="10" dirty="0">
                <a:latin typeface="Calibri"/>
                <a:cs typeface="Calibri"/>
              </a:rPr>
              <a:t> (</a:t>
            </a:r>
            <a:r>
              <a:rPr lang="en-US" sz="1300" spc="10" dirty="0" err="1">
                <a:latin typeface="Calibri"/>
                <a:cs typeface="Calibri"/>
              </a:rPr>
              <a:t>tid</a:t>
            </a:r>
            <a:r>
              <a:rPr lang="en-US" sz="1300" spc="10" dirty="0">
                <a:latin typeface="Calibri"/>
                <a:cs typeface="Calibri"/>
              </a:rPr>
              <a:t>)</a:t>
            </a:r>
            <a:endParaRPr sz="1300" dirty="0">
              <a:latin typeface="Calibri"/>
              <a:cs typeface="Calibri"/>
            </a:endParaRPr>
          </a:p>
          <a:p>
            <a:pPr marL="26034" algn="ctr">
              <a:lnSpc>
                <a:spcPct val="100000"/>
              </a:lnSpc>
              <a:spcBef>
                <a:spcPts val="355"/>
              </a:spcBef>
            </a:pPr>
            <a:r>
              <a:rPr sz="1150" spc="20" dirty="0">
                <a:solidFill>
                  <a:srgbClr val="C55A11"/>
                </a:solidFill>
                <a:latin typeface="Wingdings"/>
                <a:cs typeface="Wingdings"/>
              </a:rPr>
              <a:t></a:t>
            </a:r>
            <a:r>
              <a:rPr sz="1150" spc="20" dirty="0">
                <a:solidFill>
                  <a:srgbClr val="C55A11"/>
                </a:solidFill>
                <a:latin typeface="Calibri"/>
                <a:cs typeface="Calibri"/>
              </a:rPr>
              <a:t>cpu</a:t>
            </a:r>
            <a:r>
              <a:rPr sz="1150" spc="-15" dirty="0">
                <a:solidFill>
                  <a:srgbClr val="C55A11"/>
                </a:solidFill>
                <a:latin typeface="Calibri"/>
                <a:cs typeface="Calibri"/>
              </a:rPr>
              <a:t> </a:t>
            </a:r>
            <a:r>
              <a:rPr sz="1150" spc="5" dirty="0">
                <a:solidFill>
                  <a:srgbClr val="C55A11"/>
                </a:solidFill>
                <a:latin typeface="Calibri"/>
                <a:cs typeface="Calibri"/>
              </a:rPr>
              <a:t>id</a:t>
            </a:r>
            <a:endParaRPr sz="1150" dirty="0">
              <a:latin typeface="Calibri"/>
              <a:cs typeface="Calibri"/>
            </a:endParaRPr>
          </a:p>
        </p:txBody>
      </p:sp>
      <p:grpSp>
        <p:nvGrpSpPr>
          <p:cNvPr id="3" name="Group 2">
            <a:extLst>
              <a:ext uri="{FF2B5EF4-FFF2-40B4-BE49-F238E27FC236}">
                <a16:creationId xmlns:a16="http://schemas.microsoft.com/office/drawing/2014/main" id="{F8C4D1FA-D3A7-475C-9E11-EF576DCDBA56}"/>
              </a:ext>
            </a:extLst>
          </p:cNvPr>
          <p:cNvGrpSpPr/>
          <p:nvPr/>
        </p:nvGrpSpPr>
        <p:grpSpPr>
          <a:xfrm>
            <a:off x="9934805" y="5241184"/>
            <a:ext cx="960119" cy="393065"/>
            <a:chOff x="10086455" y="5514037"/>
            <a:chExt cx="960119" cy="393065"/>
          </a:xfrm>
        </p:grpSpPr>
        <p:sp>
          <p:nvSpPr>
            <p:cNvPr id="157" name="object 98">
              <a:extLst>
                <a:ext uri="{FF2B5EF4-FFF2-40B4-BE49-F238E27FC236}">
                  <a16:creationId xmlns:a16="http://schemas.microsoft.com/office/drawing/2014/main" id="{2A795178-13F6-4685-9C09-8092A29D45A7}"/>
                </a:ext>
              </a:extLst>
            </p:cNvPr>
            <p:cNvSpPr/>
            <p:nvPr/>
          </p:nvSpPr>
          <p:spPr>
            <a:xfrm>
              <a:off x="10086455" y="5514037"/>
              <a:ext cx="960119" cy="393065"/>
            </a:xfrm>
            <a:custGeom>
              <a:avLst/>
              <a:gdLst/>
              <a:ahLst/>
              <a:cxnLst/>
              <a:rect l="l" t="t" r="r" b="b"/>
              <a:pathLst>
                <a:path w="960120" h="393064">
                  <a:moveTo>
                    <a:pt x="0" y="0"/>
                  </a:moveTo>
                  <a:lnTo>
                    <a:pt x="959625" y="0"/>
                  </a:lnTo>
                  <a:lnTo>
                    <a:pt x="959625" y="392545"/>
                  </a:lnTo>
                  <a:lnTo>
                    <a:pt x="0" y="392545"/>
                  </a:lnTo>
                  <a:lnTo>
                    <a:pt x="0" y="0"/>
                  </a:lnTo>
                  <a:close/>
                </a:path>
              </a:pathLst>
            </a:custGeom>
            <a:solidFill>
              <a:srgbClr val="E0E0E0"/>
            </a:solidFill>
          </p:spPr>
          <p:txBody>
            <a:bodyPr wrap="square" lIns="0" tIns="0" rIns="0" bIns="0" rtlCol="0"/>
            <a:lstStyle/>
            <a:p>
              <a:endParaRPr/>
            </a:p>
          </p:txBody>
        </p:sp>
        <p:sp>
          <p:nvSpPr>
            <p:cNvPr id="158" name="object 99">
              <a:extLst>
                <a:ext uri="{FF2B5EF4-FFF2-40B4-BE49-F238E27FC236}">
                  <a16:creationId xmlns:a16="http://schemas.microsoft.com/office/drawing/2014/main" id="{B979C0DF-61B6-4F9E-AAE2-87B66E184661}"/>
                </a:ext>
              </a:extLst>
            </p:cNvPr>
            <p:cNvSpPr/>
            <p:nvPr/>
          </p:nvSpPr>
          <p:spPr>
            <a:xfrm>
              <a:off x="10155251" y="5573703"/>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59" name="object 100">
              <a:extLst>
                <a:ext uri="{FF2B5EF4-FFF2-40B4-BE49-F238E27FC236}">
                  <a16:creationId xmlns:a16="http://schemas.microsoft.com/office/drawing/2014/main" id="{28B7A286-A2F4-43DD-AB83-C3BC8891BBA7}"/>
                </a:ext>
              </a:extLst>
            </p:cNvPr>
            <p:cNvSpPr txBox="1"/>
            <p:nvPr/>
          </p:nvSpPr>
          <p:spPr>
            <a:xfrm>
              <a:off x="10086455" y="5514037"/>
              <a:ext cx="960119" cy="393065"/>
            </a:xfrm>
            <a:prstGeom prst="rect">
              <a:avLst/>
            </a:prstGeom>
            <a:ln w="4710">
              <a:solidFill>
                <a:srgbClr val="6CACDD"/>
              </a:solidFill>
            </a:ln>
          </p:spPr>
          <p:txBody>
            <a:bodyPr vert="horz" wrap="square" lIns="0" tIns="78740" rIns="0" bIns="0" rtlCol="0">
              <a:spAutoFit/>
            </a:bodyPr>
            <a:lstStyle/>
            <a:p>
              <a:pPr marL="241935">
                <a:lnSpc>
                  <a:spcPct val="100000"/>
                </a:lnSpc>
                <a:spcBef>
                  <a:spcPts val="620"/>
                </a:spcBef>
              </a:pPr>
              <a:r>
                <a:rPr sz="1150" spc="15" dirty="0">
                  <a:solidFill>
                    <a:srgbClr val="C55A11"/>
                  </a:solidFill>
                  <a:latin typeface="Calibri"/>
                  <a:cs typeface="Calibri"/>
                </a:rPr>
                <a:t>HW-thread</a:t>
              </a:r>
              <a:endParaRPr sz="1150">
                <a:latin typeface="Calibri"/>
                <a:cs typeface="Calibri"/>
              </a:endParaRPr>
            </a:p>
          </p:txBody>
        </p:sp>
      </p:grpSp>
      <p:sp>
        <p:nvSpPr>
          <p:cNvPr id="160" name="object 12">
            <a:extLst>
              <a:ext uri="{FF2B5EF4-FFF2-40B4-BE49-F238E27FC236}">
                <a16:creationId xmlns:a16="http://schemas.microsoft.com/office/drawing/2014/main" id="{C7F3E0E5-B386-4898-B8B9-D712913FDB86}"/>
              </a:ext>
            </a:extLst>
          </p:cNvPr>
          <p:cNvSpPr txBox="1"/>
          <p:nvPr/>
        </p:nvSpPr>
        <p:spPr>
          <a:xfrm>
            <a:off x="1268282" y="4960640"/>
            <a:ext cx="1308100" cy="171201"/>
          </a:xfrm>
          <a:prstGeom prst="rect">
            <a:avLst/>
          </a:prstGeom>
        </p:spPr>
        <p:txBody>
          <a:bodyPr vert="horz" wrap="square" lIns="0" tIns="17145" rIns="0" bIns="0" rtlCol="0">
            <a:spAutoFit/>
          </a:bodyPr>
          <a:lstStyle/>
          <a:p>
            <a:pPr marL="12700">
              <a:lnSpc>
                <a:spcPct val="100000"/>
              </a:lnSpc>
              <a:spcBef>
                <a:spcPts val="135"/>
              </a:spcBef>
              <a:tabLst>
                <a:tab pos="359410" algn="l"/>
              </a:tabLst>
            </a:pPr>
            <a:r>
              <a:rPr sz="1000" b="1" spc="10" dirty="0">
                <a:solidFill>
                  <a:srgbClr val="C55A11"/>
                </a:solidFill>
                <a:latin typeface="Calibri"/>
                <a:cs typeface="Calibri"/>
              </a:rPr>
              <a:t>0,</a:t>
            </a:r>
            <a:r>
              <a:rPr sz="1000" b="1" spc="5" dirty="0">
                <a:solidFill>
                  <a:srgbClr val="C55A11"/>
                </a:solidFill>
                <a:latin typeface="Calibri"/>
                <a:cs typeface="Calibri"/>
              </a:rPr>
              <a:t> </a:t>
            </a:r>
            <a:r>
              <a:rPr sz="1000" b="1" spc="15" dirty="0">
                <a:solidFill>
                  <a:srgbClr val="C55A11"/>
                </a:solidFill>
                <a:latin typeface="Calibri"/>
                <a:cs typeface="Calibri"/>
              </a:rPr>
              <a:t>8	</a:t>
            </a:r>
            <a:r>
              <a:rPr sz="1000" b="1" spc="10" dirty="0">
                <a:solidFill>
                  <a:srgbClr val="C55A11"/>
                </a:solidFill>
                <a:latin typeface="Calibri"/>
                <a:cs typeface="Calibri"/>
              </a:rPr>
              <a:t>1, </a:t>
            </a:r>
            <a:r>
              <a:rPr sz="1000" b="1" spc="15" dirty="0">
                <a:solidFill>
                  <a:srgbClr val="C55A11"/>
                </a:solidFill>
                <a:latin typeface="Calibri"/>
                <a:cs typeface="Calibri"/>
              </a:rPr>
              <a:t>9 </a:t>
            </a:r>
            <a:r>
              <a:rPr lang="en-US" sz="1000" b="1" spc="15" dirty="0">
                <a:solidFill>
                  <a:srgbClr val="C55A11"/>
                </a:solidFill>
                <a:latin typeface="Calibri"/>
                <a:cs typeface="Calibri"/>
              </a:rPr>
              <a:t>   </a:t>
            </a:r>
            <a:r>
              <a:rPr sz="1000" b="1" spc="10" dirty="0">
                <a:solidFill>
                  <a:srgbClr val="C55A11"/>
                </a:solidFill>
                <a:latin typeface="Calibri"/>
                <a:cs typeface="Calibri"/>
              </a:rPr>
              <a:t>2, </a:t>
            </a:r>
            <a:r>
              <a:rPr sz="1000" b="1" spc="15" dirty="0">
                <a:solidFill>
                  <a:srgbClr val="C55A11"/>
                </a:solidFill>
                <a:latin typeface="Calibri"/>
                <a:cs typeface="Calibri"/>
              </a:rPr>
              <a:t>10 </a:t>
            </a:r>
            <a:r>
              <a:rPr lang="en-US" sz="1000" b="1" spc="15" dirty="0">
                <a:solidFill>
                  <a:srgbClr val="C55A11"/>
                </a:solidFill>
                <a:latin typeface="Calibri"/>
                <a:cs typeface="Calibri"/>
              </a:rPr>
              <a:t>  </a:t>
            </a:r>
            <a:r>
              <a:rPr sz="1000" b="1" spc="10" dirty="0">
                <a:solidFill>
                  <a:srgbClr val="C55A11"/>
                </a:solidFill>
                <a:latin typeface="Calibri"/>
                <a:cs typeface="Calibri"/>
              </a:rPr>
              <a:t>3,</a:t>
            </a:r>
            <a:r>
              <a:rPr sz="1000" b="1" spc="-95" dirty="0">
                <a:solidFill>
                  <a:srgbClr val="C55A11"/>
                </a:solidFill>
                <a:latin typeface="Calibri"/>
                <a:cs typeface="Calibri"/>
              </a:rPr>
              <a:t> </a:t>
            </a:r>
            <a:r>
              <a:rPr sz="1000" b="1" spc="15" dirty="0">
                <a:solidFill>
                  <a:srgbClr val="C55A11"/>
                </a:solidFill>
                <a:latin typeface="Calibri"/>
                <a:cs typeface="Calibri"/>
              </a:rPr>
              <a:t>11</a:t>
            </a:r>
            <a:endParaRPr sz="1000" dirty="0">
              <a:latin typeface="Calibri"/>
              <a:cs typeface="Calibri"/>
            </a:endParaRPr>
          </a:p>
        </p:txBody>
      </p:sp>
      <p:sp>
        <p:nvSpPr>
          <p:cNvPr id="161" name="object 11">
            <a:extLst>
              <a:ext uri="{FF2B5EF4-FFF2-40B4-BE49-F238E27FC236}">
                <a16:creationId xmlns:a16="http://schemas.microsoft.com/office/drawing/2014/main" id="{56A8F4B1-8380-4A7E-BCD3-A1860DCFFA72}"/>
              </a:ext>
            </a:extLst>
          </p:cNvPr>
          <p:cNvSpPr txBox="1"/>
          <p:nvPr/>
        </p:nvSpPr>
        <p:spPr>
          <a:xfrm>
            <a:off x="2836244" y="4960538"/>
            <a:ext cx="1338580" cy="171201"/>
          </a:xfrm>
          <a:prstGeom prst="rect">
            <a:avLst/>
          </a:prstGeom>
        </p:spPr>
        <p:txBody>
          <a:bodyPr vert="horz" wrap="square" lIns="0" tIns="17145" rIns="0" bIns="0" rtlCol="0">
            <a:spAutoFit/>
          </a:bodyPr>
          <a:lstStyle/>
          <a:p>
            <a:pPr marL="12700">
              <a:lnSpc>
                <a:spcPct val="100000"/>
              </a:lnSpc>
              <a:spcBef>
                <a:spcPts val="135"/>
              </a:spcBef>
            </a:pPr>
            <a:r>
              <a:rPr sz="1000" b="1" spc="10" dirty="0">
                <a:solidFill>
                  <a:srgbClr val="C55A11"/>
                </a:solidFill>
                <a:latin typeface="Calibri"/>
                <a:cs typeface="Calibri"/>
              </a:rPr>
              <a:t>4, </a:t>
            </a:r>
            <a:r>
              <a:rPr sz="1000" b="1" spc="15" dirty="0">
                <a:solidFill>
                  <a:srgbClr val="C55A11"/>
                </a:solidFill>
                <a:latin typeface="Calibri"/>
                <a:cs typeface="Calibri"/>
              </a:rPr>
              <a:t>12 </a:t>
            </a:r>
            <a:r>
              <a:rPr lang="en-US" sz="1000" b="1" spc="15" dirty="0">
                <a:solidFill>
                  <a:srgbClr val="C55A11"/>
                </a:solidFill>
                <a:latin typeface="Calibri"/>
                <a:cs typeface="Calibri"/>
              </a:rPr>
              <a:t>   </a:t>
            </a:r>
            <a:r>
              <a:rPr sz="1000" b="1" spc="10" dirty="0">
                <a:solidFill>
                  <a:srgbClr val="C55A11"/>
                </a:solidFill>
                <a:latin typeface="Calibri"/>
                <a:cs typeface="Calibri"/>
              </a:rPr>
              <a:t>5, </a:t>
            </a:r>
            <a:r>
              <a:rPr sz="1000" b="1" spc="15" dirty="0">
                <a:solidFill>
                  <a:srgbClr val="C55A11"/>
                </a:solidFill>
                <a:latin typeface="Calibri"/>
                <a:cs typeface="Calibri"/>
              </a:rPr>
              <a:t>13 </a:t>
            </a:r>
            <a:r>
              <a:rPr lang="en-US" sz="1000" b="1" spc="15" dirty="0">
                <a:solidFill>
                  <a:srgbClr val="C55A11"/>
                </a:solidFill>
                <a:latin typeface="Calibri"/>
                <a:cs typeface="Calibri"/>
              </a:rPr>
              <a:t>  </a:t>
            </a:r>
            <a:r>
              <a:rPr sz="1000" b="1" spc="10" dirty="0">
                <a:solidFill>
                  <a:srgbClr val="C55A11"/>
                </a:solidFill>
                <a:latin typeface="Calibri"/>
                <a:cs typeface="Calibri"/>
              </a:rPr>
              <a:t>6, </a:t>
            </a:r>
            <a:r>
              <a:rPr sz="1000" b="1" spc="15" dirty="0">
                <a:solidFill>
                  <a:srgbClr val="C55A11"/>
                </a:solidFill>
                <a:latin typeface="Calibri"/>
                <a:cs typeface="Calibri"/>
              </a:rPr>
              <a:t>14 </a:t>
            </a:r>
            <a:r>
              <a:rPr sz="1000" b="1" spc="10" dirty="0">
                <a:solidFill>
                  <a:srgbClr val="C55A11"/>
                </a:solidFill>
                <a:latin typeface="Calibri"/>
                <a:cs typeface="Calibri"/>
              </a:rPr>
              <a:t>7,</a:t>
            </a:r>
            <a:r>
              <a:rPr sz="1000" b="1" spc="40" dirty="0">
                <a:solidFill>
                  <a:srgbClr val="C55A11"/>
                </a:solidFill>
                <a:latin typeface="Calibri"/>
                <a:cs typeface="Calibri"/>
              </a:rPr>
              <a:t> </a:t>
            </a:r>
            <a:r>
              <a:rPr sz="1000" b="1" spc="15" dirty="0">
                <a:solidFill>
                  <a:srgbClr val="C55A11"/>
                </a:solidFill>
                <a:latin typeface="Calibri"/>
                <a:cs typeface="Calibri"/>
              </a:rPr>
              <a:t>15</a:t>
            </a:r>
            <a:endParaRPr sz="1000" dirty="0">
              <a:latin typeface="Calibri"/>
              <a:cs typeface="Calibri"/>
            </a:endParaRPr>
          </a:p>
        </p:txBody>
      </p:sp>
      <p:sp>
        <p:nvSpPr>
          <p:cNvPr id="162" name="object 12">
            <a:extLst>
              <a:ext uri="{FF2B5EF4-FFF2-40B4-BE49-F238E27FC236}">
                <a16:creationId xmlns:a16="http://schemas.microsoft.com/office/drawing/2014/main" id="{405BF4E7-B932-4AD3-9D04-542CAFA61855}"/>
              </a:ext>
            </a:extLst>
          </p:cNvPr>
          <p:cNvSpPr txBox="1"/>
          <p:nvPr/>
        </p:nvSpPr>
        <p:spPr>
          <a:xfrm>
            <a:off x="6487607" y="4960533"/>
            <a:ext cx="1308100" cy="171201"/>
          </a:xfrm>
          <a:prstGeom prst="rect">
            <a:avLst/>
          </a:prstGeom>
        </p:spPr>
        <p:txBody>
          <a:bodyPr vert="horz" wrap="square" lIns="0" tIns="17145" rIns="0" bIns="0" rtlCol="0">
            <a:spAutoFit/>
          </a:bodyPr>
          <a:lstStyle/>
          <a:p>
            <a:pPr marL="12700">
              <a:lnSpc>
                <a:spcPct val="100000"/>
              </a:lnSpc>
              <a:spcBef>
                <a:spcPts val="135"/>
              </a:spcBef>
              <a:tabLst>
                <a:tab pos="359410" algn="l"/>
              </a:tabLst>
            </a:pPr>
            <a:r>
              <a:rPr sz="1000" b="1" spc="10" dirty="0">
                <a:solidFill>
                  <a:srgbClr val="C55A11"/>
                </a:solidFill>
                <a:latin typeface="Calibri"/>
                <a:cs typeface="Calibri"/>
              </a:rPr>
              <a:t>0,</a:t>
            </a:r>
            <a:r>
              <a:rPr sz="1000" b="1" spc="5" dirty="0">
                <a:solidFill>
                  <a:srgbClr val="C55A11"/>
                </a:solidFill>
                <a:latin typeface="Calibri"/>
                <a:cs typeface="Calibri"/>
              </a:rPr>
              <a:t> </a:t>
            </a:r>
            <a:r>
              <a:rPr sz="1000" b="1" spc="15" dirty="0">
                <a:solidFill>
                  <a:srgbClr val="C55A11"/>
                </a:solidFill>
                <a:latin typeface="Calibri"/>
                <a:cs typeface="Calibri"/>
              </a:rPr>
              <a:t>8	</a:t>
            </a:r>
            <a:r>
              <a:rPr sz="1000" b="1" spc="10" dirty="0">
                <a:solidFill>
                  <a:srgbClr val="C55A11"/>
                </a:solidFill>
                <a:latin typeface="Calibri"/>
                <a:cs typeface="Calibri"/>
              </a:rPr>
              <a:t>1, </a:t>
            </a:r>
            <a:r>
              <a:rPr sz="1000" b="1" spc="15" dirty="0">
                <a:solidFill>
                  <a:srgbClr val="C55A11"/>
                </a:solidFill>
                <a:latin typeface="Calibri"/>
                <a:cs typeface="Calibri"/>
              </a:rPr>
              <a:t>9 </a:t>
            </a:r>
            <a:r>
              <a:rPr lang="en-US" sz="1000" b="1" spc="15" dirty="0">
                <a:solidFill>
                  <a:srgbClr val="C55A11"/>
                </a:solidFill>
                <a:latin typeface="Calibri"/>
                <a:cs typeface="Calibri"/>
              </a:rPr>
              <a:t>   </a:t>
            </a:r>
            <a:r>
              <a:rPr sz="1000" b="1" spc="10" dirty="0">
                <a:solidFill>
                  <a:srgbClr val="C55A11"/>
                </a:solidFill>
                <a:latin typeface="Calibri"/>
                <a:cs typeface="Calibri"/>
              </a:rPr>
              <a:t>2, </a:t>
            </a:r>
            <a:r>
              <a:rPr sz="1000" b="1" spc="15" dirty="0">
                <a:solidFill>
                  <a:srgbClr val="C55A11"/>
                </a:solidFill>
                <a:latin typeface="Calibri"/>
                <a:cs typeface="Calibri"/>
              </a:rPr>
              <a:t>10 </a:t>
            </a:r>
            <a:r>
              <a:rPr lang="en-US" sz="1000" b="1" spc="15" dirty="0">
                <a:solidFill>
                  <a:srgbClr val="C55A11"/>
                </a:solidFill>
                <a:latin typeface="Calibri"/>
                <a:cs typeface="Calibri"/>
              </a:rPr>
              <a:t>  </a:t>
            </a:r>
            <a:r>
              <a:rPr sz="1000" b="1" spc="10" dirty="0">
                <a:solidFill>
                  <a:srgbClr val="C55A11"/>
                </a:solidFill>
                <a:latin typeface="Calibri"/>
                <a:cs typeface="Calibri"/>
              </a:rPr>
              <a:t>3,</a:t>
            </a:r>
            <a:r>
              <a:rPr sz="1000" b="1" spc="-95" dirty="0">
                <a:solidFill>
                  <a:srgbClr val="C55A11"/>
                </a:solidFill>
                <a:latin typeface="Calibri"/>
                <a:cs typeface="Calibri"/>
              </a:rPr>
              <a:t> </a:t>
            </a:r>
            <a:r>
              <a:rPr sz="1000" b="1" spc="15" dirty="0">
                <a:solidFill>
                  <a:srgbClr val="C55A11"/>
                </a:solidFill>
                <a:latin typeface="Calibri"/>
                <a:cs typeface="Calibri"/>
              </a:rPr>
              <a:t>11</a:t>
            </a:r>
            <a:endParaRPr sz="1000" dirty="0">
              <a:latin typeface="Calibri"/>
              <a:cs typeface="Calibri"/>
            </a:endParaRPr>
          </a:p>
        </p:txBody>
      </p:sp>
      <p:sp>
        <p:nvSpPr>
          <p:cNvPr id="163" name="object 11">
            <a:extLst>
              <a:ext uri="{FF2B5EF4-FFF2-40B4-BE49-F238E27FC236}">
                <a16:creationId xmlns:a16="http://schemas.microsoft.com/office/drawing/2014/main" id="{20F79701-0BF6-4E08-8189-636CC4685E67}"/>
              </a:ext>
            </a:extLst>
          </p:cNvPr>
          <p:cNvSpPr txBox="1"/>
          <p:nvPr/>
        </p:nvSpPr>
        <p:spPr>
          <a:xfrm>
            <a:off x="8055569" y="4960431"/>
            <a:ext cx="1338580" cy="171201"/>
          </a:xfrm>
          <a:prstGeom prst="rect">
            <a:avLst/>
          </a:prstGeom>
        </p:spPr>
        <p:txBody>
          <a:bodyPr vert="horz" wrap="square" lIns="0" tIns="17145" rIns="0" bIns="0" rtlCol="0">
            <a:spAutoFit/>
          </a:bodyPr>
          <a:lstStyle/>
          <a:p>
            <a:pPr marL="12700">
              <a:lnSpc>
                <a:spcPct val="100000"/>
              </a:lnSpc>
              <a:spcBef>
                <a:spcPts val="135"/>
              </a:spcBef>
            </a:pPr>
            <a:r>
              <a:rPr sz="1000" b="1" spc="10" dirty="0">
                <a:solidFill>
                  <a:srgbClr val="C55A11"/>
                </a:solidFill>
                <a:latin typeface="Calibri"/>
                <a:cs typeface="Calibri"/>
              </a:rPr>
              <a:t>4, </a:t>
            </a:r>
            <a:r>
              <a:rPr sz="1000" b="1" spc="15" dirty="0">
                <a:solidFill>
                  <a:srgbClr val="C55A11"/>
                </a:solidFill>
                <a:latin typeface="Calibri"/>
                <a:cs typeface="Calibri"/>
              </a:rPr>
              <a:t>12 </a:t>
            </a:r>
            <a:r>
              <a:rPr lang="en-US" sz="1000" b="1" spc="15" dirty="0">
                <a:solidFill>
                  <a:srgbClr val="C55A11"/>
                </a:solidFill>
                <a:latin typeface="Calibri"/>
                <a:cs typeface="Calibri"/>
              </a:rPr>
              <a:t>   </a:t>
            </a:r>
            <a:r>
              <a:rPr sz="1000" b="1" spc="10" dirty="0">
                <a:solidFill>
                  <a:srgbClr val="C55A11"/>
                </a:solidFill>
                <a:latin typeface="Calibri"/>
                <a:cs typeface="Calibri"/>
              </a:rPr>
              <a:t>5, </a:t>
            </a:r>
            <a:r>
              <a:rPr sz="1000" b="1" spc="15" dirty="0">
                <a:solidFill>
                  <a:srgbClr val="C55A11"/>
                </a:solidFill>
                <a:latin typeface="Calibri"/>
                <a:cs typeface="Calibri"/>
              </a:rPr>
              <a:t>13 </a:t>
            </a:r>
            <a:r>
              <a:rPr lang="en-US" sz="1000" b="1" spc="15" dirty="0">
                <a:solidFill>
                  <a:srgbClr val="C55A11"/>
                </a:solidFill>
                <a:latin typeface="Calibri"/>
                <a:cs typeface="Calibri"/>
              </a:rPr>
              <a:t>  </a:t>
            </a:r>
            <a:r>
              <a:rPr sz="1000" b="1" spc="10" dirty="0">
                <a:solidFill>
                  <a:srgbClr val="C55A11"/>
                </a:solidFill>
                <a:latin typeface="Calibri"/>
                <a:cs typeface="Calibri"/>
              </a:rPr>
              <a:t>6, </a:t>
            </a:r>
            <a:r>
              <a:rPr sz="1000" b="1" spc="15" dirty="0">
                <a:solidFill>
                  <a:srgbClr val="C55A11"/>
                </a:solidFill>
                <a:latin typeface="Calibri"/>
                <a:cs typeface="Calibri"/>
              </a:rPr>
              <a:t>14 </a:t>
            </a:r>
            <a:r>
              <a:rPr sz="1000" b="1" spc="10" dirty="0">
                <a:solidFill>
                  <a:srgbClr val="C55A11"/>
                </a:solidFill>
                <a:latin typeface="Calibri"/>
                <a:cs typeface="Calibri"/>
              </a:rPr>
              <a:t>7,</a:t>
            </a:r>
            <a:r>
              <a:rPr sz="1000" b="1" spc="40" dirty="0">
                <a:solidFill>
                  <a:srgbClr val="C55A11"/>
                </a:solidFill>
                <a:latin typeface="Calibri"/>
                <a:cs typeface="Calibri"/>
              </a:rPr>
              <a:t> </a:t>
            </a:r>
            <a:r>
              <a:rPr sz="1000" b="1" spc="15" dirty="0">
                <a:solidFill>
                  <a:srgbClr val="C55A11"/>
                </a:solidFill>
                <a:latin typeface="Calibri"/>
                <a:cs typeface="Calibri"/>
              </a:rPr>
              <a:t>15</a:t>
            </a:r>
            <a:endParaRPr sz="1000" dirty="0">
              <a:latin typeface="Calibri"/>
              <a:cs typeface="Calibri"/>
            </a:endParaRPr>
          </a:p>
        </p:txBody>
      </p:sp>
      <p:sp>
        <p:nvSpPr>
          <p:cNvPr id="6" name="Arrow: Down 5">
            <a:extLst>
              <a:ext uri="{FF2B5EF4-FFF2-40B4-BE49-F238E27FC236}">
                <a16:creationId xmlns:a16="http://schemas.microsoft.com/office/drawing/2014/main" id="{628B571C-9217-44AB-B736-A92C2CC6B9A3}"/>
              </a:ext>
            </a:extLst>
          </p:cNvPr>
          <p:cNvSpPr/>
          <p:nvPr/>
        </p:nvSpPr>
        <p:spPr>
          <a:xfrm rot="10800000">
            <a:off x="9054666" y="582588"/>
            <a:ext cx="424002" cy="53349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628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4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4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4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4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5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5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5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5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5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6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71" grpId="0" animBg="1"/>
      <p:bldP spid="72" grpId="0" animBg="1"/>
      <p:bldP spid="73" grpId="0" animBg="1"/>
      <p:bldP spid="74" grpId="0"/>
      <p:bldP spid="75" grpId="0"/>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6" grpId="0" animBg="1"/>
      <p:bldP spid="147" grpId="0" animBg="1"/>
      <p:bldP spid="148" grpId="0" animBg="1"/>
      <p:bldP spid="149" grpId="0" animBg="1"/>
      <p:bldP spid="150" grpId="0" animBg="1"/>
      <p:bldP spid="151" grpId="0" animBg="1"/>
      <p:bldP spid="152" grpId="0" animBg="1"/>
      <p:bldP spid="153" grpId="0" animBg="1"/>
      <p:bldP spid="155" grpId="0"/>
      <p:bldP spid="162" grpId="0"/>
      <p:bldP spid="16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9B9B6-1595-4185-947B-2CAEF734A19D}"/>
              </a:ext>
            </a:extLst>
          </p:cNvPr>
          <p:cNvSpPr>
            <a:spLocks noGrp="1"/>
          </p:cNvSpPr>
          <p:nvPr>
            <p:ph type="title"/>
          </p:nvPr>
        </p:nvSpPr>
        <p:spPr/>
        <p:txBody>
          <a:bodyPr/>
          <a:lstStyle/>
          <a:p>
            <a:r>
              <a:rPr lang="en-US" dirty="0">
                <a:solidFill>
                  <a:prstClr val="white"/>
                </a:solidFill>
              </a:rPr>
              <a:t>Example </a:t>
            </a:r>
            <a:r>
              <a:rPr lang="en-US" sz="2400" dirty="0">
                <a:solidFill>
                  <a:prstClr val="white"/>
                </a:solidFill>
              </a:rPr>
              <a:t>[Assume 2 sockets &amp; 4 cores per socket &amp; hyper-threading </a:t>
            </a:r>
            <a:r>
              <a:rPr lang="en-US" sz="2400" dirty="0">
                <a:solidFill>
                  <a:srgbClr val="FFC000"/>
                </a:solidFill>
              </a:rPr>
              <a:t>enabled</a:t>
            </a:r>
            <a:r>
              <a:rPr lang="en-US" sz="2400" dirty="0">
                <a:solidFill>
                  <a:prstClr val="white"/>
                </a:solidFill>
              </a:rPr>
              <a:t>]</a:t>
            </a:r>
            <a:endParaRPr lang="en-US" dirty="0"/>
          </a:p>
        </p:txBody>
      </p:sp>
      <p:sp>
        <p:nvSpPr>
          <p:cNvPr id="4" name="Slide Number Placeholder 3">
            <a:extLst>
              <a:ext uri="{FF2B5EF4-FFF2-40B4-BE49-F238E27FC236}">
                <a16:creationId xmlns:a16="http://schemas.microsoft.com/office/drawing/2014/main" id="{43F92D79-0701-40E3-A185-583FE2D8CD2F}"/>
              </a:ext>
            </a:extLst>
          </p:cNvPr>
          <p:cNvSpPr>
            <a:spLocks noGrp="1"/>
          </p:cNvSpPr>
          <p:nvPr>
            <p:ph type="sldNum" sz="quarter" idx="12"/>
          </p:nvPr>
        </p:nvSpPr>
        <p:spPr>
          <a:xfrm>
            <a:off x="11469301" y="6494249"/>
            <a:ext cx="693023" cy="26867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F99D497-71C4-4462-B004-13BC8AA12788}"/>
                  </a:ext>
                </a:extLst>
              </p:cNvPr>
              <p:cNvSpPr>
                <a:spLocks noGrp="1"/>
              </p:cNvSpPr>
              <p:nvPr>
                <p:ph type="body" sz="quarter" idx="13"/>
              </p:nvPr>
            </p:nvSpPr>
            <p:spPr>
              <a:xfrm>
                <a:off x="156783" y="6469395"/>
                <a:ext cx="2567110" cy="205819"/>
              </a:xfrm>
            </p:spPr>
            <p:txBody>
              <a:bodyPr/>
              <a:lstStyle/>
              <a:p>
                <a:r>
                  <a:rPr lang="en-US" dirty="0"/>
                  <a:t>[Kent </a:t>
                </a:r>
                <a:r>
                  <a:rPr lang="en-US" dirty="0" err="1"/>
                  <a:t>Milfeld</a:t>
                </a:r>
                <a:r>
                  <a:rPr lang="en-US" dirty="0"/>
                  <a:t>, Lars </a:t>
                </a:r>
                <a:r>
                  <a:rPr lang="en-US" dirty="0" err="1"/>
                  <a:t>Koesterke</a:t>
                </a:r>
                <a:r>
                  <a:rPr lang="en-US" dirty="0"/>
                  <a:t>]</a:t>
                </a:r>
                <a14:m>
                  <m:oMath xmlns:m="http://schemas.openxmlformats.org/officeDocument/2006/math">
                    <m:r>
                      <a:rPr lang="en-US"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2F99D497-71C4-4462-B004-13BC8AA12788}"/>
                  </a:ext>
                </a:extLst>
              </p:cNvPr>
              <p:cNvSpPr>
                <a:spLocks noGrp="1" noRot="1" noChangeAspect="1" noMove="1" noResize="1" noEditPoints="1" noAdjustHandles="1" noChangeArrowheads="1" noChangeShapeType="1" noTextEdit="1"/>
              </p:cNvSpPr>
              <p:nvPr>
                <p:ph type="body" sz="quarter" idx="13"/>
              </p:nvPr>
            </p:nvSpPr>
            <p:spPr>
              <a:xfrm>
                <a:off x="156783" y="6469395"/>
                <a:ext cx="2567110" cy="205819"/>
              </a:xfrm>
              <a:blipFill>
                <a:blip r:embed="rId2"/>
                <a:stretch>
                  <a:fillRect/>
                </a:stretch>
              </a:blipFill>
            </p:spPr>
            <p:txBody>
              <a:bodyPr/>
              <a:lstStyle/>
              <a:p>
                <a:r>
                  <a:rPr lang="en-US">
                    <a:noFill/>
                  </a:rPr>
                  <a:t> </a:t>
                </a:r>
              </a:p>
            </p:txBody>
          </p:sp>
        </mc:Fallback>
      </mc:AlternateContent>
      <p:sp>
        <p:nvSpPr>
          <p:cNvPr id="54" name="object 51">
            <a:extLst>
              <a:ext uri="{FF2B5EF4-FFF2-40B4-BE49-F238E27FC236}">
                <a16:creationId xmlns:a16="http://schemas.microsoft.com/office/drawing/2014/main" id="{E79458EF-913A-4925-8760-7C320FD07DB0}"/>
              </a:ext>
            </a:extLst>
          </p:cNvPr>
          <p:cNvSpPr txBox="1"/>
          <p:nvPr/>
        </p:nvSpPr>
        <p:spPr>
          <a:xfrm>
            <a:off x="1787352" y="5903653"/>
            <a:ext cx="2115159" cy="217367"/>
          </a:xfrm>
          <a:prstGeom prst="rect">
            <a:avLst/>
          </a:prstGeom>
        </p:spPr>
        <p:txBody>
          <a:bodyPr vert="horz" wrap="square" lIns="0" tIns="17145" rIns="0" bIns="0" rtlCol="0">
            <a:spAutoFit/>
          </a:bodyPr>
          <a:lstStyle/>
          <a:p>
            <a:pPr marL="12700">
              <a:lnSpc>
                <a:spcPct val="100000"/>
              </a:lnSpc>
              <a:spcBef>
                <a:spcPts val="135"/>
              </a:spcBef>
            </a:pPr>
            <a:r>
              <a:rPr lang="en-US" sz="1300" spc="20" dirty="0">
                <a:cs typeface="Calibri"/>
              </a:rPr>
              <a:t>Binding to Single HW-thread</a:t>
            </a:r>
          </a:p>
        </p:txBody>
      </p:sp>
      <p:sp>
        <p:nvSpPr>
          <p:cNvPr id="55" name="object 52">
            <a:extLst>
              <a:ext uri="{FF2B5EF4-FFF2-40B4-BE49-F238E27FC236}">
                <a16:creationId xmlns:a16="http://schemas.microsoft.com/office/drawing/2014/main" id="{5CBD6FA3-63AC-4957-8520-47342AF5BF52}"/>
              </a:ext>
            </a:extLst>
          </p:cNvPr>
          <p:cNvSpPr txBox="1"/>
          <p:nvPr/>
        </p:nvSpPr>
        <p:spPr>
          <a:xfrm>
            <a:off x="7268261" y="5897720"/>
            <a:ext cx="1294130" cy="217367"/>
          </a:xfrm>
          <a:prstGeom prst="rect">
            <a:avLst/>
          </a:prstGeom>
        </p:spPr>
        <p:txBody>
          <a:bodyPr vert="horz" wrap="square" lIns="0" tIns="17145" rIns="0" bIns="0" rtlCol="0">
            <a:spAutoFit/>
          </a:bodyPr>
          <a:lstStyle/>
          <a:p>
            <a:pPr marL="12700">
              <a:lnSpc>
                <a:spcPct val="100000"/>
              </a:lnSpc>
              <a:spcBef>
                <a:spcPts val="135"/>
              </a:spcBef>
            </a:pPr>
            <a:r>
              <a:rPr lang="en-US" sz="1300" spc="15" dirty="0">
                <a:latin typeface="Calibri"/>
                <a:cs typeface="Calibri"/>
              </a:rPr>
              <a:t>Binding to core</a:t>
            </a:r>
            <a:endParaRPr sz="1300" dirty="0">
              <a:latin typeface="Calibri"/>
              <a:cs typeface="Calibri"/>
            </a:endParaRPr>
          </a:p>
        </p:txBody>
      </p:sp>
      <p:grpSp>
        <p:nvGrpSpPr>
          <p:cNvPr id="70" name="Group 69">
            <a:extLst>
              <a:ext uri="{FF2B5EF4-FFF2-40B4-BE49-F238E27FC236}">
                <a16:creationId xmlns:a16="http://schemas.microsoft.com/office/drawing/2014/main" id="{0BF3F9FF-CCD9-4898-9681-7A02E8A55DE4}"/>
              </a:ext>
            </a:extLst>
          </p:cNvPr>
          <p:cNvGrpSpPr/>
          <p:nvPr/>
        </p:nvGrpSpPr>
        <p:grpSpPr>
          <a:xfrm>
            <a:off x="10509182" y="950898"/>
            <a:ext cx="960119" cy="393065"/>
            <a:chOff x="8349928" y="5406135"/>
            <a:chExt cx="960119" cy="393065"/>
          </a:xfrm>
        </p:grpSpPr>
        <p:sp>
          <p:nvSpPr>
            <p:cNvPr id="57" name="object 54">
              <a:extLst>
                <a:ext uri="{FF2B5EF4-FFF2-40B4-BE49-F238E27FC236}">
                  <a16:creationId xmlns:a16="http://schemas.microsoft.com/office/drawing/2014/main" id="{B60880D2-09B0-4122-A234-9CB7CC53922B}"/>
                </a:ext>
              </a:extLst>
            </p:cNvPr>
            <p:cNvSpPr/>
            <p:nvPr/>
          </p:nvSpPr>
          <p:spPr>
            <a:xfrm>
              <a:off x="8349928" y="5406135"/>
              <a:ext cx="960119" cy="393065"/>
            </a:xfrm>
            <a:custGeom>
              <a:avLst/>
              <a:gdLst/>
              <a:ahLst/>
              <a:cxnLst/>
              <a:rect l="l" t="t" r="r" b="b"/>
              <a:pathLst>
                <a:path w="960120" h="393064">
                  <a:moveTo>
                    <a:pt x="0" y="0"/>
                  </a:moveTo>
                  <a:lnTo>
                    <a:pt x="959625" y="0"/>
                  </a:lnTo>
                  <a:lnTo>
                    <a:pt x="959625" y="392545"/>
                  </a:lnTo>
                  <a:lnTo>
                    <a:pt x="0" y="392545"/>
                  </a:lnTo>
                  <a:lnTo>
                    <a:pt x="0" y="0"/>
                  </a:lnTo>
                  <a:close/>
                </a:path>
              </a:pathLst>
            </a:custGeom>
            <a:solidFill>
              <a:srgbClr val="E0E0E0"/>
            </a:solidFill>
          </p:spPr>
          <p:txBody>
            <a:bodyPr wrap="square" lIns="0" tIns="0" rIns="0" bIns="0" rtlCol="0"/>
            <a:lstStyle/>
            <a:p>
              <a:endParaRPr/>
            </a:p>
          </p:txBody>
        </p:sp>
        <p:sp>
          <p:nvSpPr>
            <p:cNvPr id="58" name="object 55">
              <a:extLst>
                <a:ext uri="{FF2B5EF4-FFF2-40B4-BE49-F238E27FC236}">
                  <a16:creationId xmlns:a16="http://schemas.microsoft.com/office/drawing/2014/main" id="{8229F19A-83B9-4207-A5B1-8C289DBBBAE8}"/>
                </a:ext>
              </a:extLst>
            </p:cNvPr>
            <p:cNvSpPr txBox="1"/>
            <p:nvPr/>
          </p:nvSpPr>
          <p:spPr>
            <a:xfrm>
              <a:off x="8349928" y="5406135"/>
              <a:ext cx="960119" cy="393065"/>
            </a:xfrm>
            <a:prstGeom prst="rect">
              <a:avLst/>
            </a:prstGeom>
            <a:ln w="4710">
              <a:solidFill>
                <a:srgbClr val="6CACDD"/>
              </a:solidFill>
            </a:ln>
          </p:spPr>
          <p:txBody>
            <a:bodyPr vert="horz" wrap="square" lIns="0" tIns="93980" rIns="0" bIns="0" rtlCol="0">
              <a:spAutoFit/>
            </a:bodyPr>
            <a:lstStyle/>
            <a:p>
              <a:pPr marL="530860">
                <a:lnSpc>
                  <a:spcPct val="100000"/>
                </a:lnSpc>
                <a:spcBef>
                  <a:spcPts val="740"/>
                </a:spcBef>
              </a:pPr>
              <a:r>
                <a:rPr sz="1150" spc="15" dirty="0">
                  <a:solidFill>
                    <a:srgbClr val="000090"/>
                  </a:solidFill>
                  <a:latin typeface="Calibri"/>
                  <a:cs typeface="Calibri"/>
                </a:rPr>
                <a:t>core</a:t>
              </a:r>
              <a:endParaRPr sz="1150">
                <a:latin typeface="Calibri"/>
                <a:cs typeface="Calibri"/>
              </a:endParaRPr>
            </a:p>
          </p:txBody>
        </p:sp>
        <p:sp>
          <p:nvSpPr>
            <p:cNvPr id="59" name="object 56">
              <a:extLst>
                <a:ext uri="{FF2B5EF4-FFF2-40B4-BE49-F238E27FC236}">
                  <a16:creationId xmlns:a16="http://schemas.microsoft.com/office/drawing/2014/main" id="{29BC7DBF-E05D-465E-B85B-A400C42DBC8E}"/>
                </a:ext>
              </a:extLst>
            </p:cNvPr>
            <p:cNvSpPr/>
            <p:nvPr/>
          </p:nvSpPr>
          <p:spPr>
            <a:xfrm>
              <a:off x="8407262" y="5465802"/>
              <a:ext cx="326635" cy="263790"/>
            </a:xfrm>
            <a:prstGeom prst="rect">
              <a:avLst/>
            </a:prstGeom>
            <a:blipFill>
              <a:blip r:embed="rId3" cstate="print"/>
              <a:stretch>
                <a:fillRect/>
              </a:stretch>
            </a:blipFill>
          </p:spPr>
          <p:txBody>
            <a:bodyPr wrap="square" lIns="0" tIns="0" rIns="0" bIns="0" rtlCol="0"/>
            <a:lstStyle/>
            <a:p>
              <a:endParaRPr/>
            </a:p>
          </p:txBody>
        </p:sp>
        <p:sp>
          <p:nvSpPr>
            <p:cNvPr id="60" name="object 57">
              <a:extLst>
                <a:ext uri="{FF2B5EF4-FFF2-40B4-BE49-F238E27FC236}">
                  <a16:creationId xmlns:a16="http://schemas.microsoft.com/office/drawing/2014/main" id="{4B2C61DC-63FC-4674-B32A-241DCF565A36}"/>
                </a:ext>
              </a:extLst>
            </p:cNvPr>
            <p:cNvSpPr/>
            <p:nvPr/>
          </p:nvSpPr>
          <p:spPr>
            <a:xfrm>
              <a:off x="8407261" y="5465801"/>
              <a:ext cx="327025" cy="264160"/>
            </a:xfrm>
            <a:custGeom>
              <a:avLst/>
              <a:gdLst/>
              <a:ahLst/>
              <a:cxnLst/>
              <a:rect l="l" t="t" r="r" b="b"/>
              <a:pathLst>
                <a:path w="327025" h="264160">
                  <a:moveTo>
                    <a:pt x="0" y="0"/>
                  </a:moveTo>
                  <a:lnTo>
                    <a:pt x="326635" y="0"/>
                  </a:lnTo>
                  <a:lnTo>
                    <a:pt x="326635" y="263790"/>
                  </a:lnTo>
                  <a:lnTo>
                    <a:pt x="0" y="263790"/>
                  </a:lnTo>
                  <a:lnTo>
                    <a:pt x="0" y="0"/>
                  </a:lnTo>
                  <a:close/>
                </a:path>
              </a:pathLst>
            </a:custGeom>
            <a:ln w="4710">
              <a:solidFill>
                <a:srgbClr val="6CACDD"/>
              </a:solidFill>
            </a:ln>
          </p:spPr>
          <p:txBody>
            <a:bodyPr wrap="square" lIns="0" tIns="0" rIns="0" bIns="0" rtlCol="0"/>
            <a:lstStyle/>
            <a:p>
              <a:endParaRPr/>
            </a:p>
          </p:txBody>
        </p:sp>
      </p:grpSp>
      <p:sp>
        <p:nvSpPr>
          <p:cNvPr id="62" name="object 61">
            <a:extLst>
              <a:ext uri="{FF2B5EF4-FFF2-40B4-BE49-F238E27FC236}">
                <a16:creationId xmlns:a16="http://schemas.microsoft.com/office/drawing/2014/main" id="{3FF5022B-2907-4F09-BA42-9309EA184499}"/>
              </a:ext>
            </a:extLst>
          </p:cNvPr>
          <p:cNvSpPr/>
          <p:nvPr/>
        </p:nvSpPr>
        <p:spPr>
          <a:xfrm>
            <a:off x="1672199" y="4040631"/>
            <a:ext cx="329565" cy="295910"/>
          </a:xfrm>
          <a:custGeom>
            <a:avLst/>
            <a:gdLst/>
            <a:ahLst/>
            <a:cxnLst/>
            <a:rect l="l" t="t" r="r" b="b"/>
            <a:pathLst>
              <a:path w="329564" h="295910">
                <a:moveTo>
                  <a:pt x="164537" y="0"/>
                </a:moveTo>
                <a:lnTo>
                  <a:pt x="112531" y="7529"/>
                </a:lnTo>
                <a:lnTo>
                  <a:pt x="67363" y="28495"/>
                </a:lnTo>
                <a:lnTo>
                  <a:pt x="31746" y="60465"/>
                </a:lnTo>
                <a:lnTo>
                  <a:pt x="8388" y="101006"/>
                </a:lnTo>
                <a:lnTo>
                  <a:pt x="0" y="147687"/>
                </a:lnTo>
                <a:lnTo>
                  <a:pt x="8388" y="194367"/>
                </a:lnTo>
                <a:lnTo>
                  <a:pt x="31746" y="234908"/>
                </a:lnTo>
                <a:lnTo>
                  <a:pt x="67363" y="266877"/>
                </a:lnTo>
                <a:lnTo>
                  <a:pt x="112531" y="287843"/>
                </a:lnTo>
                <a:lnTo>
                  <a:pt x="164537" y="295372"/>
                </a:lnTo>
                <a:lnTo>
                  <a:pt x="216544" y="287843"/>
                </a:lnTo>
                <a:lnTo>
                  <a:pt x="261711" y="266877"/>
                </a:lnTo>
                <a:lnTo>
                  <a:pt x="297329" y="234908"/>
                </a:lnTo>
                <a:lnTo>
                  <a:pt x="320687" y="194367"/>
                </a:lnTo>
                <a:lnTo>
                  <a:pt x="329076" y="147687"/>
                </a:lnTo>
                <a:lnTo>
                  <a:pt x="320687" y="101006"/>
                </a:lnTo>
                <a:lnTo>
                  <a:pt x="297329" y="60465"/>
                </a:lnTo>
                <a:lnTo>
                  <a:pt x="261711" y="28495"/>
                </a:lnTo>
                <a:lnTo>
                  <a:pt x="216544" y="7529"/>
                </a:lnTo>
                <a:lnTo>
                  <a:pt x="164537" y="0"/>
                </a:lnTo>
                <a:close/>
              </a:path>
            </a:pathLst>
          </a:custGeom>
          <a:solidFill>
            <a:srgbClr val="FFFFFF"/>
          </a:solidFill>
        </p:spPr>
        <p:txBody>
          <a:bodyPr wrap="square" lIns="0" tIns="0" rIns="0" bIns="0" rtlCol="0"/>
          <a:lstStyle/>
          <a:p>
            <a:endParaRPr/>
          </a:p>
        </p:txBody>
      </p:sp>
      <p:sp>
        <p:nvSpPr>
          <p:cNvPr id="68" name="Rectangle 67">
            <a:extLst>
              <a:ext uri="{FF2B5EF4-FFF2-40B4-BE49-F238E27FC236}">
                <a16:creationId xmlns:a16="http://schemas.microsoft.com/office/drawing/2014/main" id="{3C41476B-C6CA-4418-961C-AA41A8143E3E}"/>
              </a:ext>
            </a:extLst>
          </p:cNvPr>
          <p:cNvSpPr/>
          <p:nvPr/>
        </p:nvSpPr>
        <p:spPr>
          <a:xfrm>
            <a:off x="817153" y="2552239"/>
            <a:ext cx="4340575" cy="1477328"/>
          </a:xfrm>
          <a:prstGeom prst="rect">
            <a:avLst/>
          </a:prstGeom>
          <a:solidFill>
            <a:schemeClr val="bg1">
              <a:lumMod val="95000"/>
            </a:schemeClr>
          </a:solidFill>
        </p:spPr>
        <p:txBody>
          <a:bodyPr wrap="square">
            <a:spAutoFit/>
          </a:bodyPr>
          <a:lstStyle/>
          <a:p>
            <a:r>
              <a:rPr lang="nb-NO" dirty="0">
                <a:solidFill>
                  <a:srgbClr val="808080"/>
                </a:solidFill>
                <a:latin typeface="Consolas" panose="020B0609020204030204" pitchFamily="49" charset="0"/>
              </a:rPr>
              <a:t>#pragma</a:t>
            </a:r>
            <a:r>
              <a:rPr lang="nb-NO" dirty="0">
                <a:solidFill>
                  <a:srgbClr val="000000"/>
                </a:solidFill>
                <a:latin typeface="Consolas" panose="020B0609020204030204" pitchFamily="49" charset="0"/>
              </a:rPr>
              <a:t> omp parallel </a:t>
            </a:r>
            <a:r>
              <a:rPr lang="nb-NO" dirty="0">
                <a:solidFill>
                  <a:srgbClr val="0000FF"/>
                </a:solidFill>
                <a:latin typeface="Consolas" panose="020B0609020204030204" pitchFamily="49" charset="0"/>
              </a:rPr>
              <a:t>private</a:t>
            </a:r>
            <a:r>
              <a:rPr lang="nb-NO" dirty="0">
                <a:solidFill>
                  <a:srgbClr val="000000"/>
                </a:solidFill>
                <a:latin typeface="Consolas" panose="020B0609020204030204" pitchFamily="49" charset="0"/>
              </a:rPr>
              <a:t>(tid)</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tid</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omp_get_thread_num</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code here...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
        <p:nvSpPr>
          <p:cNvPr id="69" name="Rectangle 68">
            <a:extLst>
              <a:ext uri="{FF2B5EF4-FFF2-40B4-BE49-F238E27FC236}">
                <a16:creationId xmlns:a16="http://schemas.microsoft.com/office/drawing/2014/main" id="{C6042979-1020-478D-967D-E40EBBD2E3A3}"/>
              </a:ext>
            </a:extLst>
          </p:cNvPr>
          <p:cNvSpPr/>
          <p:nvPr/>
        </p:nvSpPr>
        <p:spPr>
          <a:xfrm>
            <a:off x="817153" y="1496442"/>
            <a:ext cx="4340575" cy="923330"/>
          </a:xfrm>
          <a:prstGeom prst="rect">
            <a:avLst/>
          </a:prstGeom>
          <a:solidFill>
            <a:schemeClr val="accent4">
              <a:lumMod val="20000"/>
              <a:lumOff val="80000"/>
            </a:schemeClr>
          </a:solidFill>
        </p:spPr>
        <p:txBody>
          <a:bodyPr wrap="square">
            <a:spAutoFit/>
          </a:bodyPr>
          <a:lstStyle/>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OMP_NUM_THREADS = 8</a:t>
            </a:r>
          </a:p>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OMP_PLACES = </a:t>
            </a:r>
            <a:r>
              <a:rPr lang="en-US" dirty="0">
                <a:solidFill>
                  <a:srgbClr val="C00000"/>
                </a:solidFill>
                <a:latin typeface="Consolas" panose="020B0609020204030204" pitchFamily="49" charset="0"/>
              </a:rPr>
              <a:t>‘{0}:8’  </a:t>
            </a:r>
            <a:r>
              <a:rPr lang="en-US" dirty="0">
                <a:solidFill>
                  <a:srgbClr val="00B050"/>
                </a:solidFill>
                <a:latin typeface="Consolas" panose="020B0609020204030204" pitchFamily="49" charset="0"/>
              </a:rPr>
              <a:t>(#1)</a:t>
            </a:r>
          </a:p>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OMP_PLACES = </a:t>
            </a:r>
            <a:r>
              <a:rPr lang="en-US" dirty="0">
                <a:solidFill>
                  <a:srgbClr val="C00000"/>
                </a:solidFill>
                <a:latin typeface="Consolas" panose="020B0609020204030204" pitchFamily="49" charset="0"/>
              </a:rPr>
              <a:t>‘{8}:8’  </a:t>
            </a:r>
            <a:r>
              <a:rPr lang="en-US" dirty="0">
                <a:solidFill>
                  <a:srgbClr val="00B050"/>
                </a:solidFill>
                <a:latin typeface="Consolas" panose="020B0609020204030204" pitchFamily="49" charset="0"/>
              </a:rPr>
              <a:t>(#2)</a:t>
            </a:r>
          </a:p>
        </p:txBody>
      </p:sp>
      <p:sp>
        <p:nvSpPr>
          <p:cNvPr id="71" name="object 61">
            <a:extLst>
              <a:ext uri="{FF2B5EF4-FFF2-40B4-BE49-F238E27FC236}">
                <a16:creationId xmlns:a16="http://schemas.microsoft.com/office/drawing/2014/main" id="{85734DEC-9FEC-426A-8AF1-5214C4E5A5CA}"/>
              </a:ext>
            </a:extLst>
          </p:cNvPr>
          <p:cNvSpPr/>
          <p:nvPr/>
        </p:nvSpPr>
        <p:spPr>
          <a:xfrm>
            <a:off x="6449276" y="4038904"/>
            <a:ext cx="329565" cy="295910"/>
          </a:xfrm>
          <a:custGeom>
            <a:avLst/>
            <a:gdLst/>
            <a:ahLst/>
            <a:cxnLst/>
            <a:rect l="l" t="t" r="r" b="b"/>
            <a:pathLst>
              <a:path w="329564" h="295910">
                <a:moveTo>
                  <a:pt x="164537" y="0"/>
                </a:moveTo>
                <a:lnTo>
                  <a:pt x="112531" y="7529"/>
                </a:lnTo>
                <a:lnTo>
                  <a:pt x="67363" y="28495"/>
                </a:lnTo>
                <a:lnTo>
                  <a:pt x="31746" y="60465"/>
                </a:lnTo>
                <a:lnTo>
                  <a:pt x="8388" y="101006"/>
                </a:lnTo>
                <a:lnTo>
                  <a:pt x="0" y="147687"/>
                </a:lnTo>
                <a:lnTo>
                  <a:pt x="8388" y="194367"/>
                </a:lnTo>
                <a:lnTo>
                  <a:pt x="31746" y="234908"/>
                </a:lnTo>
                <a:lnTo>
                  <a:pt x="67363" y="266877"/>
                </a:lnTo>
                <a:lnTo>
                  <a:pt x="112531" y="287843"/>
                </a:lnTo>
                <a:lnTo>
                  <a:pt x="164537" y="295372"/>
                </a:lnTo>
                <a:lnTo>
                  <a:pt x="216544" y="287843"/>
                </a:lnTo>
                <a:lnTo>
                  <a:pt x="261711" y="266877"/>
                </a:lnTo>
                <a:lnTo>
                  <a:pt x="297329" y="234908"/>
                </a:lnTo>
                <a:lnTo>
                  <a:pt x="320687" y="194367"/>
                </a:lnTo>
                <a:lnTo>
                  <a:pt x="329076" y="147687"/>
                </a:lnTo>
                <a:lnTo>
                  <a:pt x="320687" y="101006"/>
                </a:lnTo>
                <a:lnTo>
                  <a:pt x="297329" y="60465"/>
                </a:lnTo>
                <a:lnTo>
                  <a:pt x="261711" y="28495"/>
                </a:lnTo>
                <a:lnTo>
                  <a:pt x="216544" y="7529"/>
                </a:lnTo>
                <a:lnTo>
                  <a:pt x="164537" y="0"/>
                </a:lnTo>
                <a:close/>
              </a:path>
            </a:pathLst>
          </a:custGeom>
          <a:solidFill>
            <a:srgbClr val="FFFFFF"/>
          </a:solidFill>
        </p:spPr>
        <p:txBody>
          <a:bodyPr wrap="square" lIns="0" tIns="0" rIns="0" bIns="0" rtlCol="0"/>
          <a:lstStyle/>
          <a:p>
            <a:endParaRPr/>
          </a:p>
        </p:txBody>
      </p:sp>
      <p:sp>
        <p:nvSpPr>
          <p:cNvPr id="72" name="Rectangle 71">
            <a:extLst>
              <a:ext uri="{FF2B5EF4-FFF2-40B4-BE49-F238E27FC236}">
                <a16:creationId xmlns:a16="http://schemas.microsoft.com/office/drawing/2014/main" id="{5B611AA5-29D9-406F-94ED-96750B873E8B}"/>
              </a:ext>
            </a:extLst>
          </p:cNvPr>
          <p:cNvSpPr/>
          <p:nvPr/>
        </p:nvSpPr>
        <p:spPr>
          <a:xfrm>
            <a:off x="5594230" y="2550512"/>
            <a:ext cx="4340575" cy="1477328"/>
          </a:xfrm>
          <a:prstGeom prst="rect">
            <a:avLst/>
          </a:prstGeom>
          <a:solidFill>
            <a:schemeClr val="bg1">
              <a:lumMod val="95000"/>
            </a:schemeClr>
          </a:solidFill>
        </p:spPr>
        <p:txBody>
          <a:bodyPr wrap="square">
            <a:spAutoFit/>
          </a:bodyPr>
          <a:lstStyle/>
          <a:p>
            <a:r>
              <a:rPr lang="nb-NO" dirty="0">
                <a:solidFill>
                  <a:srgbClr val="808080"/>
                </a:solidFill>
                <a:latin typeface="Consolas" panose="020B0609020204030204" pitchFamily="49" charset="0"/>
              </a:rPr>
              <a:t>#pragma</a:t>
            </a:r>
            <a:r>
              <a:rPr lang="nb-NO" dirty="0">
                <a:solidFill>
                  <a:srgbClr val="000000"/>
                </a:solidFill>
                <a:latin typeface="Consolas" panose="020B0609020204030204" pitchFamily="49" charset="0"/>
              </a:rPr>
              <a:t> omp parallel </a:t>
            </a:r>
            <a:r>
              <a:rPr lang="nb-NO" dirty="0">
                <a:solidFill>
                  <a:srgbClr val="0000FF"/>
                </a:solidFill>
                <a:latin typeface="Consolas" panose="020B0609020204030204" pitchFamily="49" charset="0"/>
              </a:rPr>
              <a:t>private</a:t>
            </a:r>
            <a:r>
              <a:rPr lang="nb-NO" dirty="0">
                <a:solidFill>
                  <a:srgbClr val="000000"/>
                </a:solidFill>
                <a:latin typeface="Consolas" panose="020B0609020204030204" pitchFamily="49" charset="0"/>
              </a:rPr>
              <a:t>(tid)</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tid</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omp_get_thread_num</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code here...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
        <p:nvSpPr>
          <p:cNvPr id="73" name="Rectangle 72">
            <a:extLst>
              <a:ext uri="{FF2B5EF4-FFF2-40B4-BE49-F238E27FC236}">
                <a16:creationId xmlns:a16="http://schemas.microsoft.com/office/drawing/2014/main" id="{542C5FBA-88F9-4930-B791-CB48F775BE77}"/>
              </a:ext>
            </a:extLst>
          </p:cNvPr>
          <p:cNvSpPr/>
          <p:nvPr/>
        </p:nvSpPr>
        <p:spPr>
          <a:xfrm>
            <a:off x="5594230" y="1494715"/>
            <a:ext cx="4340575" cy="646331"/>
          </a:xfrm>
          <a:prstGeom prst="rect">
            <a:avLst/>
          </a:prstGeom>
          <a:solidFill>
            <a:schemeClr val="accent4">
              <a:lumMod val="20000"/>
              <a:lumOff val="80000"/>
            </a:schemeClr>
          </a:solidFill>
        </p:spPr>
        <p:txBody>
          <a:bodyPr wrap="square">
            <a:spAutoFit/>
          </a:bodyPr>
          <a:lstStyle/>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OMP_NUM_THREADS = 8</a:t>
            </a:r>
          </a:p>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OMP_PLACES = </a:t>
            </a:r>
            <a:r>
              <a:rPr lang="en-US" dirty="0">
                <a:solidFill>
                  <a:srgbClr val="C00000"/>
                </a:solidFill>
                <a:latin typeface="Consolas" panose="020B0609020204030204" pitchFamily="49" charset="0"/>
              </a:rPr>
              <a:t>cores</a:t>
            </a:r>
          </a:p>
        </p:txBody>
      </p:sp>
      <p:sp>
        <p:nvSpPr>
          <p:cNvPr id="74" name="object 53">
            <a:extLst>
              <a:ext uri="{FF2B5EF4-FFF2-40B4-BE49-F238E27FC236}">
                <a16:creationId xmlns:a16="http://schemas.microsoft.com/office/drawing/2014/main" id="{8446F2E3-A723-4F09-9C87-78386DBCAAC5}"/>
              </a:ext>
            </a:extLst>
          </p:cNvPr>
          <p:cNvSpPr txBox="1"/>
          <p:nvPr/>
        </p:nvSpPr>
        <p:spPr>
          <a:xfrm>
            <a:off x="10083122" y="1817207"/>
            <a:ext cx="1214754" cy="283411"/>
          </a:xfrm>
          <a:prstGeom prst="rect">
            <a:avLst/>
          </a:prstGeom>
        </p:spPr>
        <p:txBody>
          <a:bodyPr vert="horz" wrap="square" lIns="0" tIns="82550" rIns="0" bIns="0" rtlCol="0">
            <a:spAutoFit/>
          </a:bodyPr>
          <a:lstStyle/>
          <a:p>
            <a:pPr algn="ctr">
              <a:lnSpc>
                <a:spcPct val="100000"/>
              </a:lnSpc>
              <a:spcBef>
                <a:spcPts val="650"/>
              </a:spcBef>
            </a:pPr>
            <a:r>
              <a:rPr lang="en-US" sz="1300" spc="15" dirty="0">
                <a:latin typeface="Wingdings"/>
                <a:cs typeface="Wingdings"/>
              </a:rPr>
              <a:t></a:t>
            </a:r>
            <a:r>
              <a:rPr lang="en-US" sz="1300" spc="10" dirty="0">
                <a:latin typeface="Calibri"/>
                <a:cs typeface="Calibri"/>
              </a:rPr>
              <a:t>bash shell</a:t>
            </a:r>
            <a:endParaRPr sz="1150" dirty="0">
              <a:latin typeface="Calibri"/>
              <a:cs typeface="Calibri"/>
            </a:endParaRPr>
          </a:p>
        </p:txBody>
      </p:sp>
      <p:sp>
        <p:nvSpPr>
          <p:cNvPr id="75" name="object 53">
            <a:extLst>
              <a:ext uri="{FF2B5EF4-FFF2-40B4-BE49-F238E27FC236}">
                <a16:creationId xmlns:a16="http://schemas.microsoft.com/office/drawing/2014/main" id="{AF37F37F-6ADB-4837-9A92-3B3EEC06597F}"/>
              </a:ext>
            </a:extLst>
          </p:cNvPr>
          <p:cNvSpPr txBox="1"/>
          <p:nvPr/>
        </p:nvSpPr>
        <p:spPr>
          <a:xfrm>
            <a:off x="10083122" y="3044543"/>
            <a:ext cx="1214754" cy="283411"/>
          </a:xfrm>
          <a:prstGeom prst="rect">
            <a:avLst/>
          </a:prstGeom>
        </p:spPr>
        <p:txBody>
          <a:bodyPr vert="horz" wrap="square" lIns="0" tIns="82550" rIns="0" bIns="0" rtlCol="0">
            <a:spAutoFit/>
          </a:bodyPr>
          <a:lstStyle/>
          <a:p>
            <a:pPr algn="ctr">
              <a:lnSpc>
                <a:spcPct val="100000"/>
              </a:lnSpc>
              <a:spcBef>
                <a:spcPts val="650"/>
              </a:spcBef>
            </a:pPr>
            <a:r>
              <a:rPr lang="en-US" sz="1300" spc="15" dirty="0">
                <a:latin typeface="Wingdings"/>
                <a:cs typeface="Wingdings"/>
              </a:rPr>
              <a:t></a:t>
            </a:r>
            <a:r>
              <a:rPr lang="en-US" sz="1300" spc="10" dirty="0">
                <a:latin typeface="Calibri"/>
                <a:cs typeface="Calibri"/>
              </a:rPr>
              <a:t>C code</a:t>
            </a:r>
            <a:endParaRPr sz="1150" dirty="0">
              <a:latin typeface="Calibri"/>
              <a:cs typeface="Calibri"/>
            </a:endParaRPr>
          </a:p>
        </p:txBody>
      </p:sp>
      <p:sp>
        <p:nvSpPr>
          <p:cNvPr id="155" name="object 97">
            <a:extLst>
              <a:ext uri="{FF2B5EF4-FFF2-40B4-BE49-F238E27FC236}">
                <a16:creationId xmlns:a16="http://schemas.microsoft.com/office/drawing/2014/main" id="{25DDFCBE-B1F6-4153-8B5C-AFDF5B5F8B60}"/>
              </a:ext>
            </a:extLst>
          </p:cNvPr>
          <p:cNvSpPr txBox="1"/>
          <p:nvPr/>
        </p:nvSpPr>
        <p:spPr>
          <a:xfrm>
            <a:off x="9737920" y="4637298"/>
            <a:ext cx="1214753" cy="490518"/>
          </a:xfrm>
          <a:prstGeom prst="rect">
            <a:avLst/>
          </a:prstGeom>
        </p:spPr>
        <p:txBody>
          <a:bodyPr vert="horz" wrap="square" lIns="0" tIns="61594" rIns="0" bIns="0" rtlCol="0">
            <a:spAutoFit/>
          </a:bodyPr>
          <a:lstStyle/>
          <a:p>
            <a:pPr algn="ctr">
              <a:lnSpc>
                <a:spcPct val="100000"/>
              </a:lnSpc>
              <a:spcBef>
                <a:spcPts val="484"/>
              </a:spcBef>
            </a:pPr>
            <a:r>
              <a:rPr sz="1300" spc="15" dirty="0">
                <a:latin typeface="Wingdings"/>
                <a:cs typeface="Wingdings"/>
              </a:rPr>
              <a:t></a:t>
            </a:r>
            <a:r>
              <a:rPr sz="1300" spc="15" dirty="0">
                <a:latin typeface="Calibri"/>
                <a:cs typeface="Calibri"/>
              </a:rPr>
              <a:t>thread</a:t>
            </a:r>
            <a:r>
              <a:rPr sz="1300" spc="-50" dirty="0">
                <a:latin typeface="Calibri"/>
                <a:cs typeface="Calibri"/>
              </a:rPr>
              <a:t> </a:t>
            </a:r>
            <a:r>
              <a:rPr sz="1300" spc="10" dirty="0">
                <a:latin typeface="Calibri"/>
                <a:cs typeface="Calibri"/>
              </a:rPr>
              <a:t>id</a:t>
            </a:r>
            <a:r>
              <a:rPr lang="en-US" sz="1300" spc="10" dirty="0">
                <a:latin typeface="Calibri"/>
                <a:cs typeface="Calibri"/>
              </a:rPr>
              <a:t> (</a:t>
            </a:r>
            <a:r>
              <a:rPr lang="en-US" sz="1300" spc="10" dirty="0" err="1">
                <a:latin typeface="Calibri"/>
                <a:cs typeface="Calibri"/>
              </a:rPr>
              <a:t>tid</a:t>
            </a:r>
            <a:r>
              <a:rPr lang="en-US" sz="1300" spc="10" dirty="0">
                <a:latin typeface="Calibri"/>
                <a:cs typeface="Calibri"/>
              </a:rPr>
              <a:t>)</a:t>
            </a:r>
            <a:endParaRPr sz="1300" dirty="0">
              <a:latin typeface="Calibri"/>
              <a:cs typeface="Calibri"/>
            </a:endParaRPr>
          </a:p>
          <a:p>
            <a:pPr marL="26034" algn="ctr">
              <a:lnSpc>
                <a:spcPct val="100000"/>
              </a:lnSpc>
              <a:spcBef>
                <a:spcPts val="355"/>
              </a:spcBef>
            </a:pPr>
            <a:r>
              <a:rPr sz="1150" spc="20" dirty="0">
                <a:solidFill>
                  <a:srgbClr val="C55A11"/>
                </a:solidFill>
                <a:latin typeface="Wingdings"/>
                <a:cs typeface="Wingdings"/>
              </a:rPr>
              <a:t></a:t>
            </a:r>
            <a:r>
              <a:rPr sz="1150" spc="20" dirty="0">
                <a:solidFill>
                  <a:srgbClr val="C55A11"/>
                </a:solidFill>
                <a:latin typeface="Calibri"/>
                <a:cs typeface="Calibri"/>
              </a:rPr>
              <a:t>cpu</a:t>
            </a:r>
            <a:r>
              <a:rPr sz="1150" spc="-15" dirty="0">
                <a:solidFill>
                  <a:srgbClr val="C55A11"/>
                </a:solidFill>
                <a:latin typeface="Calibri"/>
                <a:cs typeface="Calibri"/>
              </a:rPr>
              <a:t> </a:t>
            </a:r>
            <a:r>
              <a:rPr sz="1150" spc="5" dirty="0">
                <a:solidFill>
                  <a:srgbClr val="C55A11"/>
                </a:solidFill>
                <a:latin typeface="Calibri"/>
                <a:cs typeface="Calibri"/>
              </a:rPr>
              <a:t>id</a:t>
            </a:r>
            <a:endParaRPr sz="1150" dirty="0">
              <a:latin typeface="Calibri"/>
              <a:cs typeface="Calibri"/>
            </a:endParaRPr>
          </a:p>
        </p:txBody>
      </p:sp>
      <p:grpSp>
        <p:nvGrpSpPr>
          <p:cNvPr id="3" name="Group 2">
            <a:extLst>
              <a:ext uri="{FF2B5EF4-FFF2-40B4-BE49-F238E27FC236}">
                <a16:creationId xmlns:a16="http://schemas.microsoft.com/office/drawing/2014/main" id="{F8C4D1FA-D3A7-475C-9E11-EF576DCDBA56}"/>
              </a:ext>
            </a:extLst>
          </p:cNvPr>
          <p:cNvGrpSpPr/>
          <p:nvPr/>
        </p:nvGrpSpPr>
        <p:grpSpPr>
          <a:xfrm>
            <a:off x="9934805" y="5241184"/>
            <a:ext cx="960119" cy="393065"/>
            <a:chOff x="10086455" y="5514037"/>
            <a:chExt cx="960119" cy="393065"/>
          </a:xfrm>
        </p:grpSpPr>
        <p:sp>
          <p:nvSpPr>
            <p:cNvPr id="157" name="object 98">
              <a:extLst>
                <a:ext uri="{FF2B5EF4-FFF2-40B4-BE49-F238E27FC236}">
                  <a16:creationId xmlns:a16="http://schemas.microsoft.com/office/drawing/2014/main" id="{2A795178-13F6-4685-9C09-8092A29D45A7}"/>
                </a:ext>
              </a:extLst>
            </p:cNvPr>
            <p:cNvSpPr/>
            <p:nvPr/>
          </p:nvSpPr>
          <p:spPr>
            <a:xfrm>
              <a:off x="10086455" y="5514037"/>
              <a:ext cx="960119" cy="393065"/>
            </a:xfrm>
            <a:custGeom>
              <a:avLst/>
              <a:gdLst/>
              <a:ahLst/>
              <a:cxnLst/>
              <a:rect l="l" t="t" r="r" b="b"/>
              <a:pathLst>
                <a:path w="960120" h="393064">
                  <a:moveTo>
                    <a:pt x="0" y="0"/>
                  </a:moveTo>
                  <a:lnTo>
                    <a:pt x="959625" y="0"/>
                  </a:lnTo>
                  <a:lnTo>
                    <a:pt x="959625" y="392545"/>
                  </a:lnTo>
                  <a:lnTo>
                    <a:pt x="0" y="392545"/>
                  </a:lnTo>
                  <a:lnTo>
                    <a:pt x="0" y="0"/>
                  </a:lnTo>
                  <a:close/>
                </a:path>
              </a:pathLst>
            </a:custGeom>
            <a:solidFill>
              <a:srgbClr val="E0E0E0"/>
            </a:solidFill>
          </p:spPr>
          <p:txBody>
            <a:bodyPr wrap="square" lIns="0" tIns="0" rIns="0" bIns="0" rtlCol="0"/>
            <a:lstStyle/>
            <a:p>
              <a:endParaRPr/>
            </a:p>
          </p:txBody>
        </p:sp>
        <p:sp>
          <p:nvSpPr>
            <p:cNvPr id="158" name="object 99">
              <a:extLst>
                <a:ext uri="{FF2B5EF4-FFF2-40B4-BE49-F238E27FC236}">
                  <a16:creationId xmlns:a16="http://schemas.microsoft.com/office/drawing/2014/main" id="{B979C0DF-61B6-4F9E-AAE2-87B66E184661}"/>
                </a:ext>
              </a:extLst>
            </p:cNvPr>
            <p:cNvSpPr/>
            <p:nvPr/>
          </p:nvSpPr>
          <p:spPr>
            <a:xfrm>
              <a:off x="10155251" y="5573703"/>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59" name="object 100">
              <a:extLst>
                <a:ext uri="{FF2B5EF4-FFF2-40B4-BE49-F238E27FC236}">
                  <a16:creationId xmlns:a16="http://schemas.microsoft.com/office/drawing/2014/main" id="{28B7A286-A2F4-43DD-AB83-C3BC8891BBA7}"/>
                </a:ext>
              </a:extLst>
            </p:cNvPr>
            <p:cNvSpPr txBox="1"/>
            <p:nvPr/>
          </p:nvSpPr>
          <p:spPr>
            <a:xfrm>
              <a:off x="10086455" y="5514037"/>
              <a:ext cx="960119" cy="393065"/>
            </a:xfrm>
            <a:prstGeom prst="rect">
              <a:avLst/>
            </a:prstGeom>
            <a:ln w="4710">
              <a:solidFill>
                <a:srgbClr val="6CACDD"/>
              </a:solidFill>
            </a:ln>
          </p:spPr>
          <p:txBody>
            <a:bodyPr vert="horz" wrap="square" lIns="0" tIns="78740" rIns="0" bIns="0" rtlCol="0">
              <a:spAutoFit/>
            </a:bodyPr>
            <a:lstStyle/>
            <a:p>
              <a:pPr marL="241935">
                <a:lnSpc>
                  <a:spcPct val="100000"/>
                </a:lnSpc>
                <a:spcBef>
                  <a:spcPts val="620"/>
                </a:spcBef>
              </a:pPr>
              <a:r>
                <a:rPr sz="1150" spc="15" dirty="0">
                  <a:solidFill>
                    <a:srgbClr val="C55A11"/>
                  </a:solidFill>
                  <a:latin typeface="Calibri"/>
                  <a:cs typeface="Calibri"/>
                </a:rPr>
                <a:t>HW-thread</a:t>
              </a:r>
              <a:endParaRPr sz="1150">
                <a:latin typeface="Calibri"/>
                <a:cs typeface="Calibri"/>
              </a:endParaRPr>
            </a:p>
          </p:txBody>
        </p:sp>
      </p:grpSp>
      <p:sp>
        <p:nvSpPr>
          <p:cNvPr id="156" name="object 11">
            <a:extLst>
              <a:ext uri="{FF2B5EF4-FFF2-40B4-BE49-F238E27FC236}">
                <a16:creationId xmlns:a16="http://schemas.microsoft.com/office/drawing/2014/main" id="{18E4D0B3-9B9F-4A05-AF27-397F8C8CAE63}"/>
              </a:ext>
            </a:extLst>
          </p:cNvPr>
          <p:cNvSpPr txBox="1"/>
          <p:nvPr/>
        </p:nvSpPr>
        <p:spPr>
          <a:xfrm>
            <a:off x="2807663" y="4942417"/>
            <a:ext cx="1338580" cy="171201"/>
          </a:xfrm>
          <a:prstGeom prst="rect">
            <a:avLst/>
          </a:prstGeom>
        </p:spPr>
        <p:txBody>
          <a:bodyPr vert="horz" wrap="square" lIns="0" tIns="17145" rIns="0" bIns="0" rtlCol="0">
            <a:spAutoFit/>
          </a:bodyPr>
          <a:lstStyle/>
          <a:p>
            <a:pPr marL="12700">
              <a:lnSpc>
                <a:spcPct val="100000"/>
              </a:lnSpc>
              <a:spcBef>
                <a:spcPts val="135"/>
              </a:spcBef>
            </a:pPr>
            <a:r>
              <a:rPr sz="1000" b="1" spc="10" dirty="0">
                <a:solidFill>
                  <a:srgbClr val="C55A11"/>
                </a:solidFill>
                <a:latin typeface="Calibri"/>
                <a:cs typeface="Calibri"/>
              </a:rPr>
              <a:t>4, </a:t>
            </a:r>
            <a:r>
              <a:rPr sz="1000" b="1" spc="15" dirty="0">
                <a:solidFill>
                  <a:srgbClr val="C55A11"/>
                </a:solidFill>
                <a:latin typeface="Calibri"/>
                <a:cs typeface="Calibri"/>
              </a:rPr>
              <a:t>12 </a:t>
            </a:r>
            <a:r>
              <a:rPr lang="en-US" sz="1000" b="1" spc="15" dirty="0">
                <a:solidFill>
                  <a:srgbClr val="C55A11"/>
                </a:solidFill>
                <a:latin typeface="Calibri"/>
                <a:cs typeface="Calibri"/>
              </a:rPr>
              <a:t>   </a:t>
            </a:r>
            <a:r>
              <a:rPr sz="1000" b="1" spc="10" dirty="0">
                <a:solidFill>
                  <a:srgbClr val="C55A11"/>
                </a:solidFill>
                <a:latin typeface="Calibri"/>
                <a:cs typeface="Calibri"/>
              </a:rPr>
              <a:t>5, </a:t>
            </a:r>
            <a:r>
              <a:rPr sz="1000" b="1" spc="15" dirty="0">
                <a:solidFill>
                  <a:srgbClr val="C55A11"/>
                </a:solidFill>
                <a:latin typeface="Calibri"/>
                <a:cs typeface="Calibri"/>
              </a:rPr>
              <a:t>13 </a:t>
            </a:r>
            <a:r>
              <a:rPr lang="en-US" sz="1000" b="1" spc="15" dirty="0">
                <a:solidFill>
                  <a:srgbClr val="C55A11"/>
                </a:solidFill>
                <a:latin typeface="Calibri"/>
                <a:cs typeface="Calibri"/>
              </a:rPr>
              <a:t>  </a:t>
            </a:r>
            <a:r>
              <a:rPr sz="1000" b="1" spc="10" dirty="0">
                <a:solidFill>
                  <a:srgbClr val="C55A11"/>
                </a:solidFill>
                <a:latin typeface="Calibri"/>
                <a:cs typeface="Calibri"/>
              </a:rPr>
              <a:t>6, </a:t>
            </a:r>
            <a:r>
              <a:rPr sz="1000" b="1" spc="15" dirty="0">
                <a:solidFill>
                  <a:srgbClr val="C55A11"/>
                </a:solidFill>
                <a:latin typeface="Calibri"/>
                <a:cs typeface="Calibri"/>
              </a:rPr>
              <a:t>14 </a:t>
            </a:r>
            <a:r>
              <a:rPr sz="1000" b="1" spc="10" dirty="0">
                <a:solidFill>
                  <a:srgbClr val="C55A11"/>
                </a:solidFill>
                <a:latin typeface="Calibri"/>
                <a:cs typeface="Calibri"/>
              </a:rPr>
              <a:t>7,</a:t>
            </a:r>
            <a:r>
              <a:rPr sz="1000" b="1" spc="40" dirty="0">
                <a:solidFill>
                  <a:srgbClr val="C55A11"/>
                </a:solidFill>
                <a:latin typeface="Calibri"/>
                <a:cs typeface="Calibri"/>
              </a:rPr>
              <a:t> </a:t>
            </a:r>
            <a:r>
              <a:rPr sz="1000" b="1" spc="15" dirty="0">
                <a:solidFill>
                  <a:srgbClr val="C55A11"/>
                </a:solidFill>
                <a:latin typeface="Calibri"/>
                <a:cs typeface="Calibri"/>
              </a:rPr>
              <a:t>15</a:t>
            </a:r>
            <a:endParaRPr sz="1000" dirty="0">
              <a:latin typeface="Calibri"/>
              <a:cs typeface="Calibri"/>
            </a:endParaRPr>
          </a:p>
        </p:txBody>
      </p:sp>
      <p:sp>
        <p:nvSpPr>
          <p:cNvPr id="160" name="object 12">
            <a:extLst>
              <a:ext uri="{FF2B5EF4-FFF2-40B4-BE49-F238E27FC236}">
                <a16:creationId xmlns:a16="http://schemas.microsoft.com/office/drawing/2014/main" id="{B0BCED6A-7654-47DC-BDC3-768FF7AE5EFE}"/>
              </a:ext>
            </a:extLst>
          </p:cNvPr>
          <p:cNvSpPr txBox="1"/>
          <p:nvPr/>
        </p:nvSpPr>
        <p:spPr>
          <a:xfrm>
            <a:off x="1235035" y="4942417"/>
            <a:ext cx="1308100" cy="171201"/>
          </a:xfrm>
          <a:prstGeom prst="rect">
            <a:avLst/>
          </a:prstGeom>
        </p:spPr>
        <p:txBody>
          <a:bodyPr vert="horz" wrap="square" lIns="0" tIns="17145" rIns="0" bIns="0" rtlCol="0">
            <a:spAutoFit/>
          </a:bodyPr>
          <a:lstStyle/>
          <a:p>
            <a:pPr marL="12700">
              <a:lnSpc>
                <a:spcPct val="100000"/>
              </a:lnSpc>
              <a:spcBef>
                <a:spcPts val="135"/>
              </a:spcBef>
              <a:tabLst>
                <a:tab pos="359410" algn="l"/>
              </a:tabLst>
            </a:pPr>
            <a:r>
              <a:rPr sz="1000" b="1" spc="10" dirty="0">
                <a:solidFill>
                  <a:srgbClr val="C55A11"/>
                </a:solidFill>
                <a:latin typeface="Calibri"/>
                <a:cs typeface="Calibri"/>
              </a:rPr>
              <a:t>0,</a:t>
            </a:r>
            <a:r>
              <a:rPr sz="1000" b="1" spc="5" dirty="0">
                <a:solidFill>
                  <a:srgbClr val="C55A11"/>
                </a:solidFill>
                <a:latin typeface="Calibri"/>
                <a:cs typeface="Calibri"/>
              </a:rPr>
              <a:t> </a:t>
            </a:r>
            <a:r>
              <a:rPr sz="1000" b="1" spc="15" dirty="0">
                <a:solidFill>
                  <a:srgbClr val="C55A11"/>
                </a:solidFill>
                <a:latin typeface="Calibri"/>
                <a:cs typeface="Calibri"/>
              </a:rPr>
              <a:t>8	</a:t>
            </a:r>
            <a:r>
              <a:rPr sz="1000" b="1" spc="10" dirty="0">
                <a:solidFill>
                  <a:srgbClr val="C55A11"/>
                </a:solidFill>
                <a:latin typeface="Calibri"/>
                <a:cs typeface="Calibri"/>
              </a:rPr>
              <a:t>1, </a:t>
            </a:r>
            <a:r>
              <a:rPr sz="1000" b="1" spc="15" dirty="0">
                <a:solidFill>
                  <a:srgbClr val="C55A11"/>
                </a:solidFill>
                <a:latin typeface="Calibri"/>
                <a:cs typeface="Calibri"/>
              </a:rPr>
              <a:t>9 </a:t>
            </a:r>
            <a:r>
              <a:rPr lang="en-US" sz="1000" b="1" spc="15" dirty="0">
                <a:solidFill>
                  <a:srgbClr val="C55A11"/>
                </a:solidFill>
                <a:latin typeface="Calibri"/>
                <a:cs typeface="Calibri"/>
              </a:rPr>
              <a:t>   </a:t>
            </a:r>
            <a:r>
              <a:rPr sz="1000" b="1" spc="10" dirty="0">
                <a:solidFill>
                  <a:srgbClr val="C55A11"/>
                </a:solidFill>
                <a:latin typeface="Calibri"/>
                <a:cs typeface="Calibri"/>
              </a:rPr>
              <a:t>2, </a:t>
            </a:r>
            <a:r>
              <a:rPr sz="1000" b="1" spc="15" dirty="0">
                <a:solidFill>
                  <a:srgbClr val="C55A11"/>
                </a:solidFill>
                <a:latin typeface="Calibri"/>
                <a:cs typeface="Calibri"/>
              </a:rPr>
              <a:t>10 </a:t>
            </a:r>
            <a:r>
              <a:rPr lang="en-US" sz="1000" b="1" spc="15" dirty="0">
                <a:solidFill>
                  <a:srgbClr val="C55A11"/>
                </a:solidFill>
                <a:latin typeface="Calibri"/>
                <a:cs typeface="Calibri"/>
              </a:rPr>
              <a:t>  </a:t>
            </a:r>
            <a:r>
              <a:rPr sz="1000" b="1" spc="10" dirty="0">
                <a:solidFill>
                  <a:srgbClr val="C55A11"/>
                </a:solidFill>
                <a:latin typeface="Calibri"/>
                <a:cs typeface="Calibri"/>
              </a:rPr>
              <a:t>3,</a:t>
            </a:r>
            <a:r>
              <a:rPr sz="1000" b="1" spc="-95" dirty="0">
                <a:solidFill>
                  <a:srgbClr val="C55A11"/>
                </a:solidFill>
                <a:latin typeface="Calibri"/>
                <a:cs typeface="Calibri"/>
              </a:rPr>
              <a:t> </a:t>
            </a:r>
            <a:r>
              <a:rPr sz="1000" b="1" spc="15" dirty="0">
                <a:solidFill>
                  <a:srgbClr val="C55A11"/>
                </a:solidFill>
                <a:latin typeface="Calibri"/>
                <a:cs typeface="Calibri"/>
              </a:rPr>
              <a:t>11</a:t>
            </a:r>
            <a:endParaRPr sz="1000" dirty="0">
              <a:latin typeface="Calibri"/>
              <a:cs typeface="Calibri"/>
            </a:endParaRPr>
          </a:p>
        </p:txBody>
      </p:sp>
      <p:sp>
        <p:nvSpPr>
          <p:cNvPr id="161" name="object 13">
            <a:extLst>
              <a:ext uri="{FF2B5EF4-FFF2-40B4-BE49-F238E27FC236}">
                <a16:creationId xmlns:a16="http://schemas.microsoft.com/office/drawing/2014/main" id="{4A89AEE2-0E4E-4DB1-85F0-8A0EC85BC019}"/>
              </a:ext>
            </a:extLst>
          </p:cNvPr>
          <p:cNvSpPr/>
          <p:nvPr/>
        </p:nvSpPr>
        <p:spPr>
          <a:xfrm>
            <a:off x="1173871" y="4649661"/>
            <a:ext cx="326634" cy="263790"/>
          </a:xfrm>
          <a:prstGeom prst="rect">
            <a:avLst/>
          </a:prstGeom>
          <a:blipFill>
            <a:blip r:embed="rId4" cstate="print"/>
            <a:stretch>
              <a:fillRect/>
            </a:stretch>
          </a:blipFill>
        </p:spPr>
        <p:txBody>
          <a:bodyPr wrap="square" lIns="0" tIns="0" rIns="0" bIns="0" rtlCol="0"/>
          <a:lstStyle/>
          <a:p>
            <a:endParaRPr/>
          </a:p>
        </p:txBody>
      </p:sp>
      <p:sp>
        <p:nvSpPr>
          <p:cNvPr id="162" name="object 14">
            <a:extLst>
              <a:ext uri="{FF2B5EF4-FFF2-40B4-BE49-F238E27FC236}">
                <a16:creationId xmlns:a16="http://schemas.microsoft.com/office/drawing/2014/main" id="{542275D2-2471-4600-B8A7-7A19084AC304}"/>
              </a:ext>
            </a:extLst>
          </p:cNvPr>
          <p:cNvSpPr/>
          <p:nvPr/>
        </p:nvSpPr>
        <p:spPr>
          <a:xfrm>
            <a:off x="1519351" y="4649661"/>
            <a:ext cx="326635" cy="263790"/>
          </a:xfrm>
          <a:prstGeom prst="rect">
            <a:avLst/>
          </a:prstGeom>
          <a:blipFill>
            <a:blip r:embed="rId5" cstate="print"/>
            <a:stretch>
              <a:fillRect/>
            </a:stretch>
          </a:blipFill>
        </p:spPr>
        <p:txBody>
          <a:bodyPr wrap="square" lIns="0" tIns="0" rIns="0" bIns="0" rtlCol="0"/>
          <a:lstStyle/>
          <a:p>
            <a:endParaRPr/>
          </a:p>
        </p:txBody>
      </p:sp>
      <p:sp>
        <p:nvSpPr>
          <p:cNvPr id="163" name="object 15">
            <a:extLst>
              <a:ext uri="{FF2B5EF4-FFF2-40B4-BE49-F238E27FC236}">
                <a16:creationId xmlns:a16="http://schemas.microsoft.com/office/drawing/2014/main" id="{C005B2CB-2D66-4D8E-906C-F6DA1ECB6525}"/>
              </a:ext>
            </a:extLst>
          </p:cNvPr>
          <p:cNvSpPr/>
          <p:nvPr/>
        </p:nvSpPr>
        <p:spPr>
          <a:xfrm>
            <a:off x="2210311" y="4649661"/>
            <a:ext cx="326635" cy="263790"/>
          </a:xfrm>
          <a:prstGeom prst="rect">
            <a:avLst/>
          </a:prstGeom>
          <a:blipFill>
            <a:blip r:embed="rId5" cstate="print"/>
            <a:stretch>
              <a:fillRect/>
            </a:stretch>
          </a:blipFill>
        </p:spPr>
        <p:txBody>
          <a:bodyPr wrap="square" lIns="0" tIns="0" rIns="0" bIns="0" rtlCol="0"/>
          <a:lstStyle/>
          <a:p>
            <a:endParaRPr/>
          </a:p>
        </p:txBody>
      </p:sp>
      <p:sp>
        <p:nvSpPr>
          <p:cNvPr id="164" name="object 16">
            <a:extLst>
              <a:ext uri="{FF2B5EF4-FFF2-40B4-BE49-F238E27FC236}">
                <a16:creationId xmlns:a16="http://schemas.microsoft.com/office/drawing/2014/main" id="{7CEBBD73-40B1-459F-AD41-DF50610BAA0E}"/>
              </a:ext>
            </a:extLst>
          </p:cNvPr>
          <p:cNvSpPr/>
          <p:nvPr/>
        </p:nvSpPr>
        <p:spPr>
          <a:xfrm>
            <a:off x="2769369" y="4649661"/>
            <a:ext cx="326635" cy="263790"/>
          </a:xfrm>
          <a:prstGeom prst="rect">
            <a:avLst/>
          </a:prstGeom>
          <a:blipFill>
            <a:blip r:embed="rId5" cstate="print"/>
            <a:stretch>
              <a:fillRect/>
            </a:stretch>
          </a:blipFill>
        </p:spPr>
        <p:txBody>
          <a:bodyPr wrap="square" lIns="0" tIns="0" rIns="0" bIns="0" rtlCol="0"/>
          <a:lstStyle/>
          <a:p>
            <a:endParaRPr/>
          </a:p>
        </p:txBody>
      </p:sp>
      <p:sp>
        <p:nvSpPr>
          <p:cNvPr id="165" name="object 17">
            <a:extLst>
              <a:ext uri="{FF2B5EF4-FFF2-40B4-BE49-F238E27FC236}">
                <a16:creationId xmlns:a16="http://schemas.microsoft.com/office/drawing/2014/main" id="{EC6B31E6-B407-4E94-B50A-07B82F1E63F0}"/>
              </a:ext>
            </a:extLst>
          </p:cNvPr>
          <p:cNvSpPr/>
          <p:nvPr/>
        </p:nvSpPr>
        <p:spPr>
          <a:xfrm>
            <a:off x="3114850" y="4649661"/>
            <a:ext cx="326635" cy="263790"/>
          </a:xfrm>
          <a:prstGeom prst="rect">
            <a:avLst/>
          </a:prstGeom>
          <a:blipFill>
            <a:blip r:embed="rId4" cstate="print"/>
            <a:stretch>
              <a:fillRect/>
            </a:stretch>
          </a:blipFill>
        </p:spPr>
        <p:txBody>
          <a:bodyPr wrap="square" lIns="0" tIns="0" rIns="0" bIns="0" rtlCol="0"/>
          <a:lstStyle/>
          <a:p>
            <a:endParaRPr/>
          </a:p>
        </p:txBody>
      </p:sp>
      <p:sp>
        <p:nvSpPr>
          <p:cNvPr id="166" name="object 18">
            <a:extLst>
              <a:ext uri="{FF2B5EF4-FFF2-40B4-BE49-F238E27FC236}">
                <a16:creationId xmlns:a16="http://schemas.microsoft.com/office/drawing/2014/main" id="{527E4132-9FA7-4B5F-87E5-A91C70EAB39E}"/>
              </a:ext>
            </a:extLst>
          </p:cNvPr>
          <p:cNvSpPr/>
          <p:nvPr/>
        </p:nvSpPr>
        <p:spPr>
          <a:xfrm>
            <a:off x="3805810" y="4649661"/>
            <a:ext cx="326635" cy="263790"/>
          </a:xfrm>
          <a:prstGeom prst="rect">
            <a:avLst/>
          </a:prstGeom>
          <a:blipFill>
            <a:blip r:embed="rId5" cstate="print"/>
            <a:stretch>
              <a:fillRect/>
            </a:stretch>
          </a:blipFill>
        </p:spPr>
        <p:txBody>
          <a:bodyPr wrap="square" lIns="0" tIns="0" rIns="0" bIns="0" rtlCol="0"/>
          <a:lstStyle/>
          <a:p>
            <a:endParaRPr/>
          </a:p>
        </p:txBody>
      </p:sp>
      <p:sp>
        <p:nvSpPr>
          <p:cNvPr id="167" name="object 19">
            <a:extLst>
              <a:ext uri="{FF2B5EF4-FFF2-40B4-BE49-F238E27FC236}">
                <a16:creationId xmlns:a16="http://schemas.microsoft.com/office/drawing/2014/main" id="{3774B24B-626E-4DCC-AA63-16B420DE9FD1}"/>
              </a:ext>
            </a:extLst>
          </p:cNvPr>
          <p:cNvSpPr/>
          <p:nvPr/>
        </p:nvSpPr>
        <p:spPr>
          <a:xfrm>
            <a:off x="1252389" y="4656956"/>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68" name="object 20">
            <a:extLst>
              <a:ext uri="{FF2B5EF4-FFF2-40B4-BE49-F238E27FC236}">
                <a16:creationId xmlns:a16="http://schemas.microsoft.com/office/drawing/2014/main" id="{381292DD-A43A-48D0-8BBB-57C03E7BD6EC}"/>
              </a:ext>
            </a:extLst>
          </p:cNvPr>
          <p:cNvSpPr/>
          <p:nvPr/>
        </p:nvSpPr>
        <p:spPr>
          <a:xfrm>
            <a:off x="1365455" y="4656727"/>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69" name="object 21">
            <a:extLst>
              <a:ext uri="{FF2B5EF4-FFF2-40B4-BE49-F238E27FC236}">
                <a16:creationId xmlns:a16="http://schemas.microsoft.com/office/drawing/2014/main" id="{251F4033-0252-4956-B752-BC949457CF8C}"/>
              </a:ext>
            </a:extLst>
          </p:cNvPr>
          <p:cNvSpPr/>
          <p:nvPr/>
        </p:nvSpPr>
        <p:spPr>
          <a:xfrm>
            <a:off x="1597868" y="4656399"/>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6"/>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70" name="object 22">
            <a:extLst>
              <a:ext uri="{FF2B5EF4-FFF2-40B4-BE49-F238E27FC236}">
                <a16:creationId xmlns:a16="http://schemas.microsoft.com/office/drawing/2014/main" id="{3EFCF560-50DC-4264-AC2A-68D0577D5ED3}"/>
              </a:ext>
            </a:extLst>
          </p:cNvPr>
          <p:cNvSpPr/>
          <p:nvPr/>
        </p:nvSpPr>
        <p:spPr>
          <a:xfrm>
            <a:off x="1710935" y="4656171"/>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71" name="object 23">
            <a:extLst>
              <a:ext uri="{FF2B5EF4-FFF2-40B4-BE49-F238E27FC236}">
                <a16:creationId xmlns:a16="http://schemas.microsoft.com/office/drawing/2014/main" id="{ABFFB79F-4480-48A7-9D33-6FAADB24FE8D}"/>
              </a:ext>
            </a:extLst>
          </p:cNvPr>
          <p:cNvSpPr/>
          <p:nvPr/>
        </p:nvSpPr>
        <p:spPr>
          <a:xfrm>
            <a:off x="2288826" y="4655287"/>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72" name="object 24">
            <a:extLst>
              <a:ext uri="{FF2B5EF4-FFF2-40B4-BE49-F238E27FC236}">
                <a16:creationId xmlns:a16="http://schemas.microsoft.com/office/drawing/2014/main" id="{B24B54B4-0456-41BC-8A5B-5416882B84B4}"/>
              </a:ext>
            </a:extLst>
          </p:cNvPr>
          <p:cNvSpPr/>
          <p:nvPr/>
        </p:nvSpPr>
        <p:spPr>
          <a:xfrm>
            <a:off x="2401893" y="4655059"/>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73" name="object 25">
            <a:extLst>
              <a:ext uri="{FF2B5EF4-FFF2-40B4-BE49-F238E27FC236}">
                <a16:creationId xmlns:a16="http://schemas.microsoft.com/office/drawing/2014/main" id="{265663D9-2AF9-489B-B513-1CED0FC402C9}"/>
              </a:ext>
            </a:extLst>
          </p:cNvPr>
          <p:cNvSpPr/>
          <p:nvPr/>
        </p:nvSpPr>
        <p:spPr>
          <a:xfrm>
            <a:off x="2847884" y="4654731"/>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74" name="object 26">
            <a:extLst>
              <a:ext uri="{FF2B5EF4-FFF2-40B4-BE49-F238E27FC236}">
                <a16:creationId xmlns:a16="http://schemas.microsoft.com/office/drawing/2014/main" id="{70C95FF5-1533-41A1-BF8D-0DE133A4E930}"/>
              </a:ext>
            </a:extLst>
          </p:cNvPr>
          <p:cNvSpPr/>
          <p:nvPr/>
        </p:nvSpPr>
        <p:spPr>
          <a:xfrm>
            <a:off x="2960950" y="4654502"/>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75" name="object 27">
            <a:extLst>
              <a:ext uri="{FF2B5EF4-FFF2-40B4-BE49-F238E27FC236}">
                <a16:creationId xmlns:a16="http://schemas.microsoft.com/office/drawing/2014/main" id="{1711306C-DDE8-4B25-B555-2FDE9EBD7478}"/>
              </a:ext>
            </a:extLst>
          </p:cNvPr>
          <p:cNvSpPr/>
          <p:nvPr/>
        </p:nvSpPr>
        <p:spPr>
          <a:xfrm>
            <a:off x="3193364" y="4654175"/>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3" y="240237"/>
                </a:lnTo>
              </a:path>
            </a:pathLst>
          </a:custGeom>
          <a:ln w="21199">
            <a:solidFill>
              <a:srgbClr val="D16F13"/>
            </a:solidFill>
          </a:ln>
        </p:spPr>
        <p:txBody>
          <a:bodyPr wrap="square" lIns="0" tIns="0" rIns="0" bIns="0" rtlCol="0"/>
          <a:lstStyle/>
          <a:p>
            <a:endParaRPr/>
          </a:p>
        </p:txBody>
      </p:sp>
      <p:sp>
        <p:nvSpPr>
          <p:cNvPr id="176" name="object 28">
            <a:extLst>
              <a:ext uri="{FF2B5EF4-FFF2-40B4-BE49-F238E27FC236}">
                <a16:creationId xmlns:a16="http://schemas.microsoft.com/office/drawing/2014/main" id="{D99D6DA7-53B4-46FA-8723-C89FEC46BC15}"/>
              </a:ext>
            </a:extLst>
          </p:cNvPr>
          <p:cNvSpPr/>
          <p:nvPr/>
        </p:nvSpPr>
        <p:spPr>
          <a:xfrm>
            <a:off x="3306429" y="4653946"/>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77" name="object 29">
            <a:extLst>
              <a:ext uri="{FF2B5EF4-FFF2-40B4-BE49-F238E27FC236}">
                <a16:creationId xmlns:a16="http://schemas.microsoft.com/office/drawing/2014/main" id="{57669FE3-DA56-4D39-8786-50717EE1F003}"/>
              </a:ext>
            </a:extLst>
          </p:cNvPr>
          <p:cNvSpPr/>
          <p:nvPr/>
        </p:nvSpPr>
        <p:spPr>
          <a:xfrm>
            <a:off x="3884322" y="4653062"/>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78" name="object 30">
            <a:extLst>
              <a:ext uri="{FF2B5EF4-FFF2-40B4-BE49-F238E27FC236}">
                <a16:creationId xmlns:a16="http://schemas.microsoft.com/office/drawing/2014/main" id="{9BFB7DD8-75C3-45B4-B5EA-E53EF6F14BEB}"/>
              </a:ext>
            </a:extLst>
          </p:cNvPr>
          <p:cNvSpPr/>
          <p:nvPr/>
        </p:nvSpPr>
        <p:spPr>
          <a:xfrm>
            <a:off x="3997388" y="4652834"/>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6"/>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79" name="object 31">
            <a:extLst>
              <a:ext uri="{FF2B5EF4-FFF2-40B4-BE49-F238E27FC236}">
                <a16:creationId xmlns:a16="http://schemas.microsoft.com/office/drawing/2014/main" id="{A770F2C2-B1BC-4502-ABB8-AEC2863D442B}"/>
              </a:ext>
            </a:extLst>
          </p:cNvPr>
          <p:cNvSpPr/>
          <p:nvPr/>
        </p:nvSpPr>
        <p:spPr>
          <a:xfrm>
            <a:off x="1129852" y="4608850"/>
            <a:ext cx="1446530" cy="351790"/>
          </a:xfrm>
          <a:custGeom>
            <a:avLst/>
            <a:gdLst/>
            <a:ahLst/>
            <a:cxnLst/>
            <a:rect l="l" t="t" r="r" b="b"/>
            <a:pathLst>
              <a:path w="1446530"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180" name="object 32">
            <a:extLst>
              <a:ext uri="{FF2B5EF4-FFF2-40B4-BE49-F238E27FC236}">
                <a16:creationId xmlns:a16="http://schemas.microsoft.com/office/drawing/2014/main" id="{41C30BF0-5DAB-45B6-B141-B4189DCCD421}"/>
              </a:ext>
            </a:extLst>
          </p:cNvPr>
          <p:cNvSpPr/>
          <p:nvPr/>
        </p:nvSpPr>
        <p:spPr>
          <a:xfrm>
            <a:off x="2723897" y="4608850"/>
            <a:ext cx="1446530" cy="351790"/>
          </a:xfrm>
          <a:custGeom>
            <a:avLst/>
            <a:gdLst/>
            <a:ahLst/>
            <a:cxnLst/>
            <a:rect l="l" t="t" r="r" b="b"/>
            <a:pathLst>
              <a:path w="1446529"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181" name="object 33">
            <a:extLst>
              <a:ext uri="{FF2B5EF4-FFF2-40B4-BE49-F238E27FC236}">
                <a16:creationId xmlns:a16="http://schemas.microsoft.com/office/drawing/2014/main" id="{32829046-6BE0-4E65-BA26-C04BF2BFC7AE}"/>
              </a:ext>
            </a:extLst>
          </p:cNvPr>
          <p:cNvSpPr/>
          <p:nvPr/>
        </p:nvSpPr>
        <p:spPr>
          <a:xfrm>
            <a:off x="1864840" y="4649657"/>
            <a:ext cx="326635" cy="263790"/>
          </a:xfrm>
          <a:prstGeom prst="rect">
            <a:avLst/>
          </a:prstGeom>
          <a:blipFill>
            <a:blip r:embed="rId6" cstate="print"/>
            <a:stretch>
              <a:fillRect/>
            </a:stretch>
          </a:blipFill>
        </p:spPr>
        <p:txBody>
          <a:bodyPr wrap="square" lIns="0" tIns="0" rIns="0" bIns="0" rtlCol="0"/>
          <a:lstStyle/>
          <a:p>
            <a:endParaRPr/>
          </a:p>
        </p:txBody>
      </p:sp>
      <p:sp>
        <p:nvSpPr>
          <p:cNvPr id="182" name="object 34">
            <a:extLst>
              <a:ext uri="{FF2B5EF4-FFF2-40B4-BE49-F238E27FC236}">
                <a16:creationId xmlns:a16="http://schemas.microsoft.com/office/drawing/2014/main" id="{B2E8690E-573D-44FF-93AC-2B769A7FEAE5}"/>
              </a:ext>
            </a:extLst>
          </p:cNvPr>
          <p:cNvSpPr/>
          <p:nvPr/>
        </p:nvSpPr>
        <p:spPr>
          <a:xfrm>
            <a:off x="1943356" y="4656396"/>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83" name="object 35">
            <a:extLst>
              <a:ext uri="{FF2B5EF4-FFF2-40B4-BE49-F238E27FC236}">
                <a16:creationId xmlns:a16="http://schemas.microsoft.com/office/drawing/2014/main" id="{97E86561-626A-47B7-95F7-342337ED8237}"/>
              </a:ext>
            </a:extLst>
          </p:cNvPr>
          <p:cNvSpPr/>
          <p:nvPr/>
        </p:nvSpPr>
        <p:spPr>
          <a:xfrm>
            <a:off x="2056423" y="4656167"/>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84" name="object 36">
            <a:extLst>
              <a:ext uri="{FF2B5EF4-FFF2-40B4-BE49-F238E27FC236}">
                <a16:creationId xmlns:a16="http://schemas.microsoft.com/office/drawing/2014/main" id="{A548ACD5-6C2E-4C61-9946-3F4377D295B7}"/>
              </a:ext>
            </a:extLst>
          </p:cNvPr>
          <p:cNvSpPr/>
          <p:nvPr/>
        </p:nvSpPr>
        <p:spPr>
          <a:xfrm>
            <a:off x="3460338" y="4649657"/>
            <a:ext cx="326635" cy="263790"/>
          </a:xfrm>
          <a:prstGeom prst="rect">
            <a:avLst/>
          </a:prstGeom>
          <a:blipFill>
            <a:blip r:embed="rId6" cstate="print"/>
            <a:stretch>
              <a:fillRect/>
            </a:stretch>
          </a:blipFill>
        </p:spPr>
        <p:txBody>
          <a:bodyPr wrap="square" lIns="0" tIns="0" rIns="0" bIns="0" rtlCol="0"/>
          <a:lstStyle/>
          <a:p>
            <a:endParaRPr/>
          </a:p>
        </p:txBody>
      </p:sp>
      <p:sp>
        <p:nvSpPr>
          <p:cNvPr id="185" name="object 37">
            <a:extLst>
              <a:ext uri="{FF2B5EF4-FFF2-40B4-BE49-F238E27FC236}">
                <a16:creationId xmlns:a16="http://schemas.microsoft.com/office/drawing/2014/main" id="{14F53A43-7264-42E5-8DBB-ADA6A60B59D4}"/>
              </a:ext>
            </a:extLst>
          </p:cNvPr>
          <p:cNvSpPr/>
          <p:nvPr/>
        </p:nvSpPr>
        <p:spPr>
          <a:xfrm>
            <a:off x="3538852" y="4654169"/>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6"/>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86" name="object 38">
            <a:extLst>
              <a:ext uri="{FF2B5EF4-FFF2-40B4-BE49-F238E27FC236}">
                <a16:creationId xmlns:a16="http://schemas.microsoft.com/office/drawing/2014/main" id="{60AFCE97-1879-4D89-94E1-6FB08689D76A}"/>
              </a:ext>
            </a:extLst>
          </p:cNvPr>
          <p:cNvSpPr/>
          <p:nvPr/>
        </p:nvSpPr>
        <p:spPr>
          <a:xfrm>
            <a:off x="3651918" y="4653941"/>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87" name="object 39">
            <a:extLst>
              <a:ext uri="{FF2B5EF4-FFF2-40B4-BE49-F238E27FC236}">
                <a16:creationId xmlns:a16="http://schemas.microsoft.com/office/drawing/2014/main" id="{150913C8-0824-436C-870A-D095A9F4A037}"/>
              </a:ext>
            </a:extLst>
          </p:cNvPr>
          <p:cNvSpPr/>
          <p:nvPr/>
        </p:nvSpPr>
        <p:spPr>
          <a:xfrm>
            <a:off x="1227926" y="4678710"/>
            <a:ext cx="115846" cy="218255"/>
          </a:xfrm>
          <a:prstGeom prst="rect">
            <a:avLst/>
          </a:prstGeom>
          <a:blipFill>
            <a:blip r:embed="rId7" cstate="print"/>
            <a:stretch>
              <a:fillRect/>
            </a:stretch>
          </a:blipFill>
        </p:spPr>
        <p:txBody>
          <a:bodyPr wrap="square" lIns="0" tIns="0" rIns="0" bIns="0" rtlCol="0"/>
          <a:lstStyle/>
          <a:p>
            <a:endParaRPr/>
          </a:p>
        </p:txBody>
      </p:sp>
      <p:sp>
        <p:nvSpPr>
          <p:cNvPr id="188" name="object 40">
            <a:extLst>
              <a:ext uri="{FF2B5EF4-FFF2-40B4-BE49-F238E27FC236}">
                <a16:creationId xmlns:a16="http://schemas.microsoft.com/office/drawing/2014/main" id="{7DCAC535-4F65-4112-8FAA-242949388D4C}"/>
              </a:ext>
            </a:extLst>
          </p:cNvPr>
          <p:cNvSpPr/>
          <p:nvPr/>
        </p:nvSpPr>
        <p:spPr>
          <a:xfrm>
            <a:off x="1571834" y="4678710"/>
            <a:ext cx="115846" cy="218255"/>
          </a:xfrm>
          <a:prstGeom prst="rect">
            <a:avLst/>
          </a:prstGeom>
          <a:blipFill>
            <a:blip r:embed="rId7" cstate="print"/>
            <a:stretch>
              <a:fillRect/>
            </a:stretch>
          </a:blipFill>
        </p:spPr>
        <p:txBody>
          <a:bodyPr wrap="square" lIns="0" tIns="0" rIns="0" bIns="0" rtlCol="0"/>
          <a:lstStyle/>
          <a:p>
            <a:endParaRPr/>
          </a:p>
        </p:txBody>
      </p:sp>
      <p:sp>
        <p:nvSpPr>
          <p:cNvPr id="189" name="object 41">
            <a:extLst>
              <a:ext uri="{FF2B5EF4-FFF2-40B4-BE49-F238E27FC236}">
                <a16:creationId xmlns:a16="http://schemas.microsoft.com/office/drawing/2014/main" id="{E852F896-4EAF-4498-9337-24F544E70E98}"/>
              </a:ext>
            </a:extLst>
          </p:cNvPr>
          <p:cNvSpPr/>
          <p:nvPr/>
        </p:nvSpPr>
        <p:spPr>
          <a:xfrm>
            <a:off x="1915744" y="4678710"/>
            <a:ext cx="115846" cy="218255"/>
          </a:xfrm>
          <a:prstGeom prst="rect">
            <a:avLst/>
          </a:prstGeom>
          <a:blipFill>
            <a:blip r:embed="rId8" cstate="print"/>
            <a:stretch>
              <a:fillRect/>
            </a:stretch>
          </a:blipFill>
        </p:spPr>
        <p:txBody>
          <a:bodyPr wrap="square" lIns="0" tIns="0" rIns="0" bIns="0" rtlCol="0"/>
          <a:lstStyle/>
          <a:p>
            <a:endParaRPr/>
          </a:p>
        </p:txBody>
      </p:sp>
      <p:sp>
        <p:nvSpPr>
          <p:cNvPr id="190" name="object 42">
            <a:extLst>
              <a:ext uri="{FF2B5EF4-FFF2-40B4-BE49-F238E27FC236}">
                <a16:creationId xmlns:a16="http://schemas.microsoft.com/office/drawing/2014/main" id="{545EAEFE-A256-4D56-AF57-701793583D28}"/>
              </a:ext>
            </a:extLst>
          </p:cNvPr>
          <p:cNvSpPr/>
          <p:nvPr/>
        </p:nvSpPr>
        <p:spPr>
          <a:xfrm>
            <a:off x="2259652" y="4678710"/>
            <a:ext cx="115846" cy="218255"/>
          </a:xfrm>
          <a:prstGeom prst="rect">
            <a:avLst/>
          </a:prstGeom>
          <a:blipFill>
            <a:blip r:embed="rId8" cstate="print"/>
            <a:stretch>
              <a:fillRect/>
            </a:stretch>
          </a:blipFill>
        </p:spPr>
        <p:txBody>
          <a:bodyPr wrap="square" lIns="0" tIns="0" rIns="0" bIns="0" rtlCol="0"/>
          <a:lstStyle/>
          <a:p>
            <a:endParaRPr/>
          </a:p>
        </p:txBody>
      </p:sp>
      <p:graphicFrame>
        <p:nvGraphicFramePr>
          <p:cNvPr id="191" name="object 43">
            <a:extLst>
              <a:ext uri="{FF2B5EF4-FFF2-40B4-BE49-F238E27FC236}">
                <a16:creationId xmlns:a16="http://schemas.microsoft.com/office/drawing/2014/main" id="{4E34D332-0FEB-44B2-8D7D-0E847C4664D9}"/>
              </a:ext>
            </a:extLst>
          </p:cNvPr>
          <p:cNvGraphicFramePr>
            <a:graphicFrameLocks noGrp="1"/>
          </p:cNvGraphicFramePr>
          <p:nvPr/>
        </p:nvGraphicFramePr>
        <p:xfrm>
          <a:off x="1171515" y="4647306"/>
          <a:ext cx="1362709"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5440">
                  <a:extLst>
                    <a:ext uri="{9D8B030D-6E8A-4147-A177-3AD203B41FA5}">
                      <a16:colId xmlns:a16="http://schemas.microsoft.com/office/drawing/2014/main" val="20001"/>
                    </a:ext>
                  </a:extLst>
                </a:gridCol>
                <a:gridCol w="345439">
                  <a:extLst>
                    <a:ext uri="{9D8B030D-6E8A-4147-A177-3AD203B41FA5}">
                      <a16:colId xmlns:a16="http://schemas.microsoft.com/office/drawing/2014/main" val="20002"/>
                    </a:ext>
                  </a:extLst>
                </a:gridCol>
                <a:gridCol w="335915">
                  <a:extLst>
                    <a:ext uri="{9D8B030D-6E8A-4147-A177-3AD203B41FA5}">
                      <a16:colId xmlns:a16="http://schemas.microsoft.com/office/drawing/2014/main" val="20003"/>
                    </a:ext>
                  </a:extLst>
                </a:gridCol>
              </a:tblGrid>
              <a:tr h="263790">
                <a:tc>
                  <a:txBody>
                    <a:bodyPr/>
                    <a:lstStyle/>
                    <a:p>
                      <a:pPr marL="69850">
                        <a:lnSpc>
                          <a:spcPct val="100000"/>
                        </a:lnSpc>
                        <a:spcBef>
                          <a:spcPts val="150"/>
                        </a:spcBef>
                      </a:pPr>
                      <a:r>
                        <a:rPr sz="1300" dirty="0">
                          <a:latin typeface="Calibri"/>
                          <a:cs typeface="Calibri"/>
                        </a:rPr>
                        <a:t>0</a:t>
                      </a:r>
                    </a:p>
                  </a:txBody>
                  <a:tcPr marL="0" marR="0" marT="1905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77470">
                        <a:lnSpc>
                          <a:spcPct val="100000"/>
                        </a:lnSpc>
                        <a:spcBef>
                          <a:spcPts val="150"/>
                        </a:spcBef>
                      </a:pPr>
                      <a:r>
                        <a:rPr sz="1300" dirty="0">
                          <a:latin typeface="Calibri"/>
                          <a:cs typeface="Calibri"/>
                        </a:rPr>
                        <a:t>1</a:t>
                      </a:r>
                      <a:endParaRPr sz="1300">
                        <a:latin typeface="Calibri"/>
                        <a:cs typeface="Calibri"/>
                      </a:endParaRPr>
                    </a:p>
                  </a:txBody>
                  <a:tcPr marL="0" marR="0" marT="1905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76200">
                        <a:lnSpc>
                          <a:spcPct val="100000"/>
                        </a:lnSpc>
                        <a:spcBef>
                          <a:spcPts val="150"/>
                        </a:spcBef>
                      </a:pPr>
                      <a:r>
                        <a:rPr sz="1300" dirty="0">
                          <a:latin typeface="Calibri"/>
                          <a:cs typeface="Calibri"/>
                        </a:rPr>
                        <a:t>2</a:t>
                      </a:r>
                      <a:endParaRPr sz="1300">
                        <a:latin typeface="Calibri"/>
                        <a:cs typeface="Calibri"/>
                      </a:endParaRPr>
                    </a:p>
                  </a:txBody>
                  <a:tcPr marL="0" marR="0" marT="1905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74295">
                        <a:lnSpc>
                          <a:spcPct val="100000"/>
                        </a:lnSpc>
                        <a:spcBef>
                          <a:spcPts val="150"/>
                        </a:spcBef>
                      </a:pPr>
                      <a:r>
                        <a:rPr sz="1300" dirty="0">
                          <a:latin typeface="Calibri"/>
                          <a:cs typeface="Calibri"/>
                        </a:rPr>
                        <a:t>3</a:t>
                      </a:r>
                    </a:p>
                  </a:txBody>
                  <a:tcPr marL="0" marR="0" marT="1905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192" name="object 44">
            <a:extLst>
              <a:ext uri="{FF2B5EF4-FFF2-40B4-BE49-F238E27FC236}">
                <a16:creationId xmlns:a16="http://schemas.microsoft.com/office/drawing/2014/main" id="{371EA492-CE41-46B2-81C6-B040790575CB}"/>
              </a:ext>
            </a:extLst>
          </p:cNvPr>
          <p:cNvSpPr/>
          <p:nvPr/>
        </p:nvSpPr>
        <p:spPr>
          <a:xfrm>
            <a:off x="2821138" y="4678717"/>
            <a:ext cx="115846" cy="218255"/>
          </a:xfrm>
          <a:prstGeom prst="rect">
            <a:avLst/>
          </a:prstGeom>
          <a:blipFill>
            <a:blip r:embed="rId8" cstate="print"/>
            <a:stretch>
              <a:fillRect/>
            </a:stretch>
          </a:blipFill>
        </p:spPr>
        <p:txBody>
          <a:bodyPr wrap="square" lIns="0" tIns="0" rIns="0" bIns="0" rtlCol="0"/>
          <a:lstStyle/>
          <a:p>
            <a:endParaRPr/>
          </a:p>
        </p:txBody>
      </p:sp>
      <p:sp>
        <p:nvSpPr>
          <p:cNvPr id="193" name="object 45">
            <a:extLst>
              <a:ext uri="{FF2B5EF4-FFF2-40B4-BE49-F238E27FC236}">
                <a16:creationId xmlns:a16="http://schemas.microsoft.com/office/drawing/2014/main" id="{BFA83C82-6DF9-410A-B41D-2F4C3E86010F}"/>
              </a:ext>
            </a:extLst>
          </p:cNvPr>
          <p:cNvSpPr/>
          <p:nvPr/>
        </p:nvSpPr>
        <p:spPr>
          <a:xfrm>
            <a:off x="3165048" y="4678717"/>
            <a:ext cx="115846" cy="218255"/>
          </a:xfrm>
          <a:prstGeom prst="rect">
            <a:avLst/>
          </a:prstGeom>
          <a:blipFill>
            <a:blip r:embed="rId9" cstate="print"/>
            <a:stretch>
              <a:fillRect/>
            </a:stretch>
          </a:blipFill>
        </p:spPr>
        <p:txBody>
          <a:bodyPr wrap="square" lIns="0" tIns="0" rIns="0" bIns="0" rtlCol="0"/>
          <a:lstStyle/>
          <a:p>
            <a:endParaRPr/>
          </a:p>
        </p:txBody>
      </p:sp>
      <p:sp>
        <p:nvSpPr>
          <p:cNvPr id="194" name="object 46">
            <a:extLst>
              <a:ext uri="{FF2B5EF4-FFF2-40B4-BE49-F238E27FC236}">
                <a16:creationId xmlns:a16="http://schemas.microsoft.com/office/drawing/2014/main" id="{170EBDD0-C9C3-4F7A-8D9C-942C02B8CEA4}"/>
              </a:ext>
            </a:extLst>
          </p:cNvPr>
          <p:cNvSpPr/>
          <p:nvPr/>
        </p:nvSpPr>
        <p:spPr>
          <a:xfrm>
            <a:off x="3508957" y="4678717"/>
            <a:ext cx="115846" cy="218255"/>
          </a:xfrm>
          <a:prstGeom prst="rect">
            <a:avLst/>
          </a:prstGeom>
          <a:blipFill>
            <a:blip r:embed="rId9" cstate="print"/>
            <a:stretch>
              <a:fillRect/>
            </a:stretch>
          </a:blipFill>
        </p:spPr>
        <p:txBody>
          <a:bodyPr wrap="square" lIns="0" tIns="0" rIns="0" bIns="0" rtlCol="0"/>
          <a:lstStyle/>
          <a:p>
            <a:endParaRPr/>
          </a:p>
        </p:txBody>
      </p:sp>
      <p:sp>
        <p:nvSpPr>
          <p:cNvPr id="195" name="object 47">
            <a:extLst>
              <a:ext uri="{FF2B5EF4-FFF2-40B4-BE49-F238E27FC236}">
                <a16:creationId xmlns:a16="http://schemas.microsoft.com/office/drawing/2014/main" id="{4040C0ED-78D5-4ABD-8E9F-4107EDE16AB5}"/>
              </a:ext>
            </a:extLst>
          </p:cNvPr>
          <p:cNvSpPr/>
          <p:nvPr/>
        </p:nvSpPr>
        <p:spPr>
          <a:xfrm>
            <a:off x="3852866" y="4678717"/>
            <a:ext cx="115846" cy="218255"/>
          </a:xfrm>
          <a:prstGeom prst="rect">
            <a:avLst/>
          </a:prstGeom>
          <a:blipFill>
            <a:blip r:embed="rId9" cstate="print"/>
            <a:stretch>
              <a:fillRect/>
            </a:stretch>
          </a:blipFill>
        </p:spPr>
        <p:txBody>
          <a:bodyPr wrap="square" lIns="0" tIns="0" rIns="0" bIns="0" rtlCol="0"/>
          <a:lstStyle/>
          <a:p>
            <a:endParaRPr/>
          </a:p>
        </p:txBody>
      </p:sp>
      <p:graphicFrame>
        <p:nvGraphicFramePr>
          <p:cNvPr id="196" name="object 48">
            <a:extLst>
              <a:ext uri="{FF2B5EF4-FFF2-40B4-BE49-F238E27FC236}">
                <a16:creationId xmlns:a16="http://schemas.microsoft.com/office/drawing/2014/main" id="{9D6D3CA0-F09F-42C8-8E67-B9F5E09DEE58}"/>
              </a:ext>
            </a:extLst>
          </p:cNvPr>
          <p:cNvGraphicFramePr>
            <a:graphicFrameLocks noGrp="1"/>
          </p:cNvGraphicFramePr>
          <p:nvPr/>
        </p:nvGraphicFramePr>
        <p:xfrm>
          <a:off x="2767014" y="4647306"/>
          <a:ext cx="1362709"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5440">
                  <a:extLst>
                    <a:ext uri="{9D8B030D-6E8A-4147-A177-3AD203B41FA5}">
                      <a16:colId xmlns:a16="http://schemas.microsoft.com/office/drawing/2014/main" val="20001"/>
                    </a:ext>
                  </a:extLst>
                </a:gridCol>
                <a:gridCol w="345439">
                  <a:extLst>
                    <a:ext uri="{9D8B030D-6E8A-4147-A177-3AD203B41FA5}">
                      <a16:colId xmlns:a16="http://schemas.microsoft.com/office/drawing/2014/main" val="20002"/>
                    </a:ext>
                  </a:extLst>
                </a:gridCol>
                <a:gridCol w="335915">
                  <a:extLst>
                    <a:ext uri="{9D8B030D-6E8A-4147-A177-3AD203B41FA5}">
                      <a16:colId xmlns:a16="http://schemas.microsoft.com/office/drawing/2014/main" val="20003"/>
                    </a:ext>
                  </a:extLst>
                </a:gridCol>
              </a:tblGrid>
              <a:tr h="263790">
                <a:tc>
                  <a:txBody>
                    <a:bodyPr/>
                    <a:lstStyle/>
                    <a:p>
                      <a:pPr marL="67310">
                        <a:lnSpc>
                          <a:spcPct val="100000"/>
                        </a:lnSpc>
                        <a:spcBef>
                          <a:spcPts val="155"/>
                        </a:spcBef>
                      </a:pPr>
                      <a:r>
                        <a:rPr sz="1300" dirty="0">
                          <a:latin typeface="Calibri"/>
                          <a:cs typeface="Calibri"/>
                        </a:rPr>
                        <a:t>4</a:t>
                      </a:r>
                      <a:endParaRPr sz="1300">
                        <a:latin typeface="Calibri"/>
                        <a:cs typeface="Calibri"/>
                      </a:endParaRPr>
                    </a:p>
                  </a:txBody>
                  <a:tcPr marL="0" marR="0" marT="1968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75565">
                        <a:lnSpc>
                          <a:spcPct val="100000"/>
                        </a:lnSpc>
                        <a:spcBef>
                          <a:spcPts val="155"/>
                        </a:spcBef>
                      </a:pPr>
                      <a:r>
                        <a:rPr sz="1300" dirty="0">
                          <a:latin typeface="Calibri"/>
                          <a:cs typeface="Calibri"/>
                        </a:rPr>
                        <a:t>5</a:t>
                      </a:r>
                      <a:endParaRPr sz="1300">
                        <a:latin typeface="Calibri"/>
                        <a:cs typeface="Calibri"/>
                      </a:endParaRPr>
                    </a:p>
                  </a:txBody>
                  <a:tcPr marL="0" marR="0" marT="1968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73660">
                        <a:lnSpc>
                          <a:spcPct val="100000"/>
                        </a:lnSpc>
                        <a:spcBef>
                          <a:spcPts val="155"/>
                        </a:spcBef>
                      </a:pPr>
                      <a:r>
                        <a:rPr sz="1300" dirty="0">
                          <a:latin typeface="Calibri"/>
                          <a:cs typeface="Calibri"/>
                        </a:rPr>
                        <a:t>6</a:t>
                      </a:r>
                      <a:endParaRPr sz="1300">
                        <a:latin typeface="Calibri"/>
                        <a:cs typeface="Calibri"/>
                      </a:endParaRPr>
                    </a:p>
                  </a:txBody>
                  <a:tcPr marL="0" marR="0" marT="1968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72390">
                        <a:lnSpc>
                          <a:spcPct val="100000"/>
                        </a:lnSpc>
                        <a:spcBef>
                          <a:spcPts val="155"/>
                        </a:spcBef>
                      </a:pPr>
                      <a:r>
                        <a:rPr sz="1300" dirty="0">
                          <a:latin typeface="Calibri"/>
                          <a:cs typeface="Calibri"/>
                        </a:rPr>
                        <a:t>7</a:t>
                      </a:r>
                      <a:endParaRPr sz="1300">
                        <a:latin typeface="Calibri"/>
                        <a:cs typeface="Calibri"/>
                      </a:endParaRPr>
                    </a:p>
                  </a:txBody>
                  <a:tcPr marL="0" marR="0" marT="1968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199" name="object 51">
            <a:extLst>
              <a:ext uri="{FF2B5EF4-FFF2-40B4-BE49-F238E27FC236}">
                <a16:creationId xmlns:a16="http://schemas.microsoft.com/office/drawing/2014/main" id="{EAD22549-9835-40E2-9F48-4A4B3DA2D001}"/>
              </a:ext>
            </a:extLst>
          </p:cNvPr>
          <p:cNvSpPr/>
          <p:nvPr/>
        </p:nvSpPr>
        <p:spPr>
          <a:xfrm>
            <a:off x="6280828" y="4655932"/>
            <a:ext cx="326635" cy="263790"/>
          </a:xfrm>
          <a:prstGeom prst="rect">
            <a:avLst/>
          </a:prstGeom>
          <a:blipFill>
            <a:blip r:embed="rId10" cstate="print"/>
            <a:stretch>
              <a:fillRect/>
            </a:stretch>
          </a:blipFill>
        </p:spPr>
        <p:txBody>
          <a:bodyPr wrap="square" lIns="0" tIns="0" rIns="0" bIns="0" rtlCol="0"/>
          <a:lstStyle/>
          <a:p>
            <a:endParaRPr/>
          </a:p>
        </p:txBody>
      </p:sp>
      <p:sp>
        <p:nvSpPr>
          <p:cNvPr id="200" name="object 52">
            <a:extLst>
              <a:ext uri="{FF2B5EF4-FFF2-40B4-BE49-F238E27FC236}">
                <a16:creationId xmlns:a16="http://schemas.microsoft.com/office/drawing/2014/main" id="{E172BA25-4228-42FF-BA15-0486EDC9745E}"/>
              </a:ext>
            </a:extLst>
          </p:cNvPr>
          <p:cNvSpPr/>
          <p:nvPr/>
        </p:nvSpPr>
        <p:spPr>
          <a:xfrm>
            <a:off x="6626309" y="4655932"/>
            <a:ext cx="326635" cy="263790"/>
          </a:xfrm>
          <a:prstGeom prst="rect">
            <a:avLst/>
          </a:prstGeom>
          <a:blipFill>
            <a:blip r:embed="rId11" cstate="print"/>
            <a:stretch>
              <a:fillRect/>
            </a:stretch>
          </a:blipFill>
        </p:spPr>
        <p:txBody>
          <a:bodyPr wrap="square" lIns="0" tIns="0" rIns="0" bIns="0" rtlCol="0"/>
          <a:lstStyle/>
          <a:p>
            <a:endParaRPr/>
          </a:p>
        </p:txBody>
      </p:sp>
      <p:sp>
        <p:nvSpPr>
          <p:cNvPr id="201" name="object 53">
            <a:extLst>
              <a:ext uri="{FF2B5EF4-FFF2-40B4-BE49-F238E27FC236}">
                <a16:creationId xmlns:a16="http://schemas.microsoft.com/office/drawing/2014/main" id="{969EE7DB-4B1A-4DB1-BA12-87DD3DCAEAA6}"/>
              </a:ext>
            </a:extLst>
          </p:cNvPr>
          <p:cNvSpPr/>
          <p:nvPr/>
        </p:nvSpPr>
        <p:spPr>
          <a:xfrm>
            <a:off x="7317269" y="4655932"/>
            <a:ext cx="326635" cy="263790"/>
          </a:xfrm>
          <a:prstGeom prst="rect">
            <a:avLst/>
          </a:prstGeom>
          <a:blipFill>
            <a:blip r:embed="rId11" cstate="print"/>
            <a:stretch>
              <a:fillRect/>
            </a:stretch>
          </a:blipFill>
        </p:spPr>
        <p:txBody>
          <a:bodyPr wrap="square" lIns="0" tIns="0" rIns="0" bIns="0" rtlCol="0"/>
          <a:lstStyle/>
          <a:p>
            <a:endParaRPr/>
          </a:p>
        </p:txBody>
      </p:sp>
      <p:sp>
        <p:nvSpPr>
          <p:cNvPr id="202" name="object 54">
            <a:extLst>
              <a:ext uri="{FF2B5EF4-FFF2-40B4-BE49-F238E27FC236}">
                <a16:creationId xmlns:a16="http://schemas.microsoft.com/office/drawing/2014/main" id="{ED875E13-74CE-49FE-9E87-4D4F95F43E6B}"/>
              </a:ext>
            </a:extLst>
          </p:cNvPr>
          <p:cNvSpPr/>
          <p:nvPr/>
        </p:nvSpPr>
        <p:spPr>
          <a:xfrm>
            <a:off x="7876327" y="4655932"/>
            <a:ext cx="326635" cy="263790"/>
          </a:xfrm>
          <a:prstGeom prst="rect">
            <a:avLst/>
          </a:prstGeom>
          <a:blipFill>
            <a:blip r:embed="rId10" cstate="print"/>
            <a:stretch>
              <a:fillRect/>
            </a:stretch>
          </a:blipFill>
        </p:spPr>
        <p:txBody>
          <a:bodyPr wrap="square" lIns="0" tIns="0" rIns="0" bIns="0" rtlCol="0"/>
          <a:lstStyle/>
          <a:p>
            <a:endParaRPr/>
          </a:p>
        </p:txBody>
      </p:sp>
      <p:sp>
        <p:nvSpPr>
          <p:cNvPr id="203" name="object 55">
            <a:extLst>
              <a:ext uri="{FF2B5EF4-FFF2-40B4-BE49-F238E27FC236}">
                <a16:creationId xmlns:a16="http://schemas.microsoft.com/office/drawing/2014/main" id="{05DBC4C0-ED3E-49A3-A616-29B585760A72}"/>
              </a:ext>
            </a:extLst>
          </p:cNvPr>
          <p:cNvSpPr/>
          <p:nvPr/>
        </p:nvSpPr>
        <p:spPr>
          <a:xfrm>
            <a:off x="8221807" y="4655932"/>
            <a:ext cx="326635" cy="263790"/>
          </a:xfrm>
          <a:prstGeom prst="rect">
            <a:avLst/>
          </a:prstGeom>
          <a:blipFill>
            <a:blip r:embed="rId12" cstate="print"/>
            <a:stretch>
              <a:fillRect/>
            </a:stretch>
          </a:blipFill>
        </p:spPr>
        <p:txBody>
          <a:bodyPr wrap="square" lIns="0" tIns="0" rIns="0" bIns="0" rtlCol="0"/>
          <a:lstStyle/>
          <a:p>
            <a:endParaRPr/>
          </a:p>
        </p:txBody>
      </p:sp>
      <p:sp>
        <p:nvSpPr>
          <p:cNvPr id="204" name="object 56">
            <a:extLst>
              <a:ext uri="{FF2B5EF4-FFF2-40B4-BE49-F238E27FC236}">
                <a16:creationId xmlns:a16="http://schemas.microsoft.com/office/drawing/2014/main" id="{7BAD37D9-0091-4C5E-98B9-BA6FE67D4FEB}"/>
              </a:ext>
            </a:extLst>
          </p:cNvPr>
          <p:cNvSpPr/>
          <p:nvPr/>
        </p:nvSpPr>
        <p:spPr>
          <a:xfrm>
            <a:off x="8912767" y="4655932"/>
            <a:ext cx="326635" cy="263790"/>
          </a:xfrm>
          <a:prstGeom prst="rect">
            <a:avLst/>
          </a:prstGeom>
          <a:blipFill>
            <a:blip r:embed="rId12" cstate="print"/>
            <a:stretch>
              <a:fillRect/>
            </a:stretch>
          </a:blipFill>
        </p:spPr>
        <p:txBody>
          <a:bodyPr wrap="square" lIns="0" tIns="0" rIns="0" bIns="0" rtlCol="0"/>
          <a:lstStyle/>
          <a:p>
            <a:endParaRPr/>
          </a:p>
        </p:txBody>
      </p:sp>
      <p:sp>
        <p:nvSpPr>
          <p:cNvPr id="205" name="object 57">
            <a:extLst>
              <a:ext uri="{FF2B5EF4-FFF2-40B4-BE49-F238E27FC236}">
                <a16:creationId xmlns:a16="http://schemas.microsoft.com/office/drawing/2014/main" id="{BE8D1E0C-8692-4B0F-8123-8D061E702B93}"/>
              </a:ext>
            </a:extLst>
          </p:cNvPr>
          <p:cNvSpPr/>
          <p:nvPr/>
        </p:nvSpPr>
        <p:spPr>
          <a:xfrm>
            <a:off x="6359345" y="4663227"/>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06" name="object 58">
            <a:extLst>
              <a:ext uri="{FF2B5EF4-FFF2-40B4-BE49-F238E27FC236}">
                <a16:creationId xmlns:a16="http://schemas.microsoft.com/office/drawing/2014/main" id="{58FE6760-7917-4245-A20B-E2D8495D5BD4}"/>
              </a:ext>
            </a:extLst>
          </p:cNvPr>
          <p:cNvSpPr/>
          <p:nvPr/>
        </p:nvSpPr>
        <p:spPr>
          <a:xfrm>
            <a:off x="6472411" y="4662999"/>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07" name="object 59">
            <a:extLst>
              <a:ext uri="{FF2B5EF4-FFF2-40B4-BE49-F238E27FC236}">
                <a16:creationId xmlns:a16="http://schemas.microsoft.com/office/drawing/2014/main" id="{37216660-6815-4250-B9B4-6BE9AB9450FD}"/>
              </a:ext>
            </a:extLst>
          </p:cNvPr>
          <p:cNvSpPr/>
          <p:nvPr/>
        </p:nvSpPr>
        <p:spPr>
          <a:xfrm>
            <a:off x="6704826" y="4662671"/>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08" name="object 60">
            <a:extLst>
              <a:ext uri="{FF2B5EF4-FFF2-40B4-BE49-F238E27FC236}">
                <a16:creationId xmlns:a16="http://schemas.microsoft.com/office/drawing/2014/main" id="{BB70BE1E-759A-49CC-94A6-5DEEB7A97889}"/>
              </a:ext>
            </a:extLst>
          </p:cNvPr>
          <p:cNvSpPr/>
          <p:nvPr/>
        </p:nvSpPr>
        <p:spPr>
          <a:xfrm>
            <a:off x="6817892" y="4662442"/>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09" name="object 61">
            <a:extLst>
              <a:ext uri="{FF2B5EF4-FFF2-40B4-BE49-F238E27FC236}">
                <a16:creationId xmlns:a16="http://schemas.microsoft.com/office/drawing/2014/main" id="{876A3C0C-3D1D-4979-9A41-0BBBD4B49FC2}"/>
              </a:ext>
            </a:extLst>
          </p:cNvPr>
          <p:cNvSpPr/>
          <p:nvPr/>
        </p:nvSpPr>
        <p:spPr>
          <a:xfrm>
            <a:off x="7395784" y="4661558"/>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10" name="object 62">
            <a:extLst>
              <a:ext uri="{FF2B5EF4-FFF2-40B4-BE49-F238E27FC236}">
                <a16:creationId xmlns:a16="http://schemas.microsoft.com/office/drawing/2014/main" id="{5CAC523B-D3A3-4243-AA58-0E1085F8F87A}"/>
              </a:ext>
            </a:extLst>
          </p:cNvPr>
          <p:cNvSpPr/>
          <p:nvPr/>
        </p:nvSpPr>
        <p:spPr>
          <a:xfrm>
            <a:off x="7508850" y="4661330"/>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11" name="object 63">
            <a:extLst>
              <a:ext uri="{FF2B5EF4-FFF2-40B4-BE49-F238E27FC236}">
                <a16:creationId xmlns:a16="http://schemas.microsoft.com/office/drawing/2014/main" id="{B79A2651-096E-44D8-810D-494AAD38CA3A}"/>
              </a:ext>
            </a:extLst>
          </p:cNvPr>
          <p:cNvSpPr/>
          <p:nvPr/>
        </p:nvSpPr>
        <p:spPr>
          <a:xfrm>
            <a:off x="7954841" y="4661002"/>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12" name="object 64">
            <a:extLst>
              <a:ext uri="{FF2B5EF4-FFF2-40B4-BE49-F238E27FC236}">
                <a16:creationId xmlns:a16="http://schemas.microsoft.com/office/drawing/2014/main" id="{56C6DDD8-1D80-43AF-9638-020C8539EAA8}"/>
              </a:ext>
            </a:extLst>
          </p:cNvPr>
          <p:cNvSpPr/>
          <p:nvPr/>
        </p:nvSpPr>
        <p:spPr>
          <a:xfrm>
            <a:off x="8067907" y="4660774"/>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6"/>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13" name="object 65">
            <a:extLst>
              <a:ext uri="{FF2B5EF4-FFF2-40B4-BE49-F238E27FC236}">
                <a16:creationId xmlns:a16="http://schemas.microsoft.com/office/drawing/2014/main" id="{FF3DBF58-8A0B-496A-A5CC-4D3E59D0F17D}"/>
              </a:ext>
            </a:extLst>
          </p:cNvPr>
          <p:cNvSpPr/>
          <p:nvPr/>
        </p:nvSpPr>
        <p:spPr>
          <a:xfrm>
            <a:off x="8300319" y="4660446"/>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14" name="object 66">
            <a:extLst>
              <a:ext uri="{FF2B5EF4-FFF2-40B4-BE49-F238E27FC236}">
                <a16:creationId xmlns:a16="http://schemas.microsoft.com/office/drawing/2014/main" id="{09C38A83-9D8C-4FC7-8A9D-14CAB392DBF1}"/>
              </a:ext>
            </a:extLst>
          </p:cNvPr>
          <p:cNvSpPr/>
          <p:nvPr/>
        </p:nvSpPr>
        <p:spPr>
          <a:xfrm>
            <a:off x="8413386" y="4660217"/>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15" name="object 67">
            <a:extLst>
              <a:ext uri="{FF2B5EF4-FFF2-40B4-BE49-F238E27FC236}">
                <a16:creationId xmlns:a16="http://schemas.microsoft.com/office/drawing/2014/main" id="{A923A2EB-61C3-4BF7-BE11-BC97DA9C3006}"/>
              </a:ext>
            </a:extLst>
          </p:cNvPr>
          <p:cNvSpPr/>
          <p:nvPr/>
        </p:nvSpPr>
        <p:spPr>
          <a:xfrm>
            <a:off x="8991280" y="4659333"/>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16" name="object 68">
            <a:extLst>
              <a:ext uri="{FF2B5EF4-FFF2-40B4-BE49-F238E27FC236}">
                <a16:creationId xmlns:a16="http://schemas.microsoft.com/office/drawing/2014/main" id="{C20356F0-2342-44F3-8A7E-E3E2D77BA9E2}"/>
              </a:ext>
            </a:extLst>
          </p:cNvPr>
          <p:cNvSpPr/>
          <p:nvPr/>
        </p:nvSpPr>
        <p:spPr>
          <a:xfrm>
            <a:off x="9104345" y="4659105"/>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17" name="object 69">
            <a:extLst>
              <a:ext uri="{FF2B5EF4-FFF2-40B4-BE49-F238E27FC236}">
                <a16:creationId xmlns:a16="http://schemas.microsoft.com/office/drawing/2014/main" id="{6D0C28ED-0EEB-4200-A161-8E62192DF52C}"/>
              </a:ext>
            </a:extLst>
          </p:cNvPr>
          <p:cNvSpPr/>
          <p:nvPr/>
        </p:nvSpPr>
        <p:spPr>
          <a:xfrm>
            <a:off x="6236809" y="4615121"/>
            <a:ext cx="1446530" cy="351790"/>
          </a:xfrm>
          <a:custGeom>
            <a:avLst/>
            <a:gdLst/>
            <a:ahLst/>
            <a:cxnLst/>
            <a:rect l="l" t="t" r="r" b="b"/>
            <a:pathLst>
              <a:path w="1446529"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218" name="object 70">
            <a:extLst>
              <a:ext uri="{FF2B5EF4-FFF2-40B4-BE49-F238E27FC236}">
                <a16:creationId xmlns:a16="http://schemas.microsoft.com/office/drawing/2014/main" id="{53FC940A-DA1D-4D96-954A-6D74385D09FD}"/>
              </a:ext>
            </a:extLst>
          </p:cNvPr>
          <p:cNvSpPr/>
          <p:nvPr/>
        </p:nvSpPr>
        <p:spPr>
          <a:xfrm>
            <a:off x="7830854" y="4615121"/>
            <a:ext cx="1446530" cy="351790"/>
          </a:xfrm>
          <a:custGeom>
            <a:avLst/>
            <a:gdLst/>
            <a:ahLst/>
            <a:cxnLst/>
            <a:rect l="l" t="t" r="r" b="b"/>
            <a:pathLst>
              <a:path w="1446529"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8" y="58618"/>
                </a:lnTo>
                <a:lnTo>
                  <a:pt x="1446238"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219" name="object 71">
            <a:extLst>
              <a:ext uri="{FF2B5EF4-FFF2-40B4-BE49-F238E27FC236}">
                <a16:creationId xmlns:a16="http://schemas.microsoft.com/office/drawing/2014/main" id="{016D1895-551C-4E81-967E-2AF90299A65A}"/>
              </a:ext>
            </a:extLst>
          </p:cNvPr>
          <p:cNvSpPr/>
          <p:nvPr/>
        </p:nvSpPr>
        <p:spPr>
          <a:xfrm>
            <a:off x="6971797" y="4655928"/>
            <a:ext cx="326635" cy="263790"/>
          </a:xfrm>
          <a:prstGeom prst="rect">
            <a:avLst/>
          </a:prstGeom>
          <a:blipFill>
            <a:blip r:embed="rId13" cstate="print"/>
            <a:stretch>
              <a:fillRect/>
            </a:stretch>
          </a:blipFill>
        </p:spPr>
        <p:txBody>
          <a:bodyPr wrap="square" lIns="0" tIns="0" rIns="0" bIns="0" rtlCol="0"/>
          <a:lstStyle/>
          <a:p>
            <a:endParaRPr/>
          </a:p>
        </p:txBody>
      </p:sp>
      <p:sp>
        <p:nvSpPr>
          <p:cNvPr id="220" name="object 72">
            <a:extLst>
              <a:ext uri="{FF2B5EF4-FFF2-40B4-BE49-F238E27FC236}">
                <a16:creationId xmlns:a16="http://schemas.microsoft.com/office/drawing/2014/main" id="{1870D098-D735-4933-8D4F-BC3AFE78C8B2}"/>
              </a:ext>
            </a:extLst>
          </p:cNvPr>
          <p:cNvSpPr/>
          <p:nvPr/>
        </p:nvSpPr>
        <p:spPr>
          <a:xfrm>
            <a:off x="7050313" y="4662667"/>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21" name="object 73">
            <a:extLst>
              <a:ext uri="{FF2B5EF4-FFF2-40B4-BE49-F238E27FC236}">
                <a16:creationId xmlns:a16="http://schemas.microsoft.com/office/drawing/2014/main" id="{CEB6D00D-3DA3-4C9A-8DDB-D606A1BFC632}"/>
              </a:ext>
            </a:extLst>
          </p:cNvPr>
          <p:cNvSpPr/>
          <p:nvPr/>
        </p:nvSpPr>
        <p:spPr>
          <a:xfrm>
            <a:off x="7163380" y="4662439"/>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22" name="object 74">
            <a:extLst>
              <a:ext uri="{FF2B5EF4-FFF2-40B4-BE49-F238E27FC236}">
                <a16:creationId xmlns:a16="http://schemas.microsoft.com/office/drawing/2014/main" id="{AC9182E1-DAC8-4339-91F9-CC0830C7878F}"/>
              </a:ext>
            </a:extLst>
          </p:cNvPr>
          <p:cNvSpPr/>
          <p:nvPr/>
        </p:nvSpPr>
        <p:spPr>
          <a:xfrm>
            <a:off x="8567295" y="4655928"/>
            <a:ext cx="326635" cy="263790"/>
          </a:xfrm>
          <a:prstGeom prst="rect">
            <a:avLst/>
          </a:prstGeom>
          <a:blipFill>
            <a:blip r:embed="rId10" cstate="print"/>
            <a:stretch>
              <a:fillRect/>
            </a:stretch>
          </a:blipFill>
        </p:spPr>
        <p:txBody>
          <a:bodyPr wrap="square" lIns="0" tIns="0" rIns="0" bIns="0" rtlCol="0"/>
          <a:lstStyle/>
          <a:p>
            <a:endParaRPr/>
          </a:p>
        </p:txBody>
      </p:sp>
      <p:sp>
        <p:nvSpPr>
          <p:cNvPr id="223" name="object 75">
            <a:extLst>
              <a:ext uri="{FF2B5EF4-FFF2-40B4-BE49-F238E27FC236}">
                <a16:creationId xmlns:a16="http://schemas.microsoft.com/office/drawing/2014/main" id="{DF0B7C6C-83BB-4C5D-A74B-53045A46F672}"/>
              </a:ext>
            </a:extLst>
          </p:cNvPr>
          <p:cNvSpPr/>
          <p:nvPr/>
        </p:nvSpPr>
        <p:spPr>
          <a:xfrm>
            <a:off x="8645809" y="4660441"/>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6"/>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24" name="object 76">
            <a:extLst>
              <a:ext uri="{FF2B5EF4-FFF2-40B4-BE49-F238E27FC236}">
                <a16:creationId xmlns:a16="http://schemas.microsoft.com/office/drawing/2014/main" id="{97FABCF4-2F35-477E-9AC6-FE37510B9650}"/>
              </a:ext>
            </a:extLst>
          </p:cNvPr>
          <p:cNvSpPr/>
          <p:nvPr/>
        </p:nvSpPr>
        <p:spPr>
          <a:xfrm>
            <a:off x="8758874" y="4660213"/>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25" name="object 77">
            <a:extLst>
              <a:ext uri="{FF2B5EF4-FFF2-40B4-BE49-F238E27FC236}">
                <a16:creationId xmlns:a16="http://schemas.microsoft.com/office/drawing/2014/main" id="{512EA737-06B0-44F8-9FEF-FAAFDC1FD1A3}"/>
              </a:ext>
            </a:extLst>
          </p:cNvPr>
          <p:cNvSpPr/>
          <p:nvPr/>
        </p:nvSpPr>
        <p:spPr>
          <a:xfrm>
            <a:off x="6286725" y="4713686"/>
            <a:ext cx="309880" cy="172720"/>
          </a:xfrm>
          <a:custGeom>
            <a:avLst/>
            <a:gdLst/>
            <a:ahLst/>
            <a:cxnLst/>
            <a:rect l="l" t="t" r="r" b="b"/>
            <a:pathLst>
              <a:path w="309879" h="172720">
                <a:moveTo>
                  <a:pt x="154908" y="0"/>
                </a:moveTo>
                <a:lnTo>
                  <a:pt x="94610" y="6785"/>
                </a:lnTo>
                <a:lnTo>
                  <a:pt x="45371" y="25291"/>
                </a:lnTo>
                <a:lnTo>
                  <a:pt x="12173" y="52738"/>
                </a:lnTo>
                <a:lnTo>
                  <a:pt x="0" y="86349"/>
                </a:lnTo>
                <a:lnTo>
                  <a:pt x="12173" y="119961"/>
                </a:lnTo>
                <a:lnTo>
                  <a:pt x="45371" y="147409"/>
                </a:lnTo>
                <a:lnTo>
                  <a:pt x="94610" y="165915"/>
                </a:lnTo>
                <a:lnTo>
                  <a:pt x="154908" y="172700"/>
                </a:lnTo>
                <a:lnTo>
                  <a:pt x="215205" y="165915"/>
                </a:lnTo>
                <a:lnTo>
                  <a:pt x="264444" y="147409"/>
                </a:lnTo>
                <a:lnTo>
                  <a:pt x="297643" y="119961"/>
                </a:lnTo>
                <a:lnTo>
                  <a:pt x="309816" y="86349"/>
                </a:lnTo>
                <a:lnTo>
                  <a:pt x="297643" y="52738"/>
                </a:lnTo>
                <a:lnTo>
                  <a:pt x="264444" y="25291"/>
                </a:lnTo>
                <a:lnTo>
                  <a:pt x="215205" y="6785"/>
                </a:lnTo>
                <a:lnTo>
                  <a:pt x="154908" y="0"/>
                </a:lnTo>
                <a:close/>
              </a:path>
            </a:pathLst>
          </a:custGeom>
          <a:solidFill>
            <a:srgbClr val="FFFFFF"/>
          </a:solidFill>
        </p:spPr>
        <p:txBody>
          <a:bodyPr wrap="square" lIns="0" tIns="0" rIns="0" bIns="0" rtlCol="0"/>
          <a:lstStyle/>
          <a:p>
            <a:endParaRPr/>
          </a:p>
        </p:txBody>
      </p:sp>
      <p:sp>
        <p:nvSpPr>
          <p:cNvPr id="226" name="object 78">
            <a:extLst>
              <a:ext uri="{FF2B5EF4-FFF2-40B4-BE49-F238E27FC236}">
                <a16:creationId xmlns:a16="http://schemas.microsoft.com/office/drawing/2014/main" id="{DB98F7F4-DC08-4DDA-AF7A-C0DA63C52350}"/>
              </a:ext>
            </a:extLst>
          </p:cNvPr>
          <p:cNvSpPr/>
          <p:nvPr/>
        </p:nvSpPr>
        <p:spPr>
          <a:xfrm>
            <a:off x="6286725" y="4713686"/>
            <a:ext cx="309880" cy="172720"/>
          </a:xfrm>
          <a:custGeom>
            <a:avLst/>
            <a:gdLst/>
            <a:ahLst/>
            <a:cxnLst/>
            <a:rect l="l" t="t" r="r" b="b"/>
            <a:pathLst>
              <a:path w="309879" h="172720">
                <a:moveTo>
                  <a:pt x="0" y="86350"/>
                </a:moveTo>
                <a:lnTo>
                  <a:pt x="12173" y="52739"/>
                </a:lnTo>
                <a:lnTo>
                  <a:pt x="45371" y="25291"/>
                </a:lnTo>
                <a:lnTo>
                  <a:pt x="94611" y="6785"/>
                </a:lnTo>
                <a:lnTo>
                  <a:pt x="154908" y="0"/>
                </a:lnTo>
                <a:lnTo>
                  <a:pt x="215205" y="6785"/>
                </a:lnTo>
                <a:lnTo>
                  <a:pt x="264445" y="25291"/>
                </a:lnTo>
                <a:lnTo>
                  <a:pt x="297643" y="52739"/>
                </a:lnTo>
                <a:lnTo>
                  <a:pt x="309817" y="86350"/>
                </a:lnTo>
                <a:lnTo>
                  <a:pt x="297643" y="119962"/>
                </a:lnTo>
                <a:lnTo>
                  <a:pt x="264445" y="147409"/>
                </a:lnTo>
                <a:lnTo>
                  <a:pt x="215205" y="165915"/>
                </a:lnTo>
                <a:lnTo>
                  <a:pt x="154908" y="172701"/>
                </a:lnTo>
                <a:lnTo>
                  <a:pt x="94611" y="165915"/>
                </a:lnTo>
                <a:lnTo>
                  <a:pt x="45371" y="147409"/>
                </a:lnTo>
                <a:lnTo>
                  <a:pt x="12173" y="119962"/>
                </a:lnTo>
                <a:lnTo>
                  <a:pt x="0" y="86350"/>
                </a:lnTo>
                <a:close/>
              </a:path>
            </a:pathLst>
          </a:custGeom>
          <a:ln w="4710">
            <a:solidFill>
              <a:srgbClr val="6CACDD"/>
            </a:solidFill>
          </a:ln>
        </p:spPr>
        <p:txBody>
          <a:bodyPr wrap="square" lIns="0" tIns="0" rIns="0" bIns="0" rtlCol="0"/>
          <a:lstStyle/>
          <a:p>
            <a:endParaRPr/>
          </a:p>
        </p:txBody>
      </p:sp>
      <p:sp>
        <p:nvSpPr>
          <p:cNvPr id="227" name="object 79">
            <a:extLst>
              <a:ext uri="{FF2B5EF4-FFF2-40B4-BE49-F238E27FC236}">
                <a16:creationId xmlns:a16="http://schemas.microsoft.com/office/drawing/2014/main" id="{BC3B0E53-B3F9-4CED-AAA0-E58D6D54BB75}"/>
              </a:ext>
            </a:extLst>
          </p:cNvPr>
          <p:cNvSpPr/>
          <p:nvPr/>
        </p:nvSpPr>
        <p:spPr>
          <a:xfrm>
            <a:off x="6634792" y="4713583"/>
            <a:ext cx="309880" cy="172720"/>
          </a:xfrm>
          <a:custGeom>
            <a:avLst/>
            <a:gdLst/>
            <a:ahLst/>
            <a:cxnLst/>
            <a:rect l="l" t="t" r="r" b="b"/>
            <a:pathLst>
              <a:path w="309879" h="172720">
                <a:moveTo>
                  <a:pt x="154908" y="0"/>
                </a:moveTo>
                <a:lnTo>
                  <a:pt x="94610" y="6785"/>
                </a:lnTo>
                <a:lnTo>
                  <a:pt x="45371" y="25291"/>
                </a:lnTo>
                <a:lnTo>
                  <a:pt x="12173" y="52738"/>
                </a:lnTo>
                <a:lnTo>
                  <a:pt x="0" y="86349"/>
                </a:lnTo>
                <a:lnTo>
                  <a:pt x="12173" y="119961"/>
                </a:lnTo>
                <a:lnTo>
                  <a:pt x="45371" y="147409"/>
                </a:lnTo>
                <a:lnTo>
                  <a:pt x="94610" y="165915"/>
                </a:lnTo>
                <a:lnTo>
                  <a:pt x="154908" y="172700"/>
                </a:lnTo>
                <a:lnTo>
                  <a:pt x="215205" y="165915"/>
                </a:lnTo>
                <a:lnTo>
                  <a:pt x="264444" y="147409"/>
                </a:lnTo>
                <a:lnTo>
                  <a:pt x="297643" y="119961"/>
                </a:lnTo>
                <a:lnTo>
                  <a:pt x="309816" y="86349"/>
                </a:lnTo>
                <a:lnTo>
                  <a:pt x="297643" y="52738"/>
                </a:lnTo>
                <a:lnTo>
                  <a:pt x="264444" y="25291"/>
                </a:lnTo>
                <a:lnTo>
                  <a:pt x="215205" y="6785"/>
                </a:lnTo>
                <a:lnTo>
                  <a:pt x="154908" y="0"/>
                </a:lnTo>
                <a:close/>
              </a:path>
            </a:pathLst>
          </a:custGeom>
          <a:solidFill>
            <a:srgbClr val="FFFFFF"/>
          </a:solidFill>
        </p:spPr>
        <p:txBody>
          <a:bodyPr wrap="square" lIns="0" tIns="0" rIns="0" bIns="0" rtlCol="0"/>
          <a:lstStyle/>
          <a:p>
            <a:endParaRPr/>
          </a:p>
        </p:txBody>
      </p:sp>
      <p:sp>
        <p:nvSpPr>
          <p:cNvPr id="228" name="object 80">
            <a:extLst>
              <a:ext uri="{FF2B5EF4-FFF2-40B4-BE49-F238E27FC236}">
                <a16:creationId xmlns:a16="http://schemas.microsoft.com/office/drawing/2014/main" id="{80954A08-9EE8-48D9-809B-DF6936D75DCF}"/>
              </a:ext>
            </a:extLst>
          </p:cNvPr>
          <p:cNvSpPr/>
          <p:nvPr/>
        </p:nvSpPr>
        <p:spPr>
          <a:xfrm>
            <a:off x="6634792" y="4713583"/>
            <a:ext cx="309880" cy="172720"/>
          </a:xfrm>
          <a:custGeom>
            <a:avLst/>
            <a:gdLst/>
            <a:ahLst/>
            <a:cxnLst/>
            <a:rect l="l" t="t" r="r" b="b"/>
            <a:pathLst>
              <a:path w="309879" h="172720">
                <a:moveTo>
                  <a:pt x="0" y="86350"/>
                </a:moveTo>
                <a:lnTo>
                  <a:pt x="12173" y="52739"/>
                </a:lnTo>
                <a:lnTo>
                  <a:pt x="45371" y="25291"/>
                </a:lnTo>
                <a:lnTo>
                  <a:pt x="94611" y="6785"/>
                </a:lnTo>
                <a:lnTo>
                  <a:pt x="154908" y="0"/>
                </a:lnTo>
                <a:lnTo>
                  <a:pt x="215205" y="6785"/>
                </a:lnTo>
                <a:lnTo>
                  <a:pt x="264445" y="25291"/>
                </a:lnTo>
                <a:lnTo>
                  <a:pt x="297643" y="52739"/>
                </a:lnTo>
                <a:lnTo>
                  <a:pt x="309817" y="86350"/>
                </a:lnTo>
                <a:lnTo>
                  <a:pt x="297643" y="119962"/>
                </a:lnTo>
                <a:lnTo>
                  <a:pt x="264445" y="147409"/>
                </a:lnTo>
                <a:lnTo>
                  <a:pt x="215205" y="165915"/>
                </a:lnTo>
                <a:lnTo>
                  <a:pt x="154908" y="172701"/>
                </a:lnTo>
                <a:lnTo>
                  <a:pt x="94611" y="165915"/>
                </a:lnTo>
                <a:lnTo>
                  <a:pt x="45371" y="147409"/>
                </a:lnTo>
                <a:lnTo>
                  <a:pt x="12173" y="119962"/>
                </a:lnTo>
                <a:lnTo>
                  <a:pt x="0" y="86350"/>
                </a:lnTo>
                <a:close/>
              </a:path>
            </a:pathLst>
          </a:custGeom>
          <a:ln w="4710">
            <a:solidFill>
              <a:srgbClr val="6CACDD"/>
            </a:solidFill>
          </a:ln>
        </p:spPr>
        <p:txBody>
          <a:bodyPr wrap="square" lIns="0" tIns="0" rIns="0" bIns="0" rtlCol="0"/>
          <a:lstStyle/>
          <a:p>
            <a:endParaRPr/>
          </a:p>
        </p:txBody>
      </p:sp>
      <p:sp>
        <p:nvSpPr>
          <p:cNvPr id="229" name="object 81">
            <a:extLst>
              <a:ext uri="{FF2B5EF4-FFF2-40B4-BE49-F238E27FC236}">
                <a16:creationId xmlns:a16="http://schemas.microsoft.com/office/drawing/2014/main" id="{E953A08F-F308-44F9-86E3-4B9BF98ED51B}"/>
              </a:ext>
            </a:extLst>
          </p:cNvPr>
          <p:cNvSpPr/>
          <p:nvPr/>
        </p:nvSpPr>
        <p:spPr>
          <a:xfrm>
            <a:off x="6982858" y="4713479"/>
            <a:ext cx="309880" cy="172720"/>
          </a:xfrm>
          <a:custGeom>
            <a:avLst/>
            <a:gdLst/>
            <a:ahLst/>
            <a:cxnLst/>
            <a:rect l="l" t="t" r="r" b="b"/>
            <a:pathLst>
              <a:path w="309879" h="172720">
                <a:moveTo>
                  <a:pt x="154908" y="0"/>
                </a:moveTo>
                <a:lnTo>
                  <a:pt x="94610" y="6785"/>
                </a:lnTo>
                <a:lnTo>
                  <a:pt x="45371" y="25291"/>
                </a:lnTo>
                <a:lnTo>
                  <a:pt x="12173" y="52739"/>
                </a:lnTo>
                <a:lnTo>
                  <a:pt x="0" y="86351"/>
                </a:lnTo>
                <a:lnTo>
                  <a:pt x="12173" y="119962"/>
                </a:lnTo>
                <a:lnTo>
                  <a:pt x="45371" y="147409"/>
                </a:lnTo>
                <a:lnTo>
                  <a:pt x="94610" y="165915"/>
                </a:lnTo>
                <a:lnTo>
                  <a:pt x="154908" y="172700"/>
                </a:lnTo>
                <a:lnTo>
                  <a:pt x="215205" y="165915"/>
                </a:lnTo>
                <a:lnTo>
                  <a:pt x="264444" y="147409"/>
                </a:lnTo>
                <a:lnTo>
                  <a:pt x="297643" y="119962"/>
                </a:lnTo>
                <a:lnTo>
                  <a:pt x="309816" y="86351"/>
                </a:lnTo>
                <a:lnTo>
                  <a:pt x="297643" y="52739"/>
                </a:lnTo>
                <a:lnTo>
                  <a:pt x="264444" y="25291"/>
                </a:lnTo>
                <a:lnTo>
                  <a:pt x="215205" y="6785"/>
                </a:lnTo>
                <a:lnTo>
                  <a:pt x="154908" y="0"/>
                </a:lnTo>
                <a:close/>
              </a:path>
            </a:pathLst>
          </a:custGeom>
          <a:solidFill>
            <a:srgbClr val="FFFFFF"/>
          </a:solidFill>
        </p:spPr>
        <p:txBody>
          <a:bodyPr wrap="square" lIns="0" tIns="0" rIns="0" bIns="0" rtlCol="0"/>
          <a:lstStyle/>
          <a:p>
            <a:endParaRPr/>
          </a:p>
        </p:txBody>
      </p:sp>
      <p:sp>
        <p:nvSpPr>
          <p:cNvPr id="230" name="object 82">
            <a:extLst>
              <a:ext uri="{FF2B5EF4-FFF2-40B4-BE49-F238E27FC236}">
                <a16:creationId xmlns:a16="http://schemas.microsoft.com/office/drawing/2014/main" id="{938F1616-D257-40FE-8550-E24BDE101DEE}"/>
              </a:ext>
            </a:extLst>
          </p:cNvPr>
          <p:cNvSpPr/>
          <p:nvPr/>
        </p:nvSpPr>
        <p:spPr>
          <a:xfrm>
            <a:off x="6982858" y="4713479"/>
            <a:ext cx="309880" cy="172720"/>
          </a:xfrm>
          <a:custGeom>
            <a:avLst/>
            <a:gdLst/>
            <a:ahLst/>
            <a:cxnLst/>
            <a:rect l="l" t="t" r="r" b="b"/>
            <a:pathLst>
              <a:path w="309879" h="172720">
                <a:moveTo>
                  <a:pt x="0" y="86350"/>
                </a:moveTo>
                <a:lnTo>
                  <a:pt x="12173" y="52739"/>
                </a:lnTo>
                <a:lnTo>
                  <a:pt x="45371" y="25291"/>
                </a:lnTo>
                <a:lnTo>
                  <a:pt x="94611" y="6785"/>
                </a:lnTo>
                <a:lnTo>
                  <a:pt x="154908" y="0"/>
                </a:lnTo>
                <a:lnTo>
                  <a:pt x="215205" y="6785"/>
                </a:lnTo>
                <a:lnTo>
                  <a:pt x="264445" y="25291"/>
                </a:lnTo>
                <a:lnTo>
                  <a:pt x="297643" y="52739"/>
                </a:lnTo>
                <a:lnTo>
                  <a:pt x="309817" y="86350"/>
                </a:lnTo>
                <a:lnTo>
                  <a:pt x="297643" y="119962"/>
                </a:lnTo>
                <a:lnTo>
                  <a:pt x="264445" y="147409"/>
                </a:lnTo>
                <a:lnTo>
                  <a:pt x="215205" y="165915"/>
                </a:lnTo>
                <a:lnTo>
                  <a:pt x="154908" y="172701"/>
                </a:lnTo>
                <a:lnTo>
                  <a:pt x="94611" y="165915"/>
                </a:lnTo>
                <a:lnTo>
                  <a:pt x="45371" y="147409"/>
                </a:lnTo>
                <a:lnTo>
                  <a:pt x="12173" y="119962"/>
                </a:lnTo>
                <a:lnTo>
                  <a:pt x="0" y="86350"/>
                </a:lnTo>
                <a:close/>
              </a:path>
            </a:pathLst>
          </a:custGeom>
          <a:ln w="4710">
            <a:solidFill>
              <a:srgbClr val="6CACDD"/>
            </a:solidFill>
          </a:ln>
        </p:spPr>
        <p:txBody>
          <a:bodyPr wrap="square" lIns="0" tIns="0" rIns="0" bIns="0" rtlCol="0"/>
          <a:lstStyle/>
          <a:p>
            <a:endParaRPr/>
          </a:p>
        </p:txBody>
      </p:sp>
      <p:sp>
        <p:nvSpPr>
          <p:cNvPr id="231" name="object 83">
            <a:extLst>
              <a:ext uri="{FF2B5EF4-FFF2-40B4-BE49-F238E27FC236}">
                <a16:creationId xmlns:a16="http://schemas.microsoft.com/office/drawing/2014/main" id="{86ADC874-27EE-463B-A8C6-30933E77B93E}"/>
              </a:ext>
            </a:extLst>
          </p:cNvPr>
          <p:cNvSpPr/>
          <p:nvPr/>
        </p:nvSpPr>
        <p:spPr>
          <a:xfrm>
            <a:off x="7330926" y="4713376"/>
            <a:ext cx="309880" cy="172720"/>
          </a:xfrm>
          <a:custGeom>
            <a:avLst/>
            <a:gdLst/>
            <a:ahLst/>
            <a:cxnLst/>
            <a:rect l="l" t="t" r="r" b="b"/>
            <a:pathLst>
              <a:path w="309879" h="172720">
                <a:moveTo>
                  <a:pt x="154908" y="0"/>
                </a:moveTo>
                <a:lnTo>
                  <a:pt x="94610" y="6785"/>
                </a:lnTo>
                <a:lnTo>
                  <a:pt x="45371" y="25291"/>
                </a:lnTo>
                <a:lnTo>
                  <a:pt x="12173" y="52739"/>
                </a:lnTo>
                <a:lnTo>
                  <a:pt x="0" y="86351"/>
                </a:lnTo>
                <a:lnTo>
                  <a:pt x="12173" y="119962"/>
                </a:lnTo>
                <a:lnTo>
                  <a:pt x="45371" y="147409"/>
                </a:lnTo>
                <a:lnTo>
                  <a:pt x="94610" y="165915"/>
                </a:lnTo>
                <a:lnTo>
                  <a:pt x="154908" y="172700"/>
                </a:lnTo>
                <a:lnTo>
                  <a:pt x="215205" y="165915"/>
                </a:lnTo>
                <a:lnTo>
                  <a:pt x="264444" y="147409"/>
                </a:lnTo>
                <a:lnTo>
                  <a:pt x="297643" y="119962"/>
                </a:lnTo>
                <a:lnTo>
                  <a:pt x="309816" y="86351"/>
                </a:lnTo>
                <a:lnTo>
                  <a:pt x="297643" y="52739"/>
                </a:lnTo>
                <a:lnTo>
                  <a:pt x="264444" y="25291"/>
                </a:lnTo>
                <a:lnTo>
                  <a:pt x="215205" y="6785"/>
                </a:lnTo>
                <a:lnTo>
                  <a:pt x="154908" y="0"/>
                </a:lnTo>
                <a:close/>
              </a:path>
            </a:pathLst>
          </a:custGeom>
          <a:solidFill>
            <a:srgbClr val="FFFFFF"/>
          </a:solidFill>
        </p:spPr>
        <p:txBody>
          <a:bodyPr wrap="square" lIns="0" tIns="0" rIns="0" bIns="0" rtlCol="0"/>
          <a:lstStyle/>
          <a:p>
            <a:endParaRPr/>
          </a:p>
        </p:txBody>
      </p:sp>
      <p:sp>
        <p:nvSpPr>
          <p:cNvPr id="232" name="object 84">
            <a:extLst>
              <a:ext uri="{FF2B5EF4-FFF2-40B4-BE49-F238E27FC236}">
                <a16:creationId xmlns:a16="http://schemas.microsoft.com/office/drawing/2014/main" id="{00221511-4C15-4D19-8344-88BB0AAA8688}"/>
              </a:ext>
            </a:extLst>
          </p:cNvPr>
          <p:cNvSpPr/>
          <p:nvPr/>
        </p:nvSpPr>
        <p:spPr>
          <a:xfrm>
            <a:off x="7330926" y="4713376"/>
            <a:ext cx="309880" cy="172720"/>
          </a:xfrm>
          <a:custGeom>
            <a:avLst/>
            <a:gdLst/>
            <a:ahLst/>
            <a:cxnLst/>
            <a:rect l="l" t="t" r="r" b="b"/>
            <a:pathLst>
              <a:path w="309879" h="172720">
                <a:moveTo>
                  <a:pt x="0" y="86350"/>
                </a:moveTo>
                <a:lnTo>
                  <a:pt x="12173" y="52739"/>
                </a:lnTo>
                <a:lnTo>
                  <a:pt x="45371" y="25291"/>
                </a:lnTo>
                <a:lnTo>
                  <a:pt x="94611" y="6785"/>
                </a:lnTo>
                <a:lnTo>
                  <a:pt x="154908" y="0"/>
                </a:lnTo>
                <a:lnTo>
                  <a:pt x="215205" y="6785"/>
                </a:lnTo>
                <a:lnTo>
                  <a:pt x="264445" y="25291"/>
                </a:lnTo>
                <a:lnTo>
                  <a:pt x="297643" y="52739"/>
                </a:lnTo>
                <a:lnTo>
                  <a:pt x="309817" y="86350"/>
                </a:lnTo>
                <a:lnTo>
                  <a:pt x="297643" y="119962"/>
                </a:lnTo>
                <a:lnTo>
                  <a:pt x="264445" y="147409"/>
                </a:lnTo>
                <a:lnTo>
                  <a:pt x="215205" y="165915"/>
                </a:lnTo>
                <a:lnTo>
                  <a:pt x="154908" y="172701"/>
                </a:lnTo>
                <a:lnTo>
                  <a:pt x="94611" y="165915"/>
                </a:lnTo>
                <a:lnTo>
                  <a:pt x="45371" y="147409"/>
                </a:lnTo>
                <a:lnTo>
                  <a:pt x="12173" y="119962"/>
                </a:lnTo>
                <a:lnTo>
                  <a:pt x="0" y="86350"/>
                </a:lnTo>
                <a:close/>
              </a:path>
            </a:pathLst>
          </a:custGeom>
          <a:ln w="4710">
            <a:solidFill>
              <a:srgbClr val="6CACDD"/>
            </a:solidFill>
          </a:ln>
        </p:spPr>
        <p:txBody>
          <a:bodyPr wrap="square" lIns="0" tIns="0" rIns="0" bIns="0" rtlCol="0"/>
          <a:lstStyle/>
          <a:p>
            <a:endParaRPr/>
          </a:p>
        </p:txBody>
      </p:sp>
      <p:graphicFrame>
        <p:nvGraphicFramePr>
          <p:cNvPr id="233" name="object 85">
            <a:extLst>
              <a:ext uri="{FF2B5EF4-FFF2-40B4-BE49-F238E27FC236}">
                <a16:creationId xmlns:a16="http://schemas.microsoft.com/office/drawing/2014/main" id="{1340727C-C6B0-4B92-82BB-5F2C80C78C27}"/>
              </a:ext>
            </a:extLst>
          </p:cNvPr>
          <p:cNvGraphicFramePr>
            <a:graphicFrameLocks noGrp="1"/>
          </p:cNvGraphicFramePr>
          <p:nvPr/>
        </p:nvGraphicFramePr>
        <p:xfrm>
          <a:off x="6278472" y="4653577"/>
          <a:ext cx="1362709"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5440">
                  <a:extLst>
                    <a:ext uri="{9D8B030D-6E8A-4147-A177-3AD203B41FA5}">
                      <a16:colId xmlns:a16="http://schemas.microsoft.com/office/drawing/2014/main" val="20001"/>
                    </a:ext>
                  </a:extLst>
                </a:gridCol>
                <a:gridCol w="345439">
                  <a:extLst>
                    <a:ext uri="{9D8B030D-6E8A-4147-A177-3AD203B41FA5}">
                      <a16:colId xmlns:a16="http://schemas.microsoft.com/office/drawing/2014/main" val="20002"/>
                    </a:ext>
                  </a:extLst>
                </a:gridCol>
                <a:gridCol w="335915">
                  <a:extLst>
                    <a:ext uri="{9D8B030D-6E8A-4147-A177-3AD203B41FA5}">
                      <a16:colId xmlns:a16="http://schemas.microsoft.com/office/drawing/2014/main" val="20003"/>
                    </a:ext>
                  </a:extLst>
                </a:gridCol>
              </a:tblGrid>
              <a:tr h="263790">
                <a:tc>
                  <a:txBody>
                    <a:bodyPr/>
                    <a:lstStyle/>
                    <a:p>
                      <a:pPr marR="10795" algn="ctr">
                        <a:lnSpc>
                          <a:spcPct val="100000"/>
                        </a:lnSpc>
                        <a:spcBef>
                          <a:spcPts val="225"/>
                        </a:spcBef>
                      </a:pPr>
                      <a:r>
                        <a:rPr sz="1300" dirty="0">
                          <a:latin typeface="Calibri"/>
                          <a:cs typeface="Calibri"/>
                        </a:rPr>
                        <a:t>0</a:t>
                      </a:r>
                      <a:endParaRPr sz="1300">
                        <a:latin typeface="Calibri"/>
                        <a:cs typeface="Calibri"/>
                      </a:endParaRPr>
                    </a:p>
                  </a:txBody>
                  <a:tcPr marL="0" marR="0" marT="2857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gn="ctr">
                        <a:lnSpc>
                          <a:spcPct val="100000"/>
                        </a:lnSpc>
                        <a:spcBef>
                          <a:spcPts val="225"/>
                        </a:spcBef>
                      </a:pPr>
                      <a:r>
                        <a:rPr sz="1300" dirty="0">
                          <a:latin typeface="Calibri"/>
                          <a:cs typeface="Calibri"/>
                        </a:rPr>
                        <a:t>1</a:t>
                      </a:r>
                      <a:endParaRPr sz="1300">
                        <a:latin typeface="Calibri"/>
                        <a:cs typeface="Calibri"/>
                      </a:endParaRPr>
                    </a:p>
                  </a:txBody>
                  <a:tcPr marL="0" marR="0" marT="2857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635" algn="ctr">
                        <a:lnSpc>
                          <a:spcPct val="100000"/>
                        </a:lnSpc>
                        <a:spcBef>
                          <a:spcPts val="220"/>
                        </a:spcBef>
                      </a:pPr>
                      <a:r>
                        <a:rPr sz="1300" dirty="0">
                          <a:latin typeface="Calibri"/>
                          <a:cs typeface="Calibri"/>
                        </a:rPr>
                        <a:t>2</a:t>
                      </a:r>
                      <a:endParaRPr sz="1300">
                        <a:latin typeface="Calibri"/>
                        <a:cs typeface="Calibri"/>
                      </a:endParaRPr>
                    </a:p>
                  </a:txBody>
                  <a:tcPr marL="0" marR="0" marT="2794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15240" algn="ctr">
                        <a:lnSpc>
                          <a:spcPct val="100000"/>
                        </a:lnSpc>
                        <a:spcBef>
                          <a:spcPts val="220"/>
                        </a:spcBef>
                      </a:pPr>
                      <a:r>
                        <a:rPr sz="1300" dirty="0">
                          <a:latin typeface="Calibri"/>
                          <a:cs typeface="Calibri"/>
                        </a:rPr>
                        <a:t>3</a:t>
                      </a:r>
                      <a:endParaRPr sz="1300">
                        <a:latin typeface="Calibri"/>
                        <a:cs typeface="Calibri"/>
                      </a:endParaRPr>
                    </a:p>
                  </a:txBody>
                  <a:tcPr marL="0" marR="0" marT="2794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234" name="object 86">
            <a:extLst>
              <a:ext uri="{FF2B5EF4-FFF2-40B4-BE49-F238E27FC236}">
                <a16:creationId xmlns:a16="http://schemas.microsoft.com/office/drawing/2014/main" id="{E5BAE75D-4DF0-432C-9A4C-F417A29579EC}"/>
              </a:ext>
            </a:extLst>
          </p:cNvPr>
          <p:cNvSpPr/>
          <p:nvPr/>
        </p:nvSpPr>
        <p:spPr>
          <a:xfrm>
            <a:off x="7883380" y="4713376"/>
            <a:ext cx="309880" cy="172720"/>
          </a:xfrm>
          <a:custGeom>
            <a:avLst/>
            <a:gdLst/>
            <a:ahLst/>
            <a:cxnLst/>
            <a:rect l="l" t="t" r="r" b="b"/>
            <a:pathLst>
              <a:path w="309879" h="172720">
                <a:moveTo>
                  <a:pt x="154909" y="0"/>
                </a:moveTo>
                <a:lnTo>
                  <a:pt x="94611" y="6785"/>
                </a:lnTo>
                <a:lnTo>
                  <a:pt x="45371" y="25291"/>
                </a:lnTo>
                <a:lnTo>
                  <a:pt x="12173" y="52739"/>
                </a:lnTo>
                <a:lnTo>
                  <a:pt x="0" y="86351"/>
                </a:lnTo>
                <a:lnTo>
                  <a:pt x="12173" y="119962"/>
                </a:lnTo>
                <a:lnTo>
                  <a:pt x="45371" y="147409"/>
                </a:lnTo>
                <a:lnTo>
                  <a:pt x="94611" y="165915"/>
                </a:lnTo>
                <a:lnTo>
                  <a:pt x="154909" y="172700"/>
                </a:lnTo>
                <a:lnTo>
                  <a:pt x="215206" y="165915"/>
                </a:lnTo>
                <a:lnTo>
                  <a:pt x="264446" y="147409"/>
                </a:lnTo>
                <a:lnTo>
                  <a:pt x="297644" y="119962"/>
                </a:lnTo>
                <a:lnTo>
                  <a:pt x="309817" y="86351"/>
                </a:lnTo>
                <a:lnTo>
                  <a:pt x="297644" y="52739"/>
                </a:lnTo>
                <a:lnTo>
                  <a:pt x="264446" y="25291"/>
                </a:lnTo>
                <a:lnTo>
                  <a:pt x="215206" y="6785"/>
                </a:lnTo>
                <a:lnTo>
                  <a:pt x="154909" y="0"/>
                </a:lnTo>
                <a:close/>
              </a:path>
            </a:pathLst>
          </a:custGeom>
          <a:solidFill>
            <a:srgbClr val="FFFFFF"/>
          </a:solidFill>
        </p:spPr>
        <p:txBody>
          <a:bodyPr wrap="square" lIns="0" tIns="0" rIns="0" bIns="0" rtlCol="0"/>
          <a:lstStyle/>
          <a:p>
            <a:endParaRPr/>
          </a:p>
        </p:txBody>
      </p:sp>
      <p:sp>
        <p:nvSpPr>
          <p:cNvPr id="235" name="object 87">
            <a:extLst>
              <a:ext uri="{FF2B5EF4-FFF2-40B4-BE49-F238E27FC236}">
                <a16:creationId xmlns:a16="http://schemas.microsoft.com/office/drawing/2014/main" id="{0FC88518-E324-4173-BD5D-62F24809D50F}"/>
              </a:ext>
            </a:extLst>
          </p:cNvPr>
          <p:cNvSpPr/>
          <p:nvPr/>
        </p:nvSpPr>
        <p:spPr>
          <a:xfrm>
            <a:off x="7883380" y="4713376"/>
            <a:ext cx="309880" cy="172720"/>
          </a:xfrm>
          <a:custGeom>
            <a:avLst/>
            <a:gdLst/>
            <a:ahLst/>
            <a:cxnLst/>
            <a:rect l="l" t="t" r="r" b="b"/>
            <a:pathLst>
              <a:path w="309879" h="172720">
                <a:moveTo>
                  <a:pt x="0" y="86350"/>
                </a:moveTo>
                <a:lnTo>
                  <a:pt x="12173" y="52739"/>
                </a:lnTo>
                <a:lnTo>
                  <a:pt x="45371" y="25291"/>
                </a:lnTo>
                <a:lnTo>
                  <a:pt x="94610" y="6785"/>
                </a:lnTo>
                <a:lnTo>
                  <a:pt x="154908" y="0"/>
                </a:lnTo>
                <a:lnTo>
                  <a:pt x="215205" y="6785"/>
                </a:lnTo>
                <a:lnTo>
                  <a:pt x="264445" y="25291"/>
                </a:lnTo>
                <a:lnTo>
                  <a:pt x="297643" y="52739"/>
                </a:lnTo>
                <a:lnTo>
                  <a:pt x="309816" y="86350"/>
                </a:lnTo>
                <a:lnTo>
                  <a:pt x="297643" y="119962"/>
                </a:lnTo>
                <a:lnTo>
                  <a:pt x="264445" y="147409"/>
                </a:lnTo>
                <a:lnTo>
                  <a:pt x="215205" y="165915"/>
                </a:lnTo>
                <a:lnTo>
                  <a:pt x="154908" y="172701"/>
                </a:lnTo>
                <a:lnTo>
                  <a:pt x="94610" y="165915"/>
                </a:lnTo>
                <a:lnTo>
                  <a:pt x="45371" y="147409"/>
                </a:lnTo>
                <a:lnTo>
                  <a:pt x="12173" y="119962"/>
                </a:lnTo>
                <a:lnTo>
                  <a:pt x="0" y="86350"/>
                </a:lnTo>
                <a:close/>
              </a:path>
            </a:pathLst>
          </a:custGeom>
          <a:ln w="4710">
            <a:solidFill>
              <a:srgbClr val="6CACDD"/>
            </a:solidFill>
          </a:ln>
        </p:spPr>
        <p:txBody>
          <a:bodyPr wrap="square" lIns="0" tIns="0" rIns="0" bIns="0" rtlCol="0"/>
          <a:lstStyle/>
          <a:p>
            <a:endParaRPr/>
          </a:p>
        </p:txBody>
      </p:sp>
      <p:sp>
        <p:nvSpPr>
          <p:cNvPr id="236" name="object 88">
            <a:extLst>
              <a:ext uri="{FF2B5EF4-FFF2-40B4-BE49-F238E27FC236}">
                <a16:creationId xmlns:a16="http://schemas.microsoft.com/office/drawing/2014/main" id="{9A76B78C-1779-4E63-B0BF-9E069435851C}"/>
              </a:ext>
            </a:extLst>
          </p:cNvPr>
          <p:cNvSpPr/>
          <p:nvPr/>
        </p:nvSpPr>
        <p:spPr>
          <a:xfrm>
            <a:off x="8231448" y="4713273"/>
            <a:ext cx="309880" cy="172720"/>
          </a:xfrm>
          <a:custGeom>
            <a:avLst/>
            <a:gdLst/>
            <a:ahLst/>
            <a:cxnLst/>
            <a:rect l="l" t="t" r="r" b="b"/>
            <a:pathLst>
              <a:path w="309879" h="172720">
                <a:moveTo>
                  <a:pt x="154908" y="0"/>
                </a:moveTo>
                <a:lnTo>
                  <a:pt x="94610" y="6785"/>
                </a:lnTo>
                <a:lnTo>
                  <a:pt x="45371" y="25291"/>
                </a:lnTo>
                <a:lnTo>
                  <a:pt x="12173" y="52739"/>
                </a:lnTo>
                <a:lnTo>
                  <a:pt x="0" y="86351"/>
                </a:lnTo>
                <a:lnTo>
                  <a:pt x="12173" y="119962"/>
                </a:lnTo>
                <a:lnTo>
                  <a:pt x="45371" y="147409"/>
                </a:lnTo>
                <a:lnTo>
                  <a:pt x="94610" y="165915"/>
                </a:lnTo>
                <a:lnTo>
                  <a:pt x="154908" y="172700"/>
                </a:lnTo>
                <a:lnTo>
                  <a:pt x="215205" y="165915"/>
                </a:lnTo>
                <a:lnTo>
                  <a:pt x="264444" y="147409"/>
                </a:lnTo>
                <a:lnTo>
                  <a:pt x="297643" y="119962"/>
                </a:lnTo>
                <a:lnTo>
                  <a:pt x="309816" y="86351"/>
                </a:lnTo>
                <a:lnTo>
                  <a:pt x="297643" y="52739"/>
                </a:lnTo>
                <a:lnTo>
                  <a:pt x="264444" y="25291"/>
                </a:lnTo>
                <a:lnTo>
                  <a:pt x="215205" y="6785"/>
                </a:lnTo>
                <a:lnTo>
                  <a:pt x="154908" y="0"/>
                </a:lnTo>
                <a:close/>
              </a:path>
            </a:pathLst>
          </a:custGeom>
          <a:solidFill>
            <a:srgbClr val="FFFFFF"/>
          </a:solidFill>
        </p:spPr>
        <p:txBody>
          <a:bodyPr wrap="square" lIns="0" tIns="0" rIns="0" bIns="0" rtlCol="0"/>
          <a:lstStyle/>
          <a:p>
            <a:endParaRPr/>
          </a:p>
        </p:txBody>
      </p:sp>
      <p:sp>
        <p:nvSpPr>
          <p:cNvPr id="237" name="object 89">
            <a:extLst>
              <a:ext uri="{FF2B5EF4-FFF2-40B4-BE49-F238E27FC236}">
                <a16:creationId xmlns:a16="http://schemas.microsoft.com/office/drawing/2014/main" id="{4988F29B-2888-4917-B908-BE1D8221F291}"/>
              </a:ext>
            </a:extLst>
          </p:cNvPr>
          <p:cNvSpPr/>
          <p:nvPr/>
        </p:nvSpPr>
        <p:spPr>
          <a:xfrm>
            <a:off x="8231448" y="4713273"/>
            <a:ext cx="309880" cy="172720"/>
          </a:xfrm>
          <a:custGeom>
            <a:avLst/>
            <a:gdLst/>
            <a:ahLst/>
            <a:cxnLst/>
            <a:rect l="l" t="t" r="r" b="b"/>
            <a:pathLst>
              <a:path w="309879" h="172720">
                <a:moveTo>
                  <a:pt x="0" y="86350"/>
                </a:moveTo>
                <a:lnTo>
                  <a:pt x="12173" y="52739"/>
                </a:lnTo>
                <a:lnTo>
                  <a:pt x="45371" y="25291"/>
                </a:lnTo>
                <a:lnTo>
                  <a:pt x="94610" y="6785"/>
                </a:lnTo>
                <a:lnTo>
                  <a:pt x="154908" y="0"/>
                </a:lnTo>
                <a:lnTo>
                  <a:pt x="215205" y="6785"/>
                </a:lnTo>
                <a:lnTo>
                  <a:pt x="264445" y="25291"/>
                </a:lnTo>
                <a:lnTo>
                  <a:pt x="297643" y="52739"/>
                </a:lnTo>
                <a:lnTo>
                  <a:pt x="309816" y="86350"/>
                </a:lnTo>
                <a:lnTo>
                  <a:pt x="297643" y="119962"/>
                </a:lnTo>
                <a:lnTo>
                  <a:pt x="264445" y="147409"/>
                </a:lnTo>
                <a:lnTo>
                  <a:pt x="215205" y="165915"/>
                </a:lnTo>
                <a:lnTo>
                  <a:pt x="154908" y="172701"/>
                </a:lnTo>
                <a:lnTo>
                  <a:pt x="94610" y="165915"/>
                </a:lnTo>
                <a:lnTo>
                  <a:pt x="45371" y="147409"/>
                </a:lnTo>
                <a:lnTo>
                  <a:pt x="12173" y="119962"/>
                </a:lnTo>
                <a:lnTo>
                  <a:pt x="0" y="86350"/>
                </a:lnTo>
                <a:close/>
              </a:path>
            </a:pathLst>
          </a:custGeom>
          <a:ln w="4710">
            <a:solidFill>
              <a:srgbClr val="6CACDD"/>
            </a:solidFill>
          </a:ln>
        </p:spPr>
        <p:txBody>
          <a:bodyPr wrap="square" lIns="0" tIns="0" rIns="0" bIns="0" rtlCol="0"/>
          <a:lstStyle/>
          <a:p>
            <a:endParaRPr/>
          </a:p>
        </p:txBody>
      </p:sp>
      <p:sp>
        <p:nvSpPr>
          <p:cNvPr id="238" name="object 90">
            <a:extLst>
              <a:ext uri="{FF2B5EF4-FFF2-40B4-BE49-F238E27FC236}">
                <a16:creationId xmlns:a16="http://schemas.microsoft.com/office/drawing/2014/main" id="{81B6870F-203E-41ED-B064-F63234298561}"/>
              </a:ext>
            </a:extLst>
          </p:cNvPr>
          <p:cNvSpPr/>
          <p:nvPr/>
        </p:nvSpPr>
        <p:spPr>
          <a:xfrm>
            <a:off x="8579516" y="4713170"/>
            <a:ext cx="309880" cy="172720"/>
          </a:xfrm>
          <a:custGeom>
            <a:avLst/>
            <a:gdLst/>
            <a:ahLst/>
            <a:cxnLst/>
            <a:rect l="l" t="t" r="r" b="b"/>
            <a:pathLst>
              <a:path w="309879" h="172720">
                <a:moveTo>
                  <a:pt x="154908" y="0"/>
                </a:moveTo>
                <a:lnTo>
                  <a:pt x="94610" y="6785"/>
                </a:lnTo>
                <a:lnTo>
                  <a:pt x="45371" y="25291"/>
                </a:lnTo>
                <a:lnTo>
                  <a:pt x="12173" y="52738"/>
                </a:lnTo>
                <a:lnTo>
                  <a:pt x="0" y="86349"/>
                </a:lnTo>
                <a:lnTo>
                  <a:pt x="12173" y="119961"/>
                </a:lnTo>
                <a:lnTo>
                  <a:pt x="45371" y="147409"/>
                </a:lnTo>
                <a:lnTo>
                  <a:pt x="94610" y="165915"/>
                </a:lnTo>
                <a:lnTo>
                  <a:pt x="154908" y="172700"/>
                </a:lnTo>
                <a:lnTo>
                  <a:pt x="215205" y="165915"/>
                </a:lnTo>
                <a:lnTo>
                  <a:pt x="264444" y="147409"/>
                </a:lnTo>
                <a:lnTo>
                  <a:pt x="297643" y="119961"/>
                </a:lnTo>
                <a:lnTo>
                  <a:pt x="309816" y="86349"/>
                </a:lnTo>
                <a:lnTo>
                  <a:pt x="297643" y="52738"/>
                </a:lnTo>
                <a:lnTo>
                  <a:pt x="264444" y="25291"/>
                </a:lnTo>
                <a:lnTo>
                  <a:pt x="215205" y="6785"/>
                </a:lnTo>
                <a:lnTo>
                  <a:pt x="154908" y="0"/>
                </a:lnTo>
                <a:close/>
              </a:path>
            </a:pathLst>
          </a:custGeom>
          <a:solidFill>
            <a:srgbClr val="FFFFFF"/>
          </a:solidFill>
        </p:spPr>
        <p:txBody>
          <a:bodyPr wrap="square" lIns="0" tIns="0" rIns="0" bIns="0" rtlCol="0"/>
          <a:lstStyle/>
          <a:p>
            <a:endParaRPr/>
          </a:p>
        </p:txBody>
      </p:sp>
      <p:sp>
        <p:nvSpPr>
          <p:cNvPr id="239" name="object 91">
            <a:extLst>
              <a:ext uri="{FF2B5EF4-FFF2-40B4-BE49-F238E27FC236}">
                <a16:creationId xmlns:a16="http://schemas.microsoft.com/office/drawing/2014/main" id="{3F851DC9-3596-4F05-B4C5-234920CC5554}"/>
              </a:ext>
            </a:extLst>
          </p:cNvPr>
          <p:cNvSpPr/>
          <p:nvPr/>
        </p:nvSpPr>
        <p:spPr>
          <a:xfrm>
            <a:off x="8579515" y="4713170"/>
            <a:ext cx="309880" cy="172720"/>
          </a:xfrm>
          <a:custGeom>
            <a:avLst/>
            <a:gdLst/>
            <a:ahLst/>
            <a:cxnLst/>
            <a:rect l="l" t="t" r="r" b="b"/>
            <a:pathLst>
              <a:path w="309879" h="172720">
                <a:moveTo>
                  <a:pt x="0" y="86350"/>
                </a:moveTo>
                <a:lnTo>
                  <a:pt x="12173" y="52739"/>
                </a:lnTo>
                <a:lnTo>
                  <a:pt x="45371" y="25291"/>
                </a:lnTo>
                <a:lnTo>
                  <a:pt x="94610" y="6785"/>
                </a:lnTo>
                <a:lnTo>
                  <a:pt x="154908" y="0"/>
                </a:lnTo>
                <a:lnTo>
                  <a:pt x="215205" y="6785"/>
                </a:lnTo>
                <a:lnTo>
                  <a:pt x="264445" y="25291"/>
                </a:lnTo>
                <a:lnTo>
                  <a:pt x="297643" y="52739"/>
                </a:lnTo>
                <a:lnTo>
                  <a:pt x="309816" y="86350"/>
                </a:lnTo>
                <a:lnTo>
                  <a:pt x="297643" y="119962"/>
                </a:lnTo>
                <a:lnTo>
                  <a:pt x="264445" y="147409"/>
                </a:lnTo>
                <a:lnTo>
                  <a:pt x="215205" y="165915"/>
                </a:lnTo>
                <a:lnTo>
                  <a:pt x="154908" y="172701"/>
                </a:lnTo>
                <a:lnTo>
                  <a:pt x="94610" y="165915"/>
                </a:lnTo>
                <a:lnTo>
                  <a:pt x="45371" y="147409"/>
                </a:lnTo>
                <a:lnTo>
                  <a:pt x="12173" y="119962"/>
                </a:lnTo>
                <a:lnTo>
                  <a:pt x="0" y="86350"/>
                </a:lnTo>
                <a:close/>
              </a:path>
            </a:pathLst>
          </a:custGeom>
          <a:ln w="4710">
            <a:solidFill>
              <a:srgbClr val="6CACDD"/>
            </a:solidFill>
          </a:ln>
        </p:spPr>
        <p:txBody>
          <a:bodyPr wrap="square" lIns="0" tIns="0" rIns="0" bIns="0" rtlCol="0"/>
          <a:lstStyle/>
          <a:p>
            <a:endParaRPr/>
          </a:p>
        </p:txBody>
      </p:sp>
      <p:sp>
        <p:nvSpPr>
          <p:cNvPr id="240" name="object 92">
            <a:extLst>
              <a:ext uri="{FF2B5EF4-FFF2-40B4-BE49-F238E27FC236}">
                <a16:creationId xmlns:a16="http://schemas.microsoft.com/office/drawing/2014/main" id="{F9582466-6474-4847-B5A6-A424BB101EF4}"/>
              </a:ext>
            </a:extLst>
          </p:cNvPr>
          <p:cNvSpPr/>
          <p:nvPr/>
        </p:nvSpPr>
        <p:spPr>
          <a:xfrm>
            <a:off x="8927582" y="4713067"/>
            <a:ext cx="309880" cy="172720"/>
          </a:xfrm>
          <a:custGeom>
            <a:avLst/>
            <a:gdLst/>
            <a:ahLst/>
            <a:cxnLst/>
            <a:rect l="l" t="t" r="r" b="b"/>
            <a:pathLst>
              <a:path w="309879" h="172720">
                <a:moveTo>
                  <a:pt x="154908" y="0"/>
                </a:moveTo>
                <a:lnTo>
                  <a:pt x="94610" y="6785"/>
                </a:lnTo>
                <a:lnTo>
                  <a:pt x="45371" y="25291"/>
                </a:lnTo>
                <a:lnTo>
                  <a:pt x="12173" y="52738"/>
                </a:lnTo>
                <a:lnTo>
                  <a:pt x="0" y="86349"/>
                </a:lnTo>
                <a:lnTo>
                  <a:pt x="12173" y="119961"/>
                </a:lnTo>
                <a:lnTo>
                  <a:pt x="45371" y="147409"/>
                </a:lnTo>
                <a:lnTo>
                  <a:pt x="94610" y="165915"/>
                </a:lnTo>
                <a:lnTo>
                  <a:pt x="154908" y="172700"/>
                </a:lnTo>
                <a:lnTo>
                  <a:pt x="215205" y="165915"/>
                </a:lnTo>
                <a:lnTo>
                  <a:pt x="264444" y="147409"/>
                </a:lnTo>
                <a:lnTo>
                  <a:pt x="297643" y="119961"/>
                </a:lnTo>
                <a:lnTo>
                  <a:pt x="309816" y="86349"/>
                </a:lnTo>
                <a:lnTo>
                  <a:pt x="297643" y="52738"/>
                </a:lnTo>
                <a:lnTo>
                  <a:pt x="264444" y="25291"/>
                </a:lnTo>
                <a:lnTo>
                  <a:pt x="215205" y="6785"/>
                </a:lnTo>
                <a:lnTo>
                  <a:pt x="154908" y="0"/>
                </a:lnTo>
                <a:close/>
              </a:path>
            </a:pathLst>
          </a:custGeom>
          <a:solidFill>
            <a:srgbClr val="FFFFFF"/>
          </a:solidFill>
        </p:spPr>
        <p:txBody>
          <a:bodyPr wrap="square" lIns="0" tIns="0" rIns="0" bIns="0" rtlCol="0"/>
          <a:lstStyle/>
          <a:p>
            <a:endParaRPr/>
          </a:p>
        </p:txBody>
      </p:sp>
      <p:sp>
        <p:nvSpPr>
          <p:cNvPr id="241" name="object 93">
            <a:extLst>
              <a:ext uri="{FF2B5EF4-FFF2-40B4-BE49-F238E27FC236}">
                <a16:creationId xmlns:a16="http://schemas.microsoft.com/office/drawing/2014/main" id="{CA7EA2FE-0BCD-48E5-98A8-1A37882E932C}"/>
              </a:ext>
            </a:extLst>
          </p:cNvPr>
          <p:cNvSpPr/>
          <p:nvPr/>
        </p:nvSpPr>
        <p:spPr>
          <a:xfrm>
            <a:off x="8927581" y="4713067"/>
            <a:ext cx="309880" cy="172720"/>
          </a:xfrm>
          <a:custGeom>
            <a:avLst/>
            <a:gdLst/>
            <a:ahLst/>
            <a:cxnLst/>
            <a:rect l="l" t="t" r="r" b="b"/>
            <a:pathLst>
              <a:path w="309879" h="172720">
                <a:moveTo>
                  <a:pt x="0" y="86350"/>
                </a:moveTo>
                <a:lnTo>
                  <a:pt x="12173" y="52738"/>
                </a:lnTo>
                <a:lnTo>
                  <a:pt x="45371" y="25291"/>
                </a:lnTo>
                <a:lnTo>
                  <a:pt x="94610" y="6785"/>
                </a:lnTo>
                <a:lnTo>
                  <a:pt x="154908" y="0"/>
                </a:lnTo>
                <a:lnTo>
                  <a:pt x="215205" y="6785"/>
                </a:lnTo>
                <a:lnTo>
                  <a:pt x="264445" y="25291"/>
                </a:lnTo>
                <a:lnTo>
                  <a:pt x="297643" y="52738"/>
                </a:lnTo>
                <a:lnTo>
                  <a:pt x="309816" y="86350"/>
                </a:lnTo>
                <a:lnTo>
                  <a:pt x="297643" y="119962"/>
                </a:lnTo>
                <a:lnTo>
                  <a:pt x="264445" y="147409"/>
                </a:lnTo>
                <a:lnTo>
                  <a:pt x="215205" y="165915"/>
                </a:lnTo>
                <a:lnTo>
                  <a:pt x="154908" y="172701"/>
                </a:lnTo>
                <a:lnTo>
                  <a:pt x="94610" y="165915"/>
                </a:lnTo>
                <a:lnTo>
                  <a:pt x="45371" y="147409"/>
                </a:lnTo>
                <a:lnTo>
                  <a:pt x="12173" y="119962"/>
                </a:lnTo>
                <a:lnTo>
                  <a:pt x="0" y="86350"/>
                </a:lnTo>
                <a:close/>
              </a:path>
            </a:pathLst>
          </a:custGeom>
          <a:ln w="4710">
            <a:solidFill>
              <a:srgbClr val="6CACDD"/>
            </a:solidFill>
          </a:ln>
        </p:spPr>
        <p:txBody>
          <a:bodyPr wrap="square" lIns="0" tIns="0" rIns="0" bIns="0" rtlCol="0"/>
          <a:lstStyle/>
          <a:p>
            <a:endParaRPr/>
          </a:p>
        </p:txBody>
      </p:sp>
      <p:graphicFrame>
        <p:nvGraphicFramePr>
          <p:cNvPr id="242" name="object 94">
            <a:extLst>
              <a:ext uri="{FF2B5EF4-FFF2-40B4-BE49-F238E27FC236}">
                <a16:creationId xmlns:a16="http://schemas.microsoft.com/office/drawing/2014/main" id="{292CBB96-250A-45A4-853B-538489E9E153}"/>
              </a:ext>
            </a:extLst>
          </p:cNvPr>
          <p:cNvGraphicFramePr>
            <a:graphicFrameLocks noGrp="1"/>
          </p:cNvGraphicFramePr>
          <p:nvPr/>
        </p:nvGraphicFramePr>
        <p:xfrm>
          <a:off x="7873970" y="4653577"/>
          <a:ext cx="1362709"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5440">
                  <a:extLst>
                    <a:ext uri="{9D8B030D-6E8A-4147-A177-3AD203B41FA5}">
                      <a16:colId xmlns:a16="http://schemas.microsoft.com/office/drawing/2014/main" val="20001"/>
                    </a:ext>
                  </a:extLst>
                </a:gridCol>
                <a:gridCol w="345439">
                  <a:extLst>
                    <a:ext uri="{9D8B030D-6E8A-4147-A177-3AD203B41FA5}">
                      <a16:colId xmlns:a16="http://schemas.microsoft.com/office/drawing/2014/main" val="20002"/>
                    </a:ext>
                  </a:extLst>
                </a:gridCol>
                <a:gridCol w="335915">
                  <a:extLst>
                    <a:ext uri="{9D8B030D-6E8A-4147-A177-3AD203B41FA5}">
                      <a16:colId xmlns:a16="http://schemas.microsoft.com/office/drawing/2014/main" val="20003"/>
                    </a:ext>
                  </a:extLst>
                </a:gridCol>
              </a:tblGrid>
              <a:tr h="263790">
                <a:tc>
                  <a:txBody>
                    <a:bodyPr/>
                    <a:lstStyle/>
                    <a:p>
                      <a:pPr marR="8890" algn="ctr">
                        <a:lnSpc>
                          <a:spcPct val="100000"/>
                        </a:lnSpc>
                        <a:spcBef>
                          <a:spcPts val="220"/>
                        </a:spcBef>
                      </a:pPr>
                      <a:r>
                        <a:rPr sz="1300" dirty="0">
                          <a:latin typeface="Calibri"/>
                          <a:cs typeface="Calibri"/>
                        </a:rPr>
                        <a:t>4</a:t>
                      </a:r>
                      <a:endParaRPr sz="1300">
                        <a:latin typeface="Calibri"/>
                        <a:cs typeface="Calibri"/>
                      </a:endParaRPr>
                    </a:p>
                  </a:txBody>
                  <a:tcPr marL="0" marR="0" marT="2794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gn="ctr">
                        <a:lnSpc>
                          <a:spcPct val="100000"/>
                        </a:lnSpc>
                        <a:spcBef>
                          <a:spcPts val="220"/>
                        </a:spcBef>
                      </a:pPr>
                      <a:r>
                        <a:rPr sz="1300" dirty="0">
                          <a:latin typeface="Calibri"/>
                          <a:cs typeface="Calibri"/>
                        </a:rPr>
                        <a:t>5</a:t>
                      </a:r>
                      <a:endParaRPr sz="1300">
                        <a:latin typeface="Calibri"/>
                        <a:cs typeface="Calibri"/>
                      </a:endParaRPr>
                    </a:p>
                  </a:txBody>
                  <a:tcPr marL="0" marR="0" marT="2794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3175" algn="ctr">
                        <a:lnSpc>
                          <a:spcPct val="100000"/>
                        </a:lnSpc>
                        <a:spcBef>
                          <a:spcPts val="220"/>
                        </a:spcBef>
                      </a:pPr>
                      <a:r>
                        <a:rPr sz="1300" dirty="0">
                          <a:latin typeface="Calibri"/>
                          <a:cs typeface="Calibri"/>
                        </a:rPr>
                        <a:t>6</a:t>
                      </a:r>
                      <a:endParaRPr sz="1300">
                        <a:latin typeface="Calibri"/>
                        <a:cs typeface="Calibri"/>
                      </a:endParaRPr>
                    </a:p>
                  </a:txBody>
                  <a:tcPr marL="0" marR="0" marT="2794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17780" algn="ctr">
                        <a:lnSpc>
                          <a:spcPct val="100000"/>
                        </a:lnSpc>
                        <a:spcBef>
                          <a:spcPts val="220"/>
                        </a:spcBef>
                      </a:pPr>
                      <a:r>
                        <a:rPr sz="1300" dirty="0">
                          <a:latin typeface="Calibri"/>
                          <a:cs typeface="Calibri"/>
                        </a:rPr>
                        <a:t>7</a:t>
                      </a:r>
                      <a:endParaRPr sz="1300">
                        <a:latin typeface="Calibri"/>
                        <a:cs typeface="Calibri"/>
                      </a:endParaRPr>
                    </a:p>
                  </a:txBody>
                  <a:tcPr marL="0" marR="0" marT="2794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243" name="object 101">
            <a:extLst>
              <a:ext uri="{FF2B5EF4-FFF2-40B4-BE49-F238E27FC236}">
                <a16:creationId xmlns:a16="http://schemas.microsoft.com/office/drawing/2014/main" id="{C38858AC-94F4-4021-BBBD-273487F09A48}"/>
              </a:ext>
            </a:extLst>
          </p:cNvPr>
          <p:cNvSpPr/>
          <p:nvPr/>
        </p:nvSpPr>
        <p:spPr>
          <a:xfrm>
            <a:off x="1173867" y="5214945"/>
            <a:ext cx="326635" cy="263790"/>
          </a:xfrm>
          <a:prstGeom prst="rect">
            <a:avLst/>
          </a:prstGeom>
          <a:blipFill>
            <a:blip r:embed="rId14" cstate="print"/>
            <a:stretch>
              <a:fillRect/>
            </a:stretch>
          </a:blipFill>
        </p:spPr>
        <p:txBody>
          <a:bodyPr wrap="square" lIns="0" tIns="0" rIns="0" bIns="0" rtlCol="0"/>
          <a:lstStyle/>
          <a:p>
            <a:endParaRPr/>
          </a:p>
        </p:txBody>
      </p:sp>
      <p:sp>
        <p:nvSpPr>
          <p:cNvPr id="244" name="object 102">
            <a:extLst>
              <a:ext uri="{FF2B5EF4-FFF2-40B4-BE49-F238E27FC236}">
                <a16:creationId xmlns:a16="http://schemas.microsoft.com/office/drawing/2014/main" id="{72253CDB-E1E7-44EC-B2ED-BF83EC016FFA}"/>
              </a:ext>
            </a:extLst>
          </p:cNvPr>
          <p:cNvSpPr/>
          <p:nvPr/>
        </p:nvSpPr>
        <p:spPr>
          <a:xfrm>
            <a:off x="1519346" y="5214945"/>
            <a:ext cx="326635" cy="263790"/>
          </a:xfrm>
          <a:prstGeom prst="rect">
            <a:avLst/>
          </a:prstGeom>
          <a:blipFill>
            <a:blip r:embed="rId15" cstate="print"/>
            <a:stretch>
              <a:fillRect/>
            </a:stretch>
          </a:blipFill>
        </p:spPr>
        <p:txBody>
          <a:bodyPr wrap="square" lIns="0" tIns="0" rIns="0" bIns="0" rtlCol="0"/>
          <a:lstStyle/>
          <a:p>
            <a:endParaRPr/>
          </a:p>
        </p:txBody>
      </p:sp>
      <p:sp>
        <p:nvSpPr>
          <p:cNvPr id="245" name="object 103">
            <a:extLst>
              <a:ext uri="{FF2B5EF4-FFF2-40B4-BE49-F238E27FC236}">
                <a16:creationId xmlns:a16="http://schemas.microsoft.com/office/drawing/2014/main" id="{4F93D216-5292-473F-AD18-B0144DC83DB5}"/>
              </a:ext>
            </a:extLst>
          </p:cNvPr>
          <p:cNvSpPr/>
          <p:nvPr/>
        </p:nvSpPr>
        <p:spPr>
          <a:xfrm>
            <a:off x="2210308" y="5214945"/>
            <a:ext cx="326635" cy="263790"/>
          </a:xfrm>
          <a:prstGeom prst="rect">
            <a:avLst/>
          </a:prstGeom>
          <a:blipFill>
            <a:blip r:embed="rId15" cstate="print"/>
            <a:stretch>
              <a:fillRect/>
            </a:stretch>
          </a:blipFill>
        </p:spPr>
        <p:txBody>
          <a:bodyPr wrap="square" lIns="0" tIns="0" rIns="0" bIns="0" rtlCol="0"/>
          <a:lstStyle/>
          <a:p>
            <a:endParaRPr/>
          </a:p>
        </p:txBody>
      </p:sp>
      <p:sp>
        <p:nvSpPr>
          <p:cNvPr id="246" name="object 104">
            <a:extLst>
              <a:ext uri="{FF2B5EF4-FFF2-40B4-BE49-F238E27FC236}">
                <a16:creationId xmlns:a16="http://schemas.microsoft.com/office/drawing/2014/main" id="{BBD08898-67E5-4B19-988D-69F7EA730916}"/>
              </a:ext>
            </a:extLst>
          </p:cNvPr>
          <p:cNvSpPr/>
          <p:nvPr/>
        </p:nvSpPr>
        <p:spPr>
          <a:xfrm>
            <a:off x="2769364" y="5214945"/>
            <a:ext cx="326635" cy="263790"/>
          </a:xfrm>
          <a:prstGeom prst="rect">
            <a:avLst/>
          </a:prstGeom>
          <a:blipFill>
            <a:blip r:embed="rId15" cstate="print"/>
            <a:stretch>
              <a:fillRect/>
            </a:stretch>
          </a:blipFill>
        </p:spPr>
        <p:txBody>
          <a:bodyPr wrap="square" lIns="0" tIns="0" rIns="0" bIns="0" rtlCol="0"/>
          <a:lstStyle/>
          <a:p>
            <a:endParaRPr/>
          </a:p>
        </p:txBody>
      </p:sp>
      <p:sp>
        <p:nvSpPr>
          <p:cNvPr id="247" name="object 105">
            <a:extLst>
              <a:ext uri="{FF2B5EF4-FFF2-40B4-BE49-F238E27FC236}">
                <a16:creationId xmlns:a16="http://schemas.microsoft.com/office/drawing/2014/main" id="{CD8E8E76-8A82-4264-BBA3-2CD8F9961B05}"/>
              </a:ext>
            </a:extLst>
          </p:cNvPr>
          <p:cNvSpPr/>
          <p:nvPr/>
        </p:nvSpPr>
        <p:spPr>
          <a:xfrm>
            <a:off x="3114845" y="5214945"/>
            <a:ext cx="326635" cy="263790"/>
          </a:xfrm>
          <a:prstGeom prst="rect">
            <a:avLst/>
          </a:prstGeom>
          <a:blipFill>
            <a:blip r:embed="rId14" cstate="print"/>
            <a:stretch>
              <a:fillRect/>
            </a:stretch>
          </a:blipFill>
        </p:spPr>
        <p:txBody>
          <a:bodyPr wrap="square" lIns="0" tIns="0" rIns="0" bIns="0" rtlCol="0"/>
          <a:lstStyle/>
          <a:p>
            <a:endParaRPr/>
          </a:p>
        </p:txBody>
      </p:sp>
      <p:sp>
        <p:nvSpPr>
          <p:cNvPr id="248" name="object 106">
            <a:extLst>
              <a:ext uri="{FF2B5EF4-FFF2-40B4-BE49-F238E27FC236}">
                <a16:creationId xmlns:a16="http://schemas.microsoft.com/office/drawing/2014/main" id="{10B4EF96-F07E-40F0-9DEE-3A9AF1556760}"/>
              </a:ext>
            </a:extLst>
          </p:cNvPr>
          <p:cNvSpPr/>
          <p:nvPr/>
        </p:nvSpPr>
        <p:spPr>
          <a:xfrm>
            <a:off x="3805805" y="5214945"/>
            <a:ext cx="326635" cy="263790"/>
          </a:xfrm>
          <a:prstGeom prst="rect">
            <a:avLst/>
          </a:prstGeom>
          <a:blipFill>
            <a:blip r:embed="rId15" cstate="print"/>
            <a:stretch>
              <a:fillRect/>
            </a:stretch>
          </a:blipFill>
        </p:spPr>
        <p:txBody>
          <a:bodyPr wrap="square" lIns="0" tIns="0" rIns="0" bIns="0" rtlCol="0"/>
          <a:lstStyle/>
          <a:p>
            <a:endParaRPr/>
          </a:p>
        </p:txBody>
      </p:sp>
      <p:sp>
        <p:nvSpPr>
          <p:cNvPr id="249" name="object 107">
            <a:extLst>
              <a:ext uri="{FF2B5EF4-FFF2-40B4-BE49-F238E27FC236}">
                <a16:creationId xmlns:a16="http://schemas.microsoft.com/office/drawing/2014/main" id="{78FBA832-FB1C-48AA-B806-B84A100F4245}"/>
              </a:ext>
            </a:extLst>
          </p:cNvPr>
          <p:cNvSpPr/>
          <p:nvPr/>
        </p:nvSpPr>
        <p:spPr>
          <a:xfrm>
            <a:off x="1252384" y="5222239"/>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50" name="object 108">
            <a:extLst>
              <a:ext uri="{FF2B5EF4-FFF2-40B4-BE49-F238E27FC236}">
                <a16:creationId xmlns:a16="http://schemas.microsoft.com/office/drawing/2014/main" id="{24C35B99-8B49-41C2-8CAA-9BB43DC3F173}"/>
              </a:ext>
            </a:extLst>
          </p:cNvPr>
          <p:cNvSpPr/>
          <p:nvPr/>
        </p:nvSpPr>
        <p:spPr>
          <a:xfrm>
            <a:off x="1365450" y="5222011"/>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51" name="object 109">
            <a:extLst>
              <a:ext uri="{FF2B5EF4-FFF2-40B4-BE49-F238E27FC236}">
                <a16:creationId xmlns:a16="http://schemas.microsoft.com/office/drawing/2014/main" id="{E7DD094F-C144-4A16-AFA8-4D2DACEE5A02}"/>
              </a:ext>
            </a:extLst>
          </p:cNvPr>
          <p:cNvSpPr/>
          <p:nvPr/>
        </p:nvSpPr>
        <p:spPr>
          <a:xfrm>
            <a:off x="1597864" y="5221683"/>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52" name="object 110">
            <a:extLst>
              <a:ext uri="{FF2B5EF4-FFF2-40B4-BE49-F238E27FC236}">
                <a16:creationId xmlns:a16="http://schemas.microsoft.com/office/drawing/2014/main" id="{7CC76A1B-2B08-4E0A-AAE6-822A62CB3927}"/>
              </a:ext>
            </a:extLst>
          </p:cNvPr>
          <p:cNvSpPr/>
          <p:nvPr/>
        </p:nvSpPr>
        <p:spPr>
          <a:xfrm>
            <a:off x="1710930" y="5221454"/>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53" name="object 111">
            <a:extLst>
              <a:ext uri="{FF2B5EF4-FFF2-40B4-BE49-F238E27FC236}">
                <a16:creationId xmlns:a16="http://schemas.microsoft.com/office/drawing/2014/main" id="{3FA72FED-5341-4A03-B998-5E6056B6E6E2}"/>
              </a:ext>
            </a:extLst>
          </p:cNvPr>
          <p:cNvSpPr/>
          <p:nvPr/>
        </p:nvSpPr>
        <p:spPr>
          <a:xfrm>
            <a:off x="2288823" y="5220571"/>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54" name="object 112">
            <a:extLst>
              <a:ext uri="{FF2B5EF4-FFF2-40B4-BE49-F238E27FC236}">
                <a16:creationId xmlns:a16="http://schemas.microsoft.com/office/drawing/2014/main" id="{5E19E486-949A-4673-BE60-055A335F04AE}"/>
              </a:ext>
            </a:extLst>
          </p:cNvPr>
          <p:cNvSpPr/>
          <p:nvPr/>
        </p:nvSpPr>
        <p:spPr>
          <a:xfrm>
            <a:off x="2401888" y="5220342"/>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55" name="object 113">
            <a:extLst>
              <a:ext uri="{FF2B5EF4-FFF2-40B4-BE49-F238E27FC236}">
                <a16:creationId xmlns:a16="http://schemas.microsoft.com/office/drawing/2014/main" id="{A519080E-1BB4-4F86-9194-D45ED1662C8D}"/>
              </a:ext>
            </a:extLst>
          </p:cNvPr>
          <p:cNvSpPr/>
          <p:nvPr/>
        </p:nvSpPr>
        <p:spPr>
          <a:xfrm>
            <a:off x="2847879" y="5220014"/>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56" name="object 114">
            <a:extLst>
              <a:ext uri="{FF2B5EF4-FFF2-40B4-BE49-F238E27FC236}">
                <a16:creationId xmlns:a16="http://schemas.microsoft.com/office/drawing/2014/main" id="{8CCF5A9A-5FA5-4894-B7EF-6C40593F6364}"/>
              </a:ext>
            </a:extLst>
          </p:cNvPr>
          <p:cNvSpPr/>
          <p:nvPr/>
        </p:nvSpPr>
        <p:spPr>
          <a:xfrm>
            <a:off x="2960946" y="5219786"/>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57" name="object 115">
            <a:extLst>
              <a:ext uri="{FF2B5EF4-FFF2-40B4-BE49-F238E27FC236}">
                <a16:creationId xmlns:a16="http://schemas.microsoft.com/office/drawing/2014/main" id="{36155EFD-F1E8-48EE-A9F4-DFD851A7AC8A}"/>
              </a:ext>
            </a:extLst>
          </p:cNvPr>
          <p:cNvSpPr/>
          <p:nvPr/>
        </p:nvSpPr>
        <p:spPr>
          <a:xfrm>
            <a:off x="3193358" y="5219458"/>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58" name="object 116">
            <a:extLst>
              <a:ext uri="{FF2B5EF4-FFF2-40B4-BE49-F238E27FC236}">
                <a16:creationId xmlns:a16="http://schemas.microsoft.com/office/drawing/2014/main" id="{B7A59E1E-40D1-4DE9-BE58-BF83D3BB07EE}"/>
              </a:ext>
            </a:extLst>
          </p:cNvPr>
          <p:cNvSpPr/>
          <p:nvPr/>
        </p:nvSpPr>
        <p:spPr>
          <a:xfrm>
            <a:off x="3306424" y="5219229"/>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59" name="object 117">
            <a:extLst>
              <a:ext uri="{FF2B5EF4-FFF2-40B4-BE49-F238E27FC236}">
                <a16:creationId xmlns:a16="http://schemas.microsoft.com/office/drawing/2014/main" id="{6A4FDD4B-C48A-45B0-8E5F-2007B13E71B6}"/>
              </a:ext>
            </a:extLst>
          </p:cNvPr>
          <p:cNvSpPr/>
          <p:nvPr/>
        </p:nvSpPr>
        <p:spPr>
          <a:xfrm>
            <a:off x="3884317" y="5218346"/>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60" name="object 118">
            <a:extLst>
              <a:ext uri="{FF2B5EF4-FFF2-40B4-BE49-F238E27FC236}">
                <a16:creationId xmlns:a16="http://schemas.microsoft.com/office/drawing/2014/main" id="{D7C12AB4-3A6A-4A5C-AC50-F6D6D88C0D78}"/>
              </a:ext>
            </a:extLst>
          </p:cNvPr>
          <p:cNvSpPr/>
          <p:nvPr/>
        </p:nvSpPr>
        <p:spPr>
          <a:xfrm>
            <a:off x="3997384" y="5218117"/>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61" name="object 119">
            <a:extLst>
              <a:ext uri="{FF2B5EF4-FFF2-40B4-BE49-F238E27FC236}">
                <a16:creationId xmlns:a16="http://schemas.microsoft.com/office/drawing/2014/main" id="{A7E93880-0E78-434F-BFD1-02B9703D1C51}"/>
              </a:ext>
            </a:extLst>
          </p:cNvPr>
          <p:cNvSpPr/>
          <p:nvPr/>
        </p:nvSpPr>
        <p:spPr>
          <a:xfrm>
            <a:off x="1129848" y="5174133"/>
            <a:ext cx="1446530" cy="351790"/>
          </a:xfrm>
          <a:custGeom>
            <a:avLst/>
            <a:gdLst/>
            <a:ahLst/>
            <a:cxnLst/>
            <a:rect l="l" t="t" r="r" b="b"/>
            <a:pathLst>
              <a:path w="1446530"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262" name="object 120">
            <a:extLst>
              <a:ext uri="{FF2B5EF4-FFF2-40B4-BE49-F238E27FC236}">
                <a16:creationId xmlns:a16="http://schemas.microsoft.com/office/drawing/2014/main" id="{30A2778F-E11F-4FF6-B91F-25798D84E35E}"/>
              </a:ext>
            </a:extLst>
          </p:cNvPr>
          <p:cNvSpPr/>
          <p:nvPr/>
        </p:nvSpPr>
        <p:spPr>
          <a:xfrm>
            <a:off x="2723893" y="5174133"/>
            <a:ext cx="1446530" cy="351790"/>
          </a:xfrm>
          <a:custGeom>
            <a:avLst/>
            <a:gdLst/>
            <a:ahLst/>
            <a:cxnLst/>
            <a:rect l="l" t="t" r="r" b="b"/>
            <a:pathLst>
              <a:path w="1446529"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263" name="object 121">
            <a:extLst>
              <a:ext uri="{FF2B5EF4-FFF2-40B4-BE49-F238E27FC236}">
                <a16:creationId xmlns:a16="http://schemas.microsoft.com/office/drawing/2014/main" id="{27124394-1DA1-4B9A-8844-011865DC180E}"/>
              </a:ext>
            </a:extLst>
          </p:cNvPr>
          <p:cNvSpPr/>
          <p:nvPr/>
        </p:nvSpPr>
        <p:spPr>
          <a:xfrm>
            <a:off x="1864835" y="5214940"/>
            <a:ext cx="326635" cy="263790"/>
          </a:xfrm>
          <a:prstGeom prst="rect">
            <a:avLst/>
          </a:prstGeom>
          <a:blipFill>
            <a:blip r:embed="rId12" cstate="print"/>
            <a:stretch>
              <a:fillRect/>
            </a:stretch>
          </a:blipFill>
        </p:spPr>
        <p:txBody>
          <a:bodyPr wrap="square" lIns="0" tIns="0" rIns="0" bIns="0" rtlCol="0"/>
          <a:lstStyle/>
          <a:p>
            <a:endParaRPr/>
          </a:p>
        </p:txBody>
      </p:sp>
      <p:sp>
        <p:nvSpPr>
          <p:cNvPr id="264" name="object 122">
            <a:extLst>
              <a:ext uri="{FF2B5EF4-FFF2-40B4-BE49-F238E27FC236}">
                <a16:creationId xmlns:a16="http://schemas.microsoft.com/office/drawing/2014/main" id="{18967951-ED18-4780-82BB-767311A0619D}"/>
              </a:ext>
            </a:extLst>
          </p:cNvPr>
          <p:cNvSpPr/>
          <p:nvPr/>
        </p:nvSpPr>
        <p:spPr>
          <a:xfrm>
            <a:off x="1943352" y="5221679"/>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65" name="object 123">
            <a:extLst>
              <a:ext uri="{FF2B5EF4-FFF2-40B4-BE49-F238E27FC236}">
                <a16:creationId xmlns:a16="http://schemas.microsoft.com/office/drawing/2014/main" id="{BCA489D9-953F-43A2-A861-B43999A00421}"/>
              </a:ext>
            </a:extLst>
          </p:cNvPr>
          <p:cNvSpPr/>
          <p:nvPr/>
        </p:nvSpPr>
        <p:spPr>
          <a:xfrm>
            <a:off x="2056418" y="5221451"/>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66" name="object 124">
            <a:extLst>
              <a:ext uri="{FF2B5EF4-FFF2-40B4-BE49-F238E27FC236}">
                <a16:creationId xmlns:a16="http://schemas.microsoft.com/office/drawing/2014/main" id="{FF9A9FC4-B13A-47A2-A5AD-490E4C95CA37}"/>
              </a:ext>
            </a:extLst>
          </p:cNvPr>
          <p:cNvSpPr/>
          <p:nvPr/>
        </p:nvSpPr>
        <p:spPr>
          <a:xfrm>
            <a:off x="3460333" y="5214940"/>
            <a:ext cx="326635" cy="263790"/>
          </a:xfrm>
          <a:prstGeom prst="rect">
            <a:avLst/>
          </a:prstGeom>
          <a:blipFill>
            <a:blip r:embed="rId12" cstate="print"/>
            <a:stretch>
              <a:fillRect/>
            </a:stretch>
          </a:blipFill>
        </p:spPr>
        <p:txBody>
          <a:bodyPr wrap="square" lIns="0" tIns="0" rIns="0" bIns="0" rtlCol="0"/>
          <a:lstStyle/>
          <a:p>
            <a:endParaRPr/>
          </a:p>
        </p:txBody>
      </p:sp>
      <p:sp>
        <p:nvSpPr>
          <p:cNvPr id="267" name="object 125">
            <a:extLst>
              <a:ext uri="{FF2B5EF4-FFF2-40B4-BE49-F238E27FC236}">
                <a16:creationId xmlns:a16="http://schemas.microsoft.com/office/drawing/2014/main" id="{DEEA8492-11DC-4911-8D62-B3FC01D7733F}"/>
              </a:ext>
            </a:extLst>
          </p:cNvPr>
          <p:cNvSpPr/>
          <p:nvPr/>
        </p:nvSpPr>
        <p:spPr>
          <a:xfrm>
            <a:off x="3538847" y="5219453"/>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68" name="object 126">
            <a:extLst>
              <a:ext uri="{FF2B5EF4-FFF2-40B4-BE49-F238E27FC236}">
                <a16:creationId xmlns:a16="http://schemas.microsoft.com/office/drawing/2014/main" id="{8BC1DFD8-B2E5-47D3-8D32-CA6E55C3F833}"/>
              </a:ext>
            </a:extLst>
          </p:cNvPr>
          <p:cNvSpPr/>
          <p:nvPr/>
        </p:nvSpPr>
        <p:spPr>
          <a:xfrm>
            <a:off x="3651912" y="5219224"/>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69" name="object 127">
            <a:extLst>
              <a:ext uri="{FF2B5EF4-FFF2-40B4-BE49-F238E27FC236}">
                <a16:creationId xmlns:a16="http://schemas.microsoft.com/office/drawing/2014/main" id="{6B0D0F8A-0E8C-44EB-AC82-E5158C642F98}"/>
              </a:ext>
            </a:extLst>
          </p:cNvPr>
          <p:cNvSpPr/>
          <p:nvPr/>
        </p:nvSpPr>
        <p:spPr>
          <a:xfrm>
            <a:off x="3963570" y="5244000"/>
            <a:ext cx="145273" cy="218255"/>
          </a:xfrm>
          <a:prstGeom prst="rect">
            <a:avLst/>
          </a:prstGeom>
          <a:blipFill>
            <a:blip r:embed="rId16" cstate="print"/>
            <a:stretch>
              <a:fillRect/>
            </a:stretch>
          </a:blipFill>
        </p:spPr>
        <p:txBody>
          <a:bodyPr wrap="square" lIns="0" tIns="0" rIns="0" bIns="0" rtlCol="0"/>
          <a:lstStyle/>
          <a:p>
            <a:endParaRPr/>
          </a:p>
        </p:txBody>
      </p:sp>
      <p:sp>
        <p:nvSpPr>
          <p:cNvPr id="270" name="object 128">
            <a:extLst>
              <a:ext uri="{FF2B5EF4-FFF2-40B4-BE49-F238E27FC236}">
                <a16:creationId xmlns:a16="http://schemas.microsoft.com/office/drawing/2014/main" id="{69E5F536-DC86-484C-9EB4-A648EB0B9554}"/>
              </a:ext>
            </a:extLst>
          </p:cNvPr>
          <p:cNvSpPr/>
          <p:nvPr/>
        </p:nvSpPr>
        <p:spPr>
          <a:xfrm>
            <a:off x="3615756" y="5248711"/>
            <a:ext cx="145273" cy="218255"/>
          </a:xfrm>
          <a:prstGeom prst="rect">
            <a:avLst/>
          </a:prstGeom>
          <a:blipFill>
            <a:blip r:embed="rId16" cstate="print"/>
            <a:stretch>
              <a:fillRect/>
            </a:stretch>
          </a:blipFill>
        </p:spPr>
        <p:txBody>
          <a:bodyPr wrap="square" lIns="0" tIns="0" rIns="0" bIns="0" rtlCol="0"/>
          <a:lstStyle/>
          <a:p>
            <a:endParaRPr/>
          </a:p>
        </p:txBody>
      </p:sp>
      <p:sp>
        <p:nvSpPr>
          <p:cNvPr id="271" name="object 129">
            <a:extLst>
              <a:ext uri="{FF2B5EF4-FFF2-40B4-BE49-F238E27FC236}">
                <a16:creationId xmlns:a16="http://schemas.microsoft.com/office/drawing/2014/main" id="{4A0EB41F-28FE-47DB-9997-B5AA5CFD6F7D}"/>
              </a:ext>
            </a:extLst>
          </p:cNvPr>
          <p:cNvSpPr/>
          <p:nvPr/>
        </p:nvSpPr>
        <p:spPr>
          <a:xfrm>
            <a:off x="3270297" y="5248711"/>
            <a:ext cx="145273" cy="218255"/>
          </a:xfrm>
          <a:prstGeom prst="rect">
            <a:avLst/>
          </a:prstGeom>
          <a:blipFill>
            <a:blip r:embed="rId17" cstate="print"/>
            <a:stretch>
              <a:fillRect/>
            </a:stretch>
          </a:blipFill>
        </p:spPr>
        <p:txBody>
          <a:bodyPr wrap="square" lIns="0" tIns="0" rIns="0" bIns="0" rtlCol="0"/>
          <a:lstStyle/>
          <a:p>
            <a:endParaRPr/>
          </a:p>
        </p:txBody>
      </p:sp>
      <p:sp>
        <p:nvSpPr>
          <p:cNvPr id="272" name="object 130">
            <a:extLst>
              <a:ext uri="{FF2B5EF4-FFF2-40B4-BE49-F238E27FC236}">
                <a16:creationId xmlns:a16="http://schemas.microsoft.com/office/drawing/2014/main" id="{E635510D-E5B1-43AF-B4B2-4E28B3465283}"/>
              </a:ext>
            </a:extLst>
          </p:cNvPr>
          <p:cNvSpPr/>
          <p:nvPr/>
        </p:nvSpPr>
        <p:spPr>
          <a:xfrm>
            <a:off x="2924836" y="5248711"/>
            <a:ext cx="145273" cy="218255"/>
          </a:xfrm>
          <a:prstGeom prst="rect">
            <a:avLst/>
          </a:prstGeom>
          <a:blipFill>
            <a:blip r:embed="rId16" cstate="print"/>
            <a:stretch>
              <a:fillRect/>
            </a:stretch>
          </a:blipFill>
        </p:spPr>
        <p:txBody>
          <a:bodyPr wrap="square" lIns="0" tIns="0" rIns="0" bIns="0" rtlCol="0"/>
          <a:lstStyle/>
          <a:p>
            <a:endParaRPr/>
          </a:p>
        </p:txBody>
      </p:sp>
      <p:graphicFrame>
        <p:nvGraphicFramePr>
          <p:cNvPr id="273" name="object 131">
            <a:extLst>
              <a:ext uri="{FF2B5EF4-FFF2-40B4-BE49-F238E27FC236}">
                <a16:creationId xmlns:a16="http://schemas.microsoft.com/office/drawing/2014/main" id="{3FAA93AB-0F9F-4BA4-9969-B91C9A9E3F59}"/>
              </a:ext>
            </a:extLst>
          </p:cNvPr>
          <p:cNvGraphicFramePr>
            <a:graphicFrameLocks noGrp="1"/>
          </p:cNvGraphicFramePr>
          <p:nvPr/>
        </p:nvGraphicFramePr>
        <p:xfrm>
          <a:off x="2767009" y="5212589"/>
          <a:ext cx="1362709"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5440">
                  <a:extLst>
                    <a:ext uri="{9D8B030D-6E8A-4147-A177-3AD203B41FA5}">
                      <a16:colId xmlns:a16="http://schemas.microsoft.com/office/drawing/2014/main" val="20001"/>
                    </a:ext>
                  </a:extLst>
                </a:gridCol>
                <a:gridCol w="345439">
                  <a:extLst>
                    <a:ext uri="{9D8B030D-6E8A-4147-A177-3AD203B41FA5}">
                      <a16:colId xmlns:a16="http://schemas.microsoft.com/office/drawing/2014/main" val="20002"/>
                    </a:ext>
                  </a:extLst>
                </a:gridCol>
                <a:gridCol w="335915">
                  <a:extLst>
                    <a:ext uri="{9D8B030D-6E8A-4147-A177-3AD203B41FA5}">
                      <a16:colId xmlns:a16="http://schemas.microsoft.com/office/drawing/2014/main" val="20003"/>
                    </a:ext>
                  </a:extLst>
                </a:gridCol>
              </a:tblGrid>
              <a:tr h="263790">
                <a:tc>
                  <a:txBody>
                    <a:bodyPr/>
                    <a:lstStyle/>
                    <a:p>
                      <a:pPr marL="191770">
                        <a:lnSpc>
                          <a:spcPct val="100000"/>
                        </a:lnSpc>
                        <a:spcBef>
                          <a:spcPts val="434"/>
                        </a:spcBef>
                      </a:pPr>
                      <a:r>
                        <a:rPr sz="1000" dirty="0">
                          <a:latin typeface="Calibri"/>
                          <a:cs typeface="Calibri"/>
                        </a:rPr>
                        <a:t>4</a:t>
                      </a:r>
                      <a:endParaRPr sz="1000">
                        <a:latin typeface="Calibri"/>
                        <a:cs typeface="Calibri"/>
                      </a:endParaRPr>
                    </a:p>
                  </a:txBody>
                  <a:tcPr marL="0" marR="0" marT="55244"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201295">
                        <a:lnSpc>
                          <a:spcPct val="100000"/>
                        </a:lnSpc>
                        <a:spcBef>
                          <a:spcPts val="434"/>
                        </a:spcBef>
                      </a:pPr>
                      <a:r>
                        <a:rPr sz="1000" dirty="0">
                          <a:latin typeface="Calibri"/>
                          <a:cs typeface="Calibri"/>
                        </a:rPr>
                        <a:t>5</a:t>
                      </a:r>
                      <a:endParaRPr sz="1000">
                        <a:latin typeface="Calibri"/>
                        <a:cs typeface="Calibri"/>
                      </a:endParaRPr>
                    </a:p>
                  </a:txBody>
                  <a:tcPr marL="0" marR="0" marT="55244"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201295">
                        <a:lnSpc>
                          <a:spcPct val="100000"/>
                        </a:lnSpc>
                        <a:spcBef>
                          <a:spcPts val="434"/>
                        </a:spcBef>
                      </a:pPr>
                      <a:r>
                        <a:rPr sz="1000" dirty="0">
                          <a:latin typeface="Calibri"/>
                          <a:cs typeface="Calibri"/>
                        </a:rPr>
                        <a:t>6</a:t>
                      </a:r>
                      <a:endParaRPr sz="1000">
                        <a:latin typeface="Calibri"/>
                        <a:cs typeface="Calibri"/>
                      </a:endParaRPr>
                    </a:p>
                  </a:txBody>
                  <a:tcPr marL="0" marR="0" marT="55244"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203200">
                        <a:lnSpc>
                          <a:spcPct val="100000"/>
                        </a:lnSpc>
                        <a:spcBef>
                          <a:spcPts val="395"/>
                        </a:spcBef>
                      </a:pPr>
                      <a:r>
                        <a:rPr sz="1000" dirty="0">
                          <a:latin typeface="Calibri"/>
                          <a:cs typeface="Calibri"/>
                        </a:rPr>
                        <a:t>7</a:t>
                      </a:r>
                      <a:endParaRPr sz="1000">
                        <a:latin typeface="Calibri"/>
                        <a:cs typeface="Calibri"/>
                      </a:endParaRPr>
                    </a:p>
                  </a:txBody>
                  <a:tcPr marL="0" marR="0" marT="5016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274" name="object 132">
            <a:extLst>
              <a:ext uri="{FF2B5EF4-FFF2-40B4-BE49-F238E27FC236}">
                <a16:creationId xmlns:a16="http://schemas.microsoft.com/office/drawing/2014/main" id="{D6E45739-2908-444D-AAEC-F09F44603A69}"/>
              </a:ext>
            </a:extLst>
          </p:cNvPr>
          <p:cNvSpPr/>
          <p:nvPr/>
        </p:nvSpPr>
        <p:spPr>
          <a:xfrm>
            <a:off x="2367379" y="5248711"/>
            <a:ext cx="145273" cy="218255"/>
          </a:xfrm>
          <a:prstGeom prst="rect">
            <a:avLst/>
          </a:prstGeom>
          <a:blipFill>
            <a:blip r:embed="rId16" cstate="print"/>
            <a:stretch>
              <a:fillRect/>
            </a:stretch>
          </a:blipFill>
        </p:spPr>
        <p:txBody>
          <a:bodyPr wrap="square" lIns="0" tIns="0" rIns="0" bIns="0" rtlCol="0"/>
          <a:lstStyle/>
          <a:p>
            <a:endParaRPr/>
          </a:p>
        </p:txBody>
      </p:sp>
      <p:sp>
        <p:nvSpPr>
          <p:cNvPr id="275" name="object 133">
            <a:extLst>
              <a:ext uri="{FF2B5EF4-FFF2-40B4-BE49-F238E27FC236}">
                <a16:creationId xmlns:a16="http://schemas.microsoft.com/office/drawing/2014/main" id="{3DFC9AA6-2138-4B96-BDFA-00CB1D06E7E1}"/>
              </a:ext>
            </a:extLst>
          </p:cNvPr>
          <p:cNvSpPr/>
          <p:nvPr/>
        </p:nvSpPr>
        <p:spPr>
          <a:xfrm>
            <a:off x="2019564" y="5248711"/>
            <a:ext cx="145273" cy="218255"/>
          </a:xfrm>
          <a:prstGeom prst="rect">
            <a:avLst/>
          </a:prstGeom>
          <a:blipFill>
            <a:blip r:embed="rId16" cstate="print"/>
            <a:stretch>
              <a:fillRect/>
            </a:stretch>
          </a:blipFill>
        </p:spPr>
        <p:txBody>
          <a:bodyPr wrap="square" lIns="0" tIns="0" rIns="0" bIns="0" rtlCol="0"/>
          <a:lstStyle/>
          <a:p>
            <a:endParaRPr/>
          </a:p>
        </p:txBody>
      </p:sp>
      <p:sp>
        <p:nvSpPr>
          <p:cNvPr id="276" name="object 134">
            <a:extLst>
              <a:ext uri="{FF2B5EF4-FFF2-40B4-BE49-F238E27FC236}">
                <a16:creationId xmlns:a16="http://schemas.microsoft.com/office/drawing/2014/main" id="{27E75FC7-DFCA-4927-A3F1-503D5F23A4FC}"/>
              </a:ext>
            </a:extLst>
          </p:cNvPr>
          <p:cNvSpPr/>
          <p:nvPr/>
        </p:nvSpPr>
        <p:spPr>
          <a:xfrm>
            <a:off x="1674105" y="5248711"/>
            <a:ext cx="145273" cy="218255"/>
          </a:xfrm>
          <a:prstGeom prst="rect">
            <a:avLst/>
          </a:prstGeom>
          <a:blipFill>
            <a:blip r:embed="rId18" cstate="print"/>
            <a:stretch>
              <a:fillRect/>
            </a:stretch>
          </a:blipFill>
        </p:spPr>
        <p:txBody>
          <a:bodyPr wrap="square" lIns="0" tIns="0" rIns="0" bIns="0" rtlCol="0"/>
          <a:lstStyle/>
          <a:p>
            <a:endParaRPr/>
          </a:p>
        </p:txBody>
      </p:sp>
      <p:sp>
        <p:nvSpPr>
          <p:cNvPr id="277" name="object 135">
            <a:extLst>
              <a:ext uri="{FF2B5EF4-FFF2-40B4-BE49-F238E27FC236}">
                <a16:creationId xmlns:a16="http://schemas.microsoft.com/office/drawing/2014/main" id="{CBDB23A9-ED93-497D-BB5D-F6F902127D7D}"/>
              </a:ext>
            </a:extLst>
          </p:cNvPr>
          <p:cNvSpPr/>
          <p:nvPr/>
        </p:nvSpPr>
        <p:spPr>
          <a:xfrm>
            <a:off x="1328645" y="5248711"/>
            <a:ext cx="145273" cy="218255"/>
          </a:xfrm>
          <a:prstGeom prst="rect">
            <a:avLst/>
          </a:prstGeom>
          <a:blipFill>
            <a:blip r:embed="rId17" cstate="print"/>
            <a:stretch>
              <a:fillRect/>
            </a:stretch>
          </a:blipFill>
        </p:spPr>
        <p:txBody>
          <a:bodyPr wrap="square" lIns="0" tIns="0" rIns="0" bIns="0" rtlCol="0"/>
          <a:lstStyle/>
          <a:p>
            <a:endParaRPr/>
          </a:p>
        </p:txBody>
      </p:sp>
      <p:graphicFrame>
        <p:nvGraphicFramePr>
          <p:cNvPr id="278" name="object 136">
            <a:extLst>
              <a:ext uri="{FF2B5EF4-FFF2-40B4-BE49-F238E27FC236}">
                <a16:creationId xmlns:a16="http://schemas.microsoft.com/office/drawing/2014/main" id="{97649ABE-F30C-4F2A-BFCD-255C613E98EB}"/>
              </a:ext>
            </a:extLst>
          </p:cNvPr>
          <p:cNvGraphicFramePr>
            <a:graphicFrameLocks noGrp="1"/>
          </p:cNvGraphicFramePr>
          <p:nvPr/>
        </p:nvGraphicFramePr>
        <p:xfrm>
          <a:off x="1171511" y="5212589"/>
          <a:ext cx="1362709"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5440">
                  <a:extLst>
                    <a:ext uri="{9D8B030D-6E8A-4147-A177-3AD203B41FA5}">
                      <a16:colId xmlns:a16="http://schemas.microsoft.com/office/drawing/2014/main" val="20001"/>
                    </a:ext>
                  </a:extLst>
                </a:gridCol>
                <a:gridCol w="345439">
                  <a:extLst>
                    <a:ext uri="{9D8B030D-6E8A-4147-A177-3AD203B41FA5}">
                      <a16:colId xmlns:a16="http://schemas.microsoft.com/office/drawing/2014/main" val="20002"/>
                    </a:ext>
                  </a:extLst>
                </a:gridCol>
                <a:gridCol w="335915">
                  <a:extLst>
                    <a:ext uri="{9D8B030D-6E8A-4147-A177-3AD203B41FA5}">
                      <a16:colId xmlns:a16="http://schemas.microsoft.com/office/drawing/2014/main" val="20003"/>
                    </a:ext>
                  </a:extLst>
                </a:gridCol>
              </a:tblGrid>
              <a:tr h="263790">
                <a:tc>
                  <a:txBody>
                    <a:bodyPr/>
                    <a:lstStyle/>
                    <a:p>
                      <a:pPr marL="191135">
                        <a:lnSpc>
                          <a:spcPct val="100000"/>
                        </a:lnSpc>
                        <a:spcBef>
                          <a:spcPts val="434"/>
                        </a:spcBef>
                      </a:pPr>
                      <a:r>
                        <a:rPr sz="1000" dirty="0">
                          <a:latin typeface="Calibri"/>
                          <a:cs typeface="Calibri"/>
                        </a:rPr>
                        <a:t>0</a:t>
                      </a:r>
                      <a:endParaRPr sz="1000">
                        <a:latin typeface="Calibri"/>
                        <a:cs typeface="Calibri"/>
                      </a:endParaRPr>
                    </a:p>
                  </a:txBody>
                  <a:tcPr marL="0" marR="0" marT="55244"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200660">
                        <a:lnSpc>
                          <a:spcPct val="100000"/>
                        </a:lnSpc>
                        <a:spcBef>
                          <a:spcPts val="434"/>
                        </a:spcBef>
                      </a:pPr>
                      <a:r>
                        <a:rPr sz="1000" dirty="0">
                          <a:latin typeface="Calibri"/>
                          <a:cs typeface="Calibri"/>
                        </a:rPr>
                        <a:t>1</a:t>
                      </a:r>
                      <a:endParaRPr sz="1000">
                        <a:latin typeface="Calibri"/>
                        <a:cs typeface="Calibri"/>
                      </a:endParaRPr>
                    </a:p>
                  </a:txBody>
                  <a:tcPr marL="0" marR="0" marT="55244"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200025">
                        <a:lnSpc>
                          <a:spcPct val="100000"/>
                        </a:lnSpc>
                        <a:spcBef>
                          <a:spcPts val="434"/>
                        </a:spcBef>
                      </a:pPr>
                      <a:r>
                        <a:rPr sz="1000" dirty="0">
                          <a:latin typeface="Calibri"/>
                          <a:cs typeface="Calibri"/>
                        </a:rPr>
                        <a:t>2</a:t>
                      </a:r>
                      <a:endParaRPr sz="1000">
                        <a:latin typeface="Calibri"/>
                        <a:cs typeface="Calibri"/>
                      </a:endParaRPr>
                    </a:p>
                  </a:txBody>
                  <a:tcPr marL="0" marR="0" marT="55244"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202565">
                        <a:lnSpc>
                          <a:spcPct val="100000"/>
                        </a:lnSpc>
                        <a:spcBef>
                          <a:spcPts val="434"/>
                        </a:spcBef>
                      </a:pPr>
                      <a:r>
                        <a:rPr sz="1000" dirty="0">
                          <a:latin typeface="Calibri"/>
                          <a:cs typeface="Calibri"/>
                        </a:rPr>
                        <a:t>3</a:t>
                      </a:r>
                      <a:endParaRPr sz="1000">
                        <a:latin typeface="Calibri"/>
                        <a:cs typeface="Calibri"/>
                      </a:endParaRPr>
                    </a:p>
                  </a:txBody>
                  <a:tcPr marL="0" marR="0" marT="55244"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279" name="object 138">
            <a:extLst>
              <a:ext uri="{FF2B5EF4-FFF2-40B4-BE49-F238E27FC236}">
                <a16:creationId xmlns:a16="http://schemas.microsoft.com/office/drawing/2014/main" id="{C8F4A216-BCD8-4B6C-8CD2-0C8E2F5ED036}"/>
              </a:ext>
            </a:extLst>
          </p:cNvPr>
          <p:cNvSpPr txBox="1"/>
          <p:nvPr/>
        </p:nvSpPr>
        <p:spPr>
          <a:xfrm>
            <a:off x="4291173" y="5216435"/>
            <a:ext cx="430114" cy="217367"/>
          </a:xfrm>
          <a:prstGeom prst="rect">
            <a:avLst/>
          </a:prstGeom>
        </p:spPr>
        <p:txBody>
          <a:bodyPr vert="horz" wrap="square" lIns="0" tIns="17145" rIns="0" bIns="0" rtlCol="0">
            <a:spAutoFit/>
          </a:bodyPr>
          <a:lstStyle/>
          <a:p>
            <a:pPr marL="12700">
              <a:lnSpc>
                <a:spcPct val="100000"/>
              </a:lnSpc>
              <a:spcBef>
                <a:spcPts val="135"/>
              </a:spcBef>
            </a:pPr>
            <a:r>
              <a:rPr lang="en-US" sz="1300" b="1" spc="20" dirty="0">
                <a:solidFill>
                  <a:srgbClr val="008000"/>
                </a:solidFill>
                <a:latin typeface="Courier New"/>
                <a:cs typeface="Courier New"/>
              </a:rPr>
              <a:t>(</a:t>
            </a:r>
            <a:r>
              <a:rPr sz="1300" b="1" spc="20" dirty="0">
                <a:solidFill>
                  <a:srgbClr val="008000"/>
                </a:solidFill>
                <a:latin typeface="Courier New"/>
                <a:cs typeface="Courier New"/>
              </a:rPr>
              <a:t>#2</a:t>
            </a:r>
            <a:r>
              <a:rPr lang="en-US" sz="1300" b="1" spc="20" dirty="0">
                <a:solidFill>
                  <a:srgbClr val="008000"/>
                </a:solidFill>
                <a:latin typeface="Courier New"/>
                <a:cs typeface="Courier New"/>
              </a:rPr>
              <a:t>)</a:t>
            </a:r>
            <a:endParaRPr sz="1300" dirty="0">
              <a:latin typeface="Courier New"/>
              <a:cs typeface="Courier New"/>
            </a:endParaRPr>
          </a:p>
        </p:txBody>
      </p:sp>
      <p:sp>
        <p:nvSpPr>
          <p:cNvPr id="280" name="object 139">
            <a:extLst>
              <a:ext uri="{FF2B5EF4-FFF2-40B4-BE49-F238E27FC236}">
                <a16:creationId xmlns:a16="http://schemas.microsoft.com/office/drawing/2014/main" id="{90C5C764-F579-4E47-89D1-48B6398AE0AF}"/>
              </a:ext>
            </a:extLst>
          </p:cNvPr>
          <p:cNvSpPr txBox="1"/>
          <p:nvPr/>
        </p:nvSpPr>
        <p:spPr>
          <a:xfrm>
            <a:off x="4291173" y="4660653"/>
            <a:ext cx="430114" cy="217367"/>
          </a:xfrm>
          <a:prstGeom prst="rect">
            <a:avLst/>
          </a:prstGeom>
        </p:spPr>
        <p:txBody>
          <a:bodyPr vert="horz" wrap="square" lIns="0" tIns="17145" rIns="0" bIns="0" rtlCol="0">
            <a:spAutoFit/>
          </a:bodyPr>
          <a:lstStyle/>
          <a:p>
            <a:pPr marL="12700">
              <a:lnSpc>
                <a:spcPct val="100000"/>
              </a:lnSpc>
              <a:spcBef>
                <a:spcPts val="135"/>
              </a:spcBef>
            </a:pPr>
            <a:r>
              <a:rPr lang="en-US" sz="1300" b="1" spc="20" dirty="0">
                <a:solidFill>
                  <a:srgbClr val="008000"/>
                </a:solidFill>
                <a:latin typeface="Courier New"/>
                <a:cs typeface="Courier New"/>
              </a:rPr>
              <a:t>(</a:t>
            </a:r>
            <a:r>
              <a:rPr sz="1300" b="1" spc="20" dirty="0">
                <a:solidFill>
                  <a:srgbClr val="008000"/>
                </a:solidFill>
                <a:latin typeface="Courier New"/>
                <a:cs typeface="Courier New"/>
              </a:rPr>
              <a:t>#1</a:t>
            </a:r>
            <a:r>
              <a:rPr lang="en-US" sz="1300" b="1" spc="20" dirty="0">
                <a:solidFill>
                  <a:srgbClr val="008000"/>
                </a:solidFill>
                <a:latin typeface="Courier New"/>
                <a:cs typeface="Courier New"/>
              </a:rPr>
              <a:t>)</a:t>
            </a:r>
            <a:endParaRPr sz="1300" dirty="0">
              <a:latin typeface="Courier New"/>
              <a:cs typeface="Courier New"/>
            </a:endParaRPr>
          </a:p>
        </p:txBody>
      </p:sp>
      <p:sp>
        <p:nvSpPr>
          <p:cNvPr id="285" name="object 12">
            <a:extLst>
              <a:ext uri="{FF2B5EF4-FFF2-40B4-BE49-F238E27FC236}">
                <a16:creationId xmlns:a16="http://schemas.microsoft.com/office/drawing/2014/main" id="{9637C940-8B31-4B91-934B-045B3264935F}"/>
              </a:ext>
            </a:extLst>
          </p:cNvPr>
          <p:cNvSpPr txBox="1"/>
          <p:nvPr/>
        </p:nvSpPr>
        <p:spPr>
          <a:xfrm>
            <a:off x="1223081" y="5586438"/>
            <a:ext cx="1308100" cy="171201"/>
          </a:xfrm>
          <a:prstGeom prst="rect">
            <a:avLst/>
          </a:prstGeom>
        </p:spPr>
        <p:txBody>
          <a:bodyPr vert="horz" wrap="square" lIns="0" tIns="17145" rIns="0" bIns="0" rtlCol="0">
            <a:spAutoFit/>
          </a:bodyPr>
          <a:lstStyle/>
          <a:p>
            <a:pPr marL="12700">
              <a:lnSpc>
                <a:spcPct val="100000"/>
              </a:lnSpc>
              <a:spcBef>
                <a:spcPts val="135"/>
              </a:spcBef>
              <a:tabLst>
                <a:tab pos="359410" algn="l"/>
              </a:tabLst>
            </a:pPr>
            <a:r>
              <a:rPr sz="1000" b="1" spc="10" dirty="0">
                <a:solidFill>
                  <a:srgbClr val="C55A11"/>
                </a:solidFill>
                <a:latin typeface="Calibri"/>
                <a:cs typeface="Calibri"/>
              </a:rPr>
              <a:t>0,</a:t>
            </a:r>
            <a:r>
              <a:rPr sz="1000" b="1" spc="5" dirty="0">
                <a:solidFill>
                  <a:srgbClr val="C55A11"/>
                </a:solidFill>
                <a:latin typeface="Calibri"/>
                <a:cs typeface="Calibri"/>
              </a:rPr>
              <a:t> </a:t>
            </a:r>
            <a:r>
              <a:rPr sz="1000" b="1" spc="15" dirty="0">
                <a:solidFill>
                  <a:srgbClr val="C55A11"/>
                </a:solidFill>
                <a:latin typeface="Calibri"/>
                <a:cs typeface="Calibri"/>
              </a:rPr>
              <a:t>8	</a:t>
            </a:r>
            <a:r>
              <a:rPr sz="1000" b="1" spc="10" dirty="0">
                <a:solidFill>
                  <a:srgbClr val="C55A11"/>
                </a:solidFill>
                <a:latin typeface="Calibri"/>
                <a:cs typeface="Calibri"/>
              </a:rPr>
              <a:t>1, </a:t>
            </a:r>
            <a:r>
              <a:rPr sz="1000" b="1" spc="15" dirty="0">
                <a:solidFill>
                  <a:srgbClr val="C55A11"/>
                </a:solidFill>
                <a:latin typeface="Calibri"/>
                <a:cs typeface="Calibri"/>
              </a:rPr>
              <a:t>9 </a:t>
            </a:r>
            <a:r>
              <a:rPr lang="en-US" sz="1000" b="1" spc="15" dirty="0">
                <a:solidFill>
                  <a:srgbClr val="C55A11"/>
                </a:solidFill>
                <a:latin typeface="Calibri"/>
                <a:cs typeface="Calibri"/>
              </a:rPr>
              <a:t>   </a:t>
            </a:r>
            <a:r>
              <a:rPr sz="1000" b="1" spc="10" dirty="0">
                <a:solidFill>
                  <a:srgbClr val="C55A11"/>
                </a:solidFill>
                <a:latin typeface="Calibri"/>
                <a:cs typeface="Calibri"/>
              </a:rPr>
              <a:t>2, </a:t>
            </a:r>
            <a:r>
              <a:rPr sz="1000" b="1" spc="15" dirty="0">
                <a:solidFill>
                  <a:srgbClr val="C55A11"/>
                </a:solidFill>
                <a:latin typeface="Calibri"/>
                <a:cs typeface="Calibri"/>
              </a:rPr>
              <a:t>10 </a:t>
            </a:r>
            <a:r>
              <a:rPr lang="en-US" sz="1000" b="1" spc="15" dirty="0">
                <a:solidFill>
                  <a:srgbClr val="C55A11"/>
                </a:solidFill>
                <a:latin typeface="Calibri"/>
                <a:cs typeface="Calibri"/>
              </a:rPr>
              <a:t>  </a:t>
            </a:r>
            <a:r>
              <a:rPr sz="1000" b="1" spc="10" dirty="0">
                <a:solidFill>
                  <a:srgbClr val="C55A11"/>
                </a:solidFill>
                <a:latin typeface="Calibri"/>
                <a:cs typeface="Calibri"/>
              </a:rPr>
              <a:t>3,</a:t>
            </a:r>
            <a:r>
              <a:rPr sz="1000" b="1" spc="-95" dirty="0">
                <a:solidFill>
                  <a:srgbClr val="C55A11"/>
                </a:solidFill>
                <a:latin typeface="Calibri"/>
                <a:cs typeface="Calibri"/>
              </a:rPr>
              <a:t> </a:t>
            </a:r>
            <a:r>
              <a:rPr sz="1000" b="1" spc="15" dirty="0">
                <a:solidFill>
                  <a:srgbClr val="C55A11"/>
                </a:solidFill>
                <a:latin typeface="Calibri"/>
                <a:cs typeface="Calibri"/>
              </a:rPr>
              <a:t>11</a:t>
            </a:r>
            <a:endParaRPr sz="1000" dirty="0">
              <a:latin typeface="Calibri"/>
              <a:cs typeface="Calibri"/>
            </a:endParaRPr>
          </a:p>
        </p:txBody>
      </p:sp>
      <p:sp>
        <p:nvSpPr>
          <p:cNvPr id="286" name="object 11">
            <a:extLst>
              <a:ext uri="{FF2B5EF4-FFF2-40B4-BE49-F238E27FC236}">
                <a16:creationId xmlns:a16="http://schemas.microsoft.com/office/drawing/2014/main" id="{EF68CB9E-17B3-468D-A166-9AF96C807A8A}"/>
              </a:ext>
            </a:extLst>
          </p:cNvPr>
          <p:cNvSpPr txBox="1"/>
          <p:nvPr/>
        </p:nvSpPr>
        <p:spPr>
          <a:xfrm>
            <a:off x="2791043" y="5586336"/>
            <a:ext cx="1338580" cy="171201"/>
          </a:xfrm>
          <a:prstGeom prst="rect">
            <a:avLst/>
          </a:prstGeom>
        </p:spPr>
        <p:txBody>
          <a:bodyPr vert="horz" wrap="square" lIns="0" tIns="17145" rIns="0" bIns="0" rtlCol="0">
            <a:spAutoFit/>
          </a:bodyPr>
          <a:lstStyle/>
          <a:p>
            <a:pPr marL="12700">
              <a:lnSpc>
                <a:spcPct val="100000"/>
              </a:lnSpc>
              <a:spcBef>
                <a:spcPts val="135"/>
              </a:spcBef>
            </a:pPr>
            <a:r>
              <a:rPr sz="1000" b="1" spc="10" dirty="0">
                <a:solidFill>
                  <a:srgbClr val="C55A11"/>
                </a:solidFill>
                <a:latin typeface="Calibri"/>
                <a:cs typeface="Calibri"/>
              </a:rPr>
              <a:t>4, </a:t>
            </a:r>
            <a:r>
              <a:rPr sz="1000" b="1" spc="15" dirty="0">
                <a:solidFill>
                  <a:srgbClr val="C55A11"/>
                </a:solidFill>
                <a:latin typeface="Calibri"/>
                <a:cs typeface="Calibri"/>
              </a:rPr>
              <a:t>12 </a:t>
            </a:r>
            <a:r>
              <a:rPr lang="en-US" sz="1000" b="1" spc="15" dirty="0">
                <a:solidFill>
                  <a:srgbClr val="C55A11"/>
                </a:solidFill>
                <a:latin typeface="Calibri"/>
                <a:cs typeface="Calibri"/>
              </a:rPr>
              <a:t>   </a:t>
            </a:r>
            <a:r>
              <a:rPr sz="1000" b="1" spc="10" dirty="0">
                <a:solidFill>
                  <a:srgbClr val="C55A11"/>
                </a:solidFill>
                <a:latin typeface="Calibri"/>
                <a:cs typeface="Calibri"/>
              </a:rPr>
              <a:t>5, </a:t>
            </a:r>
            <a:r>
              <a:rPr sz="1000" b="1" spc="15" dirty="0">
                <a:solidFill>
                  <a:srgbClr val="C55A11"/>
                </a:solidFill>
                <a:latin typeface="Calibri"/>
                <a:cs typeface="Calibri"/>
              </a:rPr>
              <a:t>13 </a:t>
            </a:r>
            <a:r>
              <a:rPr lang="en-US" sz="1000" b="1" spc="15" dirty="0">
                <a:solidFill>
                  <a:srgbClr val="C55A11"/>
                </a:solidFill>
                <a:latin typeface="Calibri"/>
                <a:cs typeface="Calibri"/>
              </a:rPr>
              <a:t>  </a:t>
            </a:r>
            <a:r>
              <a:rPr sz="1000" b="1" spc="10" dirty="0">
                <a:solidFill>
                  <a:srgbClr val="C55A11"/>
                </a:solidFill>
                <a:latin typeface="Calibri"/>
                <a:cs typeface="Calibri"/>
              </a:rPr>
              <a:t>6, </a:t>
            </a:r>
            <a:r>
              <a:rPr sz="1000" b="1" spc="15" dirty="0">
                <a:solidFill>
                  <a:srgbClr val="C55A11"/>
                </a:solidFill>
                <a:latin typeface="Calibri"/>
                <a:cs typeface="Calibri"/>
              </a:rPr>
              <a:t>14 </a:t>
            </a:r>
            <a:r>
              <a:rPr sz="1000" b="1" spc="10" dirty="0">
                <a:solidFill>
                  <a:srgbClr val="C55A11"/>
                </a:solidFill>
                <a:latin typeface="Calibri"/>
                <a:cs typeface="Calibri"/>
              </a:rPr>
              <a:t>7,</a:t>
            </a:r>
            <a:r>
              <a:rPr sz="1000" b="1" spc="40" dirty="0">
                <a:solidFill>
                  <a:srgbClr val="C55A11"/>
                </a:solidFill>
                <a:latin typeface="Calibri"/>
                <a:cs typeface="Calibri"/>
              </a:rPr>
              <a:t> </a:t>
            </a:r>
            <a:r>
              <a:rPr sz="1000" b="1" spc="15" dirty="0">
                <a:solidFill>
                  <a:srgbClr val="C55A11"/>
                </a:solidFill>
                <a:latin typeface="Calibri"/>
                <a:cs typeface="Calibri"/>
              </a:rPr>
              <a:t>15</a:t>
            </a:r>
            <a:endParaRPr sz="1000" dirty="0">
              <a:latin typeface="Calibri"/>
              <a:cs typeface="Calibri"/>
            </a:endParaRPr>
          </a:p>
        </p:txBody>
      </p:sp>
      <p:sp>
        <p:nvSpPr>
          <p:cNvPr id="287" name="object 12">
            <a:extLst>
              <a:ext uri="{FF2B5EF4-FFF2-40B4-BE49-F238E27FC236}">
                <a16:creationId xmlns:a16="http://schemas.microsoft.com/office/drawing/2014/main" id="{8A264A37-00DF-47AD-9736-BABE99E6105F}"/>
              </a:ext>
            </a:extLst>
          </p:cNvPr>
          <p:cNvSpPr txBox="1"/>
          <p:nvPr/>
        </p:nvSpPr>
        <p:spPr>
          <a:xfrm>
            <a:off x="6359791" y="5005469"/>
            <a:ext cx="1308100" cy="171201"/>
          </a:xfrm>
          <a:prstGeom prst="rect">
            <a:avLst/>
          </a:prstGeom>
        </p:spPr>
        <p:txBody>
          <a:bodyPr vert="horz" wrap="square" lIns="0" tIns="17145" rIns="0" bIns="0" rtlCol="0">
            <a:spAutoFit/>
          </a:bodyPr>
          <a:lstStyle/>
          <a:p>
            <a:pPr marL="12700">
              <a:lnSpc>
                <a:spcPct val="100000"/>
              </a:lnSpc>
              <a:spcBef>
                <a:spcPts val="135"/>
              </a:spcBef>
              <a:tabLst>
                <a:tab pos="359410" algn="l"/>
              </a:tabLst>
            </a:pPr>
            <a:r>
              <a:rPr sz="1000" b="1" spc="10" dirty="0">
                <a:solidFill>
                  <a:srgbClr val="C55A11"/>
                </a:solidFill>
                <a:latin typeface="Calibri"/>
                <a:cs typeface="Calibri"/>
              </a:rPr>
              <a:t>0,</a:t>
            </a:r>
            <a:r>
              <a:rPr sz="1000" b="1" spc="5" dirty="0">
                <a:solidFill>
                  <a:srgbClr val="C55A11"/>
                </a:solidFill>
                <a:latin typeface="Calibri"/>
                <a:cs typeface="Calibri"/>
              </a:rPr>
              <a:t> </a:t>
            </a:r>
            <a:r>
              <a:rPr sz="1000" b="1" spc="15" dirty="0">
                <a:solidFill>
                  <a:srgbClr val="C55A11"/>
                </a:solidFill>
                <a:latin typeface="Calibri"/>
                <a:cs typeface="Calibri"/>
              </a:rPr>
              <a:t>8	</a:t>
            </a:r>
            <a:r>
              <a:rPr sz="1000" b="1" spc="10" dirty="0">
                <a:solidFill>
                  <a:srgbClr val="C55A11"/>
                </a:solidFill>
                <a:latin typeface="Calibri"/>
                <a:cs typeface="Calibri"/>
              </a:rPr>
              <a:t>1, </a:t>
            </a:r>
            <a:r>
              <a:rPr sz="1000" b="1" spc="15" dirty="0">
                <a:solidFill>
                  <a:srgbClr val="C55A11"/>
                </a:solidFill>
                <a:latin typeface="Calibri"/>
                <a:cs typeface="Calibri"/>
              </a:rPr>
              <a:t>9 </a:t>
            </a:r>
            <a:r>
              <a:rPr lang="en-US" sz="1000" b="1" spc="15" dirty="0">
                <a:solidFill>
                  <a:srgbClr val="C55A11"/>
                </a:solidFill>
                <a:latin typeface="Calibri"/>
                <a:cs typeface="Calibri"/>
              </a:rPr>
              <a:t>   </a:t>
            </a:r>
            <a:r>
              <a:rPr sz="1000" b="1" spc="10" dirty="0">
                <a:solidFill>
                  <a:srgbClr val="C55A11"/>
                </a:solidFill>
                <a:latin typeface="Calibri"/>
                <a:cs typeface="Calibri"/>
              </a:rPr>
              <a:t>2, </a:t>
            </a:r>
            <a:r>
              <a:rPr sz="1000" b="1" spc="15" dirty="0">
                <a:solidFill>
                  <a:srgbClr val="C55A11"/>
                </a:solidFill>
                <a:latin typeface="Calibri"/>
                <a:cs typeface="Calibri"/>
              </a:rPr>
              <a:t>10 </a:t>
            </a:r>
            <a:r>
              <a:rPr lang="en-US" sz="1000" b="1" spc="15" dirty="0">
                <a:solidFill>
                  <a:srgbClr val="C55A11"/>
                </a:solidFill>
                <a:latin typeface="Calibri"/>
                <a:cs typeface="Calibri"/>
              </a:rPr>
              <a:t>  </a:t>
            </a:r>
            <a:r>
              <a:rPr sz="1000" b="1" spc="10" dirty="0">
                <a:solidFill>
                  <a:srgbClr val="C55A11"/>
                </a:solidFill>
                <a:latin typeface="Calibri"/>
                <a:cs typeface="Calibri"/>
              </a:rPr>
              <a:t>3,</a:t>
            </a:r>
            <a:r>
              <a:rPr sz="1000" b="1" spc="-95" dirty="0">
                <a:solidFill>
                  <a:srgbClr val="C55A11"/>
                </a:solidFill>
                <a:latin typeface="Calibri"/>
                <a:cs typeface="Calibri"/>
              </a:rPr>
              <a:t> </a:t>
            </a:r>
            <a:r>
              <a:rPr sz="1000" b="1" spc="15" dirty="0">
                <a:solidFill>
                  <a:srgbClr val="C55A11"/>
                </a:solidFill>
                <a:latin typeface="Calibri"/>
                <a:cs typeface="Calibri"/>
              </a:rPr>
              <a:t>11</a:t>
            </a:r>
            <a:endParaRPr sz="1000" dirty="0">
              <a:latin typeface="Calibri"/>
              <a:cs typeface="Calibri"/>
            </a:endParaRPr>
          </a:p>
        </p:txBody>
      </p:sp>
      <p:sp>
        <p:nvSpPr>
          <p:cNvPr id="288" name="object 11">
            <a:extLst>
              <a:ext uri="{FF2B5EF4-FFF2-40B4-BE49-F238E27FC236}">
                <a16:creationId xmlns:a16="http://schemas.microsoft.com/office/drawing/2014/main" id="{4E64C341-C42D-45A4-818A-F83F36EAD79C}"/>
              </a:ext>
            </a:extLst>
          </p:cNvPr>
          <p:cNvSpPr txBox="1"/>
          <p:nvPr/>
        </p:nvSpPr>
        <p:spPr>
          <a:xfrm>
            <a:off x="7927753" y="5005367"/>
            <a:ext cx="1338580" cy="171201"/>
          </a:xfrm>
          <a:prstGeom prst="rect">
            <a:avLst/>
          </a:prstGeom>
        </p:spPr>
        <p:txBody>
          <a:bodyPr vert="horz" wrap="square" lIns="0" tIns="17145" rIns="0" bIns="0" rtlCol="0">
            <a:spAutoFit/>
          </a:bodyPr>
          <a:lstStyle/>
          <a:p>
            <a:pPr marL="12700">
              <a:lnSpc>
                <a:spcPct val="100000"/>
              </a:lnSpc>
              <a:spcBef>
                <a:spcPts val="135"/>
              </a:spcBef>
            </a:pPr>
            <a:r>
              <a:rPr sz="1000" b="1" spc="10" dirty="0">
                <a:solidFill>
                  <a:srgbClr val="C55A11"/>
                </a:solidFill>
                <a:latin typeface="Calibri"/>
                <a:cs typeface="Calibri"/>
              </a:rPr>
              <a:t>4, </a:t>
            </a:r>
            <a:r>
              <a:rPr sz="1000" b="1" spc="15" dirty="0">
                <a:solidFill>
                  <a:srgbClr val="C55A11"/>
                </a:solidFill>
                <a:latin typeface="Calibri"/>
                <a:cs typeface="Calibri"/>
              </a:rPr>
              <a:t>12 </a:t>
            </a:r>
            <a:r>
              <a:rPr lang="en-US" sz="1000" b="1" spc="15" dirty="0">
                <a:solidFill>
                  <a:srgbClr val="C55A11"/>
                </a:solidFill>
                <a:latin typeface="Calibri"/>
                <a:cs typeface="Calibri"/>
              </a:rPr>
              <a:t>   </a:t>
            </a:r>
            <a:r>
              <a:rPr sz="1000" b="1" spc="10" dirty="0">
                <a:solidFill>
                  <a:srgbClr val="C55A11"/>
                </a:solidFill>
                <a:latin typeface="Calibri"/>
                <a:cs typeface="Calibri"/>
              </a:rPr>
              <a:t>5, </a:t>
            </a:r>
            <a:r>
              <a:rPr sz="1000" b="1" spc="15" dirty="0">
                <a:solidFill>
                  <a:srgbClr val="C55A11"/>
                </a:solidFill>
                <a:latin typeface="Calibri"/>
                <a:cs typeface="Calibri"/>
              </a:rPr>
              <a:t>13 </a:t>
            </a:r>
            <a:r>
              <a:rPr lang="en-US" sz="1000" b="1" spc="15" dirty="0">
                <a:solidFill>
                  <a:srgbClr val="C55A11"/>
                </a:solidFill>
                <a:latin typeface="Calibri"/>
                <a:cs typeface="Calibri"/>
              </a:rPr>
              <a:t>  </a:t>
            </a:r>
            <a:r>
              <a:rPr sz="1000" b="1" spc="10" dirty="0">
                <a:solidFill>
                  <a:srgbClr val="C55A11"/>
                </a:solidFill>
                <a:latin typeface="Calibri"/>
                <a:cs typeface="Calibri"/>
              </a:rPr>
              <a:t>6, </a:t>
            </a:r>
            <a:r>
              <a:rPr sz="1000" b="1" spc="15" dirty="0">
                <a:solidFill>
                  <a:srgbClr val="C55A11"/>
                </a:solidFill>
                <a:latin typeface="Calibri"/>
                <a:cs typeface="Calibri"/>
              </a:rPr>
              <a:t>14 </a:t>
            </a:r>
            <a:r>
              <a:rPr sz="1000" b="1" spc="10" dirty="0">
                <a:solidFill>
                  <a:srgbClr val="C55A11"/>
                </a:solidFill>
                <a:latin typeface="Calibri"/>
                <a:cs typeface="Calibri"/>
              </a:rPr>
              <a:t>7,</a:t>
            </a:r>
            <a:r>
              <a:rPr sz="1000" b="1" spc="40" dirty="0">
                <a:solidFill>
                  <a:srgbClr val="C55A11"/>
                </a:solidFill>
                <a:latin typeface="Calibri"/>
                <a:cs typeface="Calibri"/>
              </a:rPr>
              <a:t> </a:t>
            </a:r>
            <a:r>
              <a:rPr sz="1000" b="1" spc="15" dirty="0">
                <a:solidFill>
                  <a:srgbClr val="C55A11"/>
                </a:solidFill>
                <a:latin typeface="Calibri"/>
                <a:cs typeface="Calibri"/>
              </a:rPr>
              <a:t>15</a:t>
            </a:r>
            <a:endParaRPr sz="1000" dirty="0">
              <a:latin typeface="Calibri"/>
              <a:cs typeface="Calibri"/>
            </a:endParaRPr>
          </a:p>
        </p:txBody>
      </p:sp>
      <p:sp>
        <p:nvSpPr>
          <p:cNvPr id="149" name="Arrow: Down 148">
            <a:extLst>
              <a:ext uri="{FF2B5EF4-FFF2-40B4-BE49-F238E27FC236}">
                <a16:creationId xmlns:a16="http://schemas.microsoft.com/office/drawing/2014/main" id="{0A0A23DA-BC1A-48B6-8A54-8F861F88C177}"/>
              </a:ext>
            </a:extLst>
          </p:cNvPr>
          <p:cNvSpPr/>
          <p:nvPr/>
        </p:nvSpPr>
        <p:spPr>
          <a:xfrm rot="10800000">
            <a:off x="9054666" y="582588"/>
            <a:ext cx="424002" cy="53349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968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7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7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7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7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7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7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8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8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5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9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0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0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0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0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0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0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0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0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0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1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1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12"/>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13"/>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14"/>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15"/>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1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17"/>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18"/>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19"/>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20"/>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22"/>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23"/>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24"/>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25"/>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226"/>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27"/>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28"/>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29"/>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30"/>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31"/>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32"/>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33"/>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34"/>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235"/>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36"/>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37"/>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38"/>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39"/>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40"/>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1"/>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42"/>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8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71" grpId="0" animBg="1"/>
      <p:bldP spid="72" grpId="0" animBg="1"/>
      <p:bldP spid="73" grpId="0" animBg="1"/>
      <p:bldP spid="74" grpId="0"/>
      <p:bldP spid="75" grpId="0"/>
      <p:bldP spid="155" grpId="0"/>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4" grpId="0" animBg="1"/>
      <p:bldP spid="235" grpId="0" animBg="1"/>
      <p:bldP spid="236" grpId="0" animBg="1"/>
      <p:bldP spid="237" grpId="0" animBg="1"/>
      <p:bldP spid="238" grpId="0" animBg="1"/>
      <p:bldP spid="239" grpId="0" animBg="1"/>
      <p:bldP spid="240" grpId="0" animBg="1"/>
      <p:bldP spid="241"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4" grpId="0" animBg="1"/>
      <p:bldP spid="275" grpId="0" animBg="1"/>
      <p:bldP spid="276" grpId="0" animBg="1"/>
      <p:bldP spid="277" grpId="0" animBg="1"/>
      <p:bldP spid="279" grpId="0"/>
      <p:bldP spid="285" grpId="0"/>
      <p:bldP spid="286" grpId="0"/>
      <p:bldP spid="287" grpId="0"/>
      <p:bldP spid="28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9B9B6-1595-4185-947B-2CAEF734A19D}"/>
              </a:ext>
            </a:extLst>
          </p:cNvPr>
          <p:cNvSpPr>
            <a:spLocks noGrp="1"/>
          </p:cNvSpPr>
          <p:nvPr>
            <p:ph type="title"/>
          </p:nvPr>
        </p:nvSpPr>
        <p:spPr/>
        <p:txBody>
          <a:bodyPr/>
          <a:lstStyle/>
          <a:p>
            <a:r>
              <a:rPr lang="en-US" dirty="0">
                <a:solidFill>
                  <a:prstClr val="white"/>
                </a:solidFill>
              </a:rPr>
              <a:t>Example </a:t>
            </a:r>
            <a:r>
              <a:rPr lang="en-US" sz="2400" dirty="0">
                <a:solidFill>
                  <a:prstClr val="white"/>
                </a:solidFill>
              </a:rPr>
              <a:t>[Assume 2 sockets &amp; 4 cores per socket &amp; hyper-threading </a:t>
            </a:r>
            <a:r>
              <a:rPr lang="en-US" sz="2400" dirty="0">
                <a:solidFill>
                  <a:srgbClr val="FFC000"/>
                </a:solidFill>
              </a:rPr>
              <a:t>enabled</a:t>
            </a:r>
            <a:r>
              <a:rPr lang="en-US" sz="2400" dirty="0">
                <a:solidFill>
                  <a:prstClr val="white"/>
                </a:solidFill>
              </a:rPr>
              <a:t>]</a:t>
            </a:r>
            <a:endParaRPr lang="en-US" dirty="0"/>
          </a:p>
        </p:txBody>
      </p:sp>
      <p:sp>
        <p:nvSpPr>
          <p:cNvPr id="4" name="Slide Number Placeholder 3">
            <a:extLst>
              <a:ext uri="{FF2B5EF4-FFF2-40B4-BE49-F238E27FC236}">
                <a16:creationId xmlns:a16="http://schemas.microsoft.com/office/drawing/2014/main" id="{43F92D79-0701-40E3-A185-583FE2D8CD2F}"/>
              </a:ext>
            </a:extLst>
          </p:cNvPr>
          <p:cNvSpPr>
            <a:spLocks noGrp="1"/>
          </p:cNvSpPr>
          <p:nvPr>
            <p:ph type="sldNum" sz="quarter" idx="12"/>
          </p:nvPr>
        </p:nvSpPr>
        <p:spPr>
          <a:xfrm>
            <a:off x="11469301" y="6494249"/>
            <a:ext cx="693023" cy="26867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F99D497-71C4-4462-B004-13BC8AA12788}"/>
                  </a:ext>
                </a:extLst>
              </p:cNvPr>
              <p:cNvSpPr>
                <a:spLocks noGrp="1"/>
              </p:cNvSpPr>
              <p:nvPr>
                <p:ph type="body" sz="quarter" idx="13"/>
              </p:nvPr>
            </p:nvSpPr>
            <p:spPr>
              <a:xfrm>
                <a:off x="153205" y="6525674"/>
                <a:ext cx="2567110" cy="205819"/>
              </a:xfrm>
            </p:spPr>
            <p:txBody>
              <a:bodyPr/>
              <a:lstStyle/>
              <a:p>
                <a:r>
                  <a:rPr lang="en-US" dirty="0"/>
                  <a:t>[Kent </a:t>
                </a:r>
                <a:r>
                  <a:rPr lang="en-US" dirty="0" err="1"/>
                  <a:t>Milfeld</a:t>
                </a:r>
                <a:r>
                  <a:rPr lang="en-US" dirty="0"/>
                  <a:t>, Lars </a:t>
                </a:r>
                <a:r>
                  <a:rPr lang="en-US" dirty="0" err="1"/>
                  <a:t>Koesterke</a:t>
                </a:r>
                <a:r>
                  <a:rPr lang="en-US" dirty="0"/>
                  <a:t>]</a:t>
                </a:r>
                <a14:m>
                  <m:oMath xmlns:m="http://schemas.openxmlformats.org/officeDocument/2006/math">
                    <m:r>
                      <a:rPr lang="en-US"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2F99D497-71C4-4462-B004-13BC8AA12788}"/>
                  </a:ext>
                </a:extLst>
              </p:cNvPr>
              <p:cNvSpPr>
                <a:spLocks noGrp="1" noRot="1" noChangeAspect="1" noMove="1" noResize="1" noEditPoints="1" noAdjustHandles="1" noChangeArrowheads="1" noChangeShapeType="1" noTextEdit="1"/>
              </p:cNvSpPr>
              <p:nvPr>
                <p:ph type="body" sz="quarter" idx="13"/>
              </p:nvPr>
            </p:nvSpPr>
            <p:spPr>
              <a:xfrm>
                <a:off x="153205" y="6525674"/>
                <a:ext cx="2567110" cy="205819"/>
              </a:xfrm>
              <a:blipFill>
                <a:blip r:embed="rId2"/>
                <a:stretch>
                  <a:fillRect/>
                </a:stretch>
              </a:blipFill>
            </p:spPr>
            <p:txBody>
              <a:bodyPr/>
              <a:lstStyle/>
              <a:p>
                <a:r>
                  <a:rPr lang="en-US">
                    <a:noFill/>
                  </a:rPr>
                  <a:t> </a:t>
                </a:r>
              </a:p>
            </p:txBody>
          </p:sp>
        </mc:Fallback>
      </mc:AlternateContent>
      <p:sp>
        <p:nvSpPr>
          <p:cNvPr id="54" name="object 51">
            <a:extLst>
              <a:ext uri="{FF2B5EF4-FFF2-40B4-BE49-F238E27FC236}">
                <a16:creationId xmlns:a16="http://schemas.microsoft.com/office/drawing/2014/main" id="{E79458EF-913A-4925-8760-7C320FD07DB0}"/>
              </a:ext>
            </a:extLst>
          </p:cNvPr>
          <p:cNvSpPr txBox="1"/>
          <p:nvPr/>
        </p:nvSpPr>
        <p:spPr>
          <a:xfrm>
            <a:off x="1787352" y="5640182"/>
            <a:ext cx="2115159" cy="217367"/>
          </a:xfrm>
          <a:prstGeom prst="rect">
            <a:avLst/>
          </a:prstGeom>
        </p:spPr>
        <p:txBody>
          <a:bodyPr vert="horz" wrap="square" lIns="0" tIns="17145" rIns="0" bIns="0" rtlCol="0">
            <a:spAutoFit/>
          </a:bodyPr>
          <a:lstStyle/>
          <a:p>
            <a:pPr marL="12700">
              <a:lnSpc>
                <a:spcPct val="100000"/>
              </a:lnSpc>
              <a:spcBef>
                <a:spcPts val="135"/>
              </a:spcBef>
            </a:pPr>
            <a:r>
              <a:rPr lang="en-US" sz="1300" spc="20" dirty="0">
                <a:cs typeface="Calibri"/>
              </a:rPr>
              <a:t>Binding to Single HW-thread</a:t>
            </a:r>
          </a:p>
        </p:txBody>
      </p:sp>
      <p:sp>
        <p:nvSpPr>
          <p:cNvPr id="55" name="object 52">
            <a:extLst>
              <a:ext uri="{FF2B5EF4-FFF2-40B4-BE49-F238E27FC236}">
                <a16:creationId xmlns:a16="http://schemas.microsoft.com/office/drawing/2014/main" id="{5CBD6FA3-63AC-4957-8520-47342AF5BF52}"/>
              </a:ext>
            </a:extLst>
          </p:cNvPr>
          <p:cNvSpPr txBox="1"/>
          <p:nvPr/>
        </p:nvSpPr>
        <p:spPr>
          <a:xfrm>
            <a:off x="7268261" y="5634249"/>
            <a:ext cx="1294130" cy="217367"/>
          </a:xfrm>
          <a:prstGeom prst="rect">
            <a:avLst/>
          </a:prstGeom>
        </p:spPr>
        <p:txBody>
          <a:bodyPr vert="horz" wrap="square" lIns="0" tIns="17145" rIns="0" bIns="0" rtlCol="0">
            <a:spAutoFit/>
          </a:bodyPr>
          <a:lstStyle/>
          <a:p>
            <a:pPr marL="12700">
              <a:lnSpc>
                <a:spcPct val="100000"/>
              </a:lnSpc>
              <a:spcBef>
                <a:spcPts val="135"/>
              </a:spcBef>
            </a:pPr>
            <a:r>
              <a:rPr lang="en-US" sz="1300" spc="15" dirty="0">
                <a:latin typeface="Calibri"/>
                <a:cs typeface="Calibri"/>
              </a:rPr>
              <a:t>Binding to core</a:t>
            </a:r>
            <a:endParaRPr sz="1300" dirty="0">
              <a:latin typeface="Calibri"/>
              <a:cs typeface="Calibri"/>
            </a:endParaRPr>
          </a:p>
        </p:txBody>
      </p:sp>
      <p:grpSp>
        <p:nvGrpSpPr>
          <p:cNvPr id="70" name="Group 69">
            <a:extLst>
              <a:ext uri="{FF2B5EF4-FFF2-40B4-BE49-F238E27FC236}">
                <a16:creationId xmlns:a16="http://schemas.microsoft.com/office/drawing/2014/main" id="{0BF3F9FF-CCD9-4898-9681-7A02E8A55DE4}"/>
              </a:ext>
            </a:extLst>
          </p:cNvPr>
          <p:cNvGrpSpPr/>
          <p:nvPr/>
        </p:nvGrpSpPr>
        <p:grpSpPr>
          <a:xfrm>
            <a:off x="10509182" y="950898"/>
            <a:ext cx="960119" cy="393065"/>
            <a:chOff x="8349928" y="5406135"/>
            <a:chExt cx="960119" cy="393065"/>
          </a:xfrm>
        </p:grpSpPr>
        <p:sp>
          <p:nvSpPr>
            <p:cNvPr id="57" name="object 54">
              <a:extLst>
                <a:ext uri="{FF2B5EF4-FFF2-40B4-BE49-F238E27FC236}">
                  <a16:creationId xmlns:a16="http://schemas.microsoft.com/office/drawing/2014/main" id="{B60880D2-09B0-4122-A234-9CB7CC53922B}"/>
                </a:ext>
              </a:extLst>
            </p:cNvPr>
            <p:cNvSpPr/>
            <p:nvPr/>
          </p:nvSpPr>
          <p:spPr>
            <a:xfrm>
              <a:off x="8349928" y="5406135"/>
              <a:ext cx="960119" cy="393065"/>
            </a:xfrm>
            <a:custGeom>
              <a:avLst/>
              <a:gdLst/>
              <a:ahLst/>
              <a:cxnLst/>
              <a:rect l="l" t="t" r="r" b="b"/>
              <a:pathLst>
                <a:path w="960120" h="393064">
                  <a:moveTo>
                    <a:pt x="0" y="0"/>
                  </a:moveTo>
                  <a:lnTo>
                    <a:pt x="959625" y="0"/>
                  </a:lnTo>
                  <a:lnTo>
                    <a:pt x="959625" y="392545"/>
                  </a:lnTo>
                  <a:lnTo>
                    <a:pt x="0" y="392545"/>
                  </a:lnTo>
                  <a:lnTo>
                    <a:pt x="0" y="0"/>
                  </a:lnTo>
                  <a:close/>
                </a:path>
              </a:pathLst>
            </a:custGeom>
            <a:solidFill>
              <a:srgbClr val="E0E0E0"/>
            </a:solidFill>
          </p:spPr>
          <p:txBody>
            <a:bodyPr wrap="square" lIns="0" tIns="0" rIns="0" bIns="0" rtlCol="0"/>
            <a:lstStyle/>
            <a:p>
              <a:endParaRPr/>
            </a:p>
          </p:txBody>
        </p:sp>
        <p:sp>
          <p:nvSpPr>
            <p:cNvPr id="58" name="object 55">
              <a:extLst>
                <a:ext uri="{FF2B5EF4-FFF2-40B4-BE49-F238E27FC236}">
                  <a16:creationId xmlns:a16="http://schemas.microsoft.com/office/drawing/2014/main" id="{8229F19A-83B9-4207-A5B1-8C289DBBBAE8}"/>
                </a:ext>
              </a:extLst>
            </p:cNvPr>
            <p:cNvSpPr txBox="1"/>
            <p:nvPr/>
          </p:nvSpPr>
          <p:spPr>
            <a:xfrm>
              <a:off x="8349928" y="5406135"/>
              <a:ext cx="960119" cy="393065"/>
            </a:xfrm>
            <a:prstGeom prst="rect">
              <a:avLst/>
            </a:prstGeom>
            <a:ln w="4710">
              <a:solidFill>
                <a:srgbClr val="6CACDD"/>
              </a:solidFill>
            </a:ln>
          </p:spPr>
          <p:txBody>
            <a:bodyPr vert="horz" wrap="square" lIns="0" tIns="93980" rIns="0" bIns="0" rtlCol="0">
              <a:spAutoFit/>
            </a:bodyPr>
            <a:lstStyle/>
            <a:p>
              <a:pPr marL="530860">
                <a:lnSpc>
                  <a:spcPct val="100000"/>
                </a:lnSpc>
                <a:spcBef>
                  <a:spcPts val="740"/>
                </a:spcBef>
              </a:pPr>
              <a:r>
                <a:rPr sz="1150" spc="15" dirty="0">
                  <a:solidFill>
                    <a:srgbClr val="000090"/>
                  </a:solidFill>
                  <a:latin typeface="Calibri"/>
                  <a:cs typeface="Calibri"/>
                </a:rPr>
                <a:t>core</a:t>
              </a:r>
              <a:endParaRPr sz="1150">
                <a:latin typeface="Calibri"/>
                <a:cs typeface="Calibri"/>
              </a:endParaRPr>
            </a:p>
          </p:txBody>
        </p:sp>
        <p:sp>
          <p:nvSpPr>
            <p:cNvPr id="59" name="object 56">
              <a:extLst>
                <a:ext uri="{FF2B5EF4-FFF2-40B4-BE49-F238E27FC236}">
                  <a16:creationId xmlns:a16="http://schemas.microsoft.com/office/drawing/2014/main" id="{29BC7DBF-E05D-465E-B85B-A400C42DBC8E}"/>
                </a:ext>
              </a:extLst>
            </p:cNvPr>
            <p:cNvSpPr/>
            <p:nvPr/>
          </p:nvSpPr>
          <p:spPr>
            <a:xfrm>
              <a:off x="8407262" y="5465802"/>
              <a:ext cx="326635" cy="263790"/>
            </a:xfrm>
            <a:prstGeom prst="rect">
              <a:avLst/>
            </a:prstGeom>
            <a:blipFill>
              <a:blip r:embed="rId3" cstate="print"/>
              <a:stretch>
                <a:fillRect/>
              </a:stretch>
            </a:blipFill>
          </p:spPr>
          <p:txBody>
            <a:bodyPr wrap="square" lIns="0" tIns="0" rIns="0" bIns="0" rtlCol="0"/>
            <a:lstStyle/>
            <a:p>
              <a:endParaRPr/>
            </a:p>
          </p:txBody>
        </p:sp>
        <p:sp>
          <p:nvSpPr>
            <p:cNvPr id="60" name="object 57">
              <a:extLst>
                <a:ext uri="{FF2B5EF4-FFF2-40B4-BE49-F238E27FC236}">
                  <a16:creationId xmlns:a16="http://schemas.microsoft.com/office/drawing/2014/main" id="{4B2C61DC-63FC-4674-B32A-241DCF565A36}"/>
                </a:ext>
              </a:extLst>
            </p:cNvPr>
            <p:cNvSpPr/>
            <p:nvPr/>
          </p:nvSpPr>
          <p:spPr>
            <a:xfrm>
              <a:off x="8407261" y="5465801"/>
              <a:ext cx="327025" cy="264160"/>
            </a:xfrm>
            <a:custGeom>
              <a:avLst/>
              <a:gdLst/>
              <a:ahLst/>
              <a:cxnLst/>
              <a:rect l="l" t="t" r="r" b="b"/>
              <a:pathLst>
                <a:path w="327025" h="264160">
                  <a:moveTo>
                    <a:pt x="0" y="0"/>
                  </a:moveTo>
                  <a:lnTo>
                    <a:pt x="326635" y="0"/>
                  </a:lnTo>
                  <a:lnTo>
                    <a:pt x="326635" y="263790"/>
                  </a:lnTo>
                  <a:lnTo>
                    <a:pt x="0" y="263790"/>
                  </a:lnTo>
                  <a:lnTo>
                    <a:pt x="0" y="0"/>
                  </a:lnTo>
                  <a:close/>
                </a:path>
              </a:pathLst>
            </a:custGeom>
            <a:ln w="4710">
              <a:solidFill>
                <a:srgbClr val="6CACDD"/>
              </a:solidFill>
            </a:ln>
          </p:spPr>
          <p:txBody>
            <a:bodyPr wrap="square" lIns="0" tIns="0" rIns="0" bIns="0" rtlCol="0"/>
            <a:lstStyle/>
            <a:p>
              <a:endParaRPr/>
            </a:p>
          </p:txBody>
        </p:sp>
      </p:grpSp>
      <p:sp>
        <p:nvSpPr>
          <p:cNvPr id="62" name="object 61">
            <a:extLst>
              <a:ext uri="{FF2B5EF4-FFF2-40B4-BE49-F238E27FC236}">
                <a16:creationId xmlns:a16="http://schemas.microsoft.com/office/drawing/2014/main" id="{3FF5022B-2907-4F09-BA42-9309EA184499}"/>
              </a:ext>
            </a:extLst>
          </p:cNvPr>
          <p:cNvSpPr/>
          <p:nvPr/>
        </p:nvSpPr>
        <p:spPr>
          <a:xfrm>
            <a:off x="1672199" y="4040631"/>
            <a:ext cx="329565" cy="295910"/>
          </a:xfrm>
          <a:custGeom>
            <a:avLst/>
            <a:gdLst/>
            <a:ahLst/>
            <a:cxnLst/>
            <a:rect l="l" t="t" r="r" b="b"/>
            <a:pathLst>
              <a:path w="329564" h="295910">
                <a:moveTo>
                  <a:pt x="164537" y="0"/>
                </a:moveTo>
                <a:lnTo>
                  <a:pt x="112531" y="7529"/>
                </a:lnTo>
                <a:lnTo>
                  <a:pt x="67363" y="28495"/>
                </a:lnTo>
                <a:lnTo>
                  <a:pt x="31746" y="60465"/>
                </a:lnTo>
                <a:lnTo>
                  <a:pt x="8388" y="101006"/>
                </a:lnTo>
                <a:lnTo>
                  <a:pt x="0" y="147687"/>
                </a:lnTo>
                <a:lnTo>
                  <a:pt x="8388" y="194367"/>
                </a:lnTo>
                <a:lnTo>
                  <a:pt x="31746" y="234908"/>
                </a:lnTo>
                <a:lnTo>
                  <a:pt x="67363" y="266877"/>
                </a:lnTo>
                <a:lnTo>
                  <a:pt x="112531" y="287843"/>
                </a:lnTo>
                <a:lnTo>
                  <a:pt x="164537" y="295372"/>
                </a:lnTo>
                <a:lnTo>
                  <a:pt x="216544" y="287843"/>
                </a:lnTo>
                <a:lnTo>
                  <a:pt x="261711" y="266877"/>
                </a:lnTo>
                <a:lnTo>
                  <a:pt x="297329" y="234908"/>
                </a:lnTo>
                <a:lnTo>
                  <a:pt x="320687" y="194367"/>
                </a:lnTo>
                <a:lnTo>
                  <a:pt x="329076" y="147687"/>
                </a:lnTo>
                <a:lnTo>
                  <a:pt x="320687" y="101006"/>
                </a:lnTo>
                <a:lnTo>
                  <a:pt x="297329" y="60465"/>
                </a:lnTo>
                <a:lnTo>
                  <a:pt x="261711" y="28495"/>
                </a:lnTo>
                <a:lnTo>
                  <a:pt x="216544" y="7529"/>
                </a:lnTo>
                <a:lnTo>
                  <a:pt x="164537" y="0"/>
                </a:lnTo>
                <a:close/>
              </a:path>
            </a:pathLst>
          </a:custGeom>
          <a:solidFill>
            <a:srgbClr val="FFFFFF"/>
          </a:solidFill>
        </p:spPr>
        <p:txBody>
          <a:bodyPr wrap="square" lIns="0" tIns="0" rIns="0" bIns="0" rtlCol="0"/>
          <a:lstStyle/>
          <a:p>
            <a:endParaRPr/>
          </a:p>
        </p:txBody>
      </p:sp>
      <p:sp>
        <p:nvSpPr>
          <p:cNvPr id="68" name="Rectangle 67">
            <a:extLst>
              <a:ext uri="{FF2B5EF4-FFF2-40B4-BE49-F238E27FC236}">
                <a16:creationId xmlns:a16="http://schemas.microsoft.com/office/drawing/2014/main" id="{3C41476B-C6CA-4418-961C-AA41A8143E3E}"/>
              </a:ext>
            </a:extLst>
          </p:cNvPr>
          <p:cNvSpPr/>
          <p:nvPr/>
        </p:nvSpPr>
        <p:spPr>
          <a:xfrm>
            <a:off x="817153" y="2552239"/>
            <a:ext cx="4340575" cy="1477328"/>
          </a:xfrm>
          <a:prstGeom prst="rect">
            <a:avLst/>
          </a:prstGeom>
          <a:solidFill>
            <a:schemeClr val="bg1">
              <a:lumMod val="95000"/>
            </a:schemeClr>
          </a:solidFill>
        </p:spPr>
        <p:txBody>
          <a:bodyPr wrap="square">
            <a:spAutoFit/>
          </a:bodyPr>
          <a:lstStyle/>
          <a:p>
            <a:r>
              <a:rPr lang="nb-NO" dirty="0">
                <a:solidFill>
                  <a:srgbClr val="808080"/>
                </a:solidFill>
                <a:latin typeface="Consolas" panose="020B0609020204030204" pitchFamily="49" charset="0"/>
              </a:rPr>
              <a:t>#pragma</a:t>
            </a:r>
            <a:r>
              <a:rPr lang="nb-NO" dirty="0">
                <a:solidFill>
                  <a:srgbClr val="000000"/>
                </a:solidFill>
                <a:latin typeface="Consolas" panose="020B0609020204030204" pitchFamily="49" charset="0"/>
              </a:rPr>
              <a:t> omp parallel </a:t>
            </a:r>
            <a:r>
              <a:rPr lang="nb-NO" dirty="0">
                <a:solidFill>
                  <a:srgbClr val="0000FF"/>
                </a:solidFill>
                <a:latin typeface="Consolas" panose="020B0609020204030204" pitchFamily="49" charset="0"/>
              </a:rPr>
              <a:t>private</a:t>
            </a:r>
            <a:r>
              <a:rPr lang="nb-NO" dirty="0">
                <a:solidFill>
                  <a:srgbClr val="000000"/>
                </a:solidFill>
                <a:latin typeface="Consolas" panose="020B0609020204030204" pitchFamily="49" charset="0"/>
              </a:rPr>
              <a:t>(tid)</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tid</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omp_get_thread_num</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code here...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
        <p:nvSpPr>
          <p:cNvPr id="69" name="Rectangle 68">
            <a:extLst>
              <a:ext uri="{FF2B5EF4-FFF2-40B4-BE49-F238E27FC236}">
                <a16:creationId xmlns:a16="http://schemas.microsoft.com/office/drawing/2014/main" id="{C6042979-1020-478D-967D-E40EBBD2E3A3}"/>
              </a:ext>
            </a:extLst>
          </p:cNvPr>
          <p:cNvSpPr/>
          <p:nvPr/>
        </p:nvSpPr>
        <p:spPr>
          <a:xfrm>
            <a:off x="817153" y="1380207"/>
            <a:ext cx="4340575" cy="923330"/>
          </a:xfrm>
          <a:prstGeom prst="rect">
            <a:avLst/>
          </a:prstGeom>
          <a:solidFill>
            <a:schemeClr val="accent4">
              <a:lumMod val="20000"/>
              <a:lumOff val="80000"/>
            </a:schemeClr>
          </a:solidFill>
        </p:spPr>
        <p:txBody>
          <a:bodyPr wrap="square">
            <a:spAutoFit/>
          </a:bodyPr>
          <a:lstStyle/>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OMP_NUM_THREADS = 4</a:t>
            </a:r>
          </a:p>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OMP_PLACES = </a:t>
            </a:r>
            <a:r>
              <a:rPr lang="en-US" dirty="0">
                <a:solidFill>
                  <a:srgbClr val="C00000"/>
                </a:solidFill>
                <a:latin typeface="Consolas" panose="020B0609020204030204" pitchFamily="49" charset="0"/>
              </a:rPr>
              <a:t>threads</a:t>
            </a:r>
          </a:p>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OMP_PROC_BIND = </a:t>
            </a:r>
            <a:r>
              <a:rPr lang="en-US" dirty="0">
                <a:solidFill>
                  <a:srgbClr val="C00000"/>
                </a:solidFill>
                <a:latin typeface="Consolas" panose="020B0609020204030204" pitchFamily="49" charset="0"/>
              </a:rPr>
              <a:t>close</a:t>
            </a:r>
          </a:p>
        </p:txBody>
      </p:sp>
      <p:sp>
        <p:nvSpPr>
          <p:cNvPr id="71" name="object 61">
            <a:extLst>
              <a:ext uri="{FF2B5EF4-FFF2-40B4-BE49-F238E27FC236}">
                <a16:creationId xmlns:a16="http://schemas.microsoft.com/office/drawing/2014/main" id="{85734DEC-9FEC-426A-8AF1-5214C4E5A5CA}"/>
              </a:ext>
            </a:extLst>
          </p:cNvPr>
          <p:cNvSpPr/>
          <p:nvPr/>
        </p:nvSpPr>
        <p:spPr>
          <a:xfrm>
            <a:off x="6449276" y="4038904"/>
            <a:ext cx="329565" cy="295910"/>
          </a:xfrm>
          <a:custGeom>
            <a:avLst/>
            <a:gdLst/>
            <a:ahLst/>
            <a:cxnLst/>
            <a:rect l="l" t="t" r="r" b="b"/>
            <a:pathLst>
              <a:path w="329564" h="295910">
                <a:moveTo>
                  <a:pt x="164537" y="0"/>
                </a:moveTo>
                <a:lnTo>
                  <a:pt x="112531" y="7529"/>
                </a:lnTo>
                <a:lnTo>
                  <a:pt x="67363" y="28495"/>
                </a:lnTo>
                <a:lnTo>
                  <a:pt x="31746" y="60465"/>
                </a:lnTo>
                <a:lnTo>
                  <a:pt x="8388" y="101006"/>
                </a:lnTo>
                <a:lnTo>
                  <a:pt x="0" y="147687"/>
                </a:lnTo>
                <a:lnTo>
                  <a:pt x="8388" y="194367"/>
                </a:lnTo>
                <a:lnTo>
                  <a:pt x="31746" y="234908"/>
                </a:lnTo>
                <a:lnTo>
                  <a:pt x="67363" y="266877"/>
                </a:lnTo>
                <a:lnTo>
                  <a:pt x="112531" y="287843"/>
                </a:lnTo>
                <a:lnTo>
                  <a:pt x="164537" y="295372"/>
                </a:lnTo>
                <a:lnTo>
                  <a:pt x="216544" y="287843"/>
                </a:lnTo>
                <a:lnTo>
                  <a:pt x="261711" y="266877"/>
                </a:lnTo>
                <a:lnTo>
                  <a:pt x="297329" y="234908"/>
                </a:lnTo>
                <a:lnTo>
                  <a:pt x="320687" y="194367"/>
                </a:lnTo>
                <a:lnTo>
                  <a:pt x="329076" y="147687"/>
                </a:lnTo>
                <a:lnTo>
                  <a:pt x="320687" y="101006"/>
                </a:lnTo>
                <a:lnTo>
                  <a:pt x="297329" y="60465"/>
                </a:lnTo>
                <a:lnTo>
                  <a:pt x="261711" y="28495"/>
                </a:lnTo>
                <a:lnTo>
                  <a:pt x="216544" y="7529"/>
                </a:lnTo>
                <a:lnTo>
                  <a:pt x="164537" y="0"/>
                </a:lnTo>
                <a:close/>
              </a:path>
            </a:pathLst>
          </a:custGeom>
          <a:solidFill>
            <a:srgbClr val="FFFFFF"/>
          </a:solidFill>
        </p:spPr>
        <p:txBody>
          <a:bodyPr wrap="square" lIns="0" tIns="0" rIns="0" bIns="0" rtlCol="0"/>
          <a:lstStyle/>
          <a:p>
            <a:endParaRPr/>
          </a:p>
        </p:txBody>
      </p:sp>
      <p:sp>
        <p:nvSpPr>
          <p:cNvPr id="72" name="Rectangle 71">
            <a:extLst>
              <a:ext uri="{FF2B5EF4-FFF2-40B4-BE49-F238E27FC236}">
                <a16:creationId xmlns:a16="http://schemas.microsoft.com/office/drawing/2014/main" id="{5B611AA5-29D9-406F-94ED-96750B873E8B}"/>
              </a:ext>
            </a:extLst>
          </p:cNvPr>
          <p:cNvSpPr/>
          <p:nvPr/>
        </p:nvSpPr>
        <p:spPr>
          <a:xfrm>
            <a:off x="5594230" y="2550512"/>
            <a:ext cx="4340575" cy="1477328"/>
          </a:xfrm>
          <a:prstGeom prst="rect">
            <a:avLst/>
          </a:prstGeom>
          <a:solidFill>
            <a:schemeClr val="bg1">
              <a:lumMod val="95000"/>
            </a:schemeClr>
          </a:solidFill>
        </p:spPr>
        <p:txBody>
          <a:bodyPr wrap="square">
            <a:spAutoFit/>
          </a:bodyPr>
          <a:lstStyle/>
          <a:p>
            <a:r>
              <a:rPr lang="nb-NO" dirty="0">
                <a:solidFill>
                  <a:srgbClr val="808080"/>
                </a:solidFill>
                <a:latin typeface="Consolas" panose="020B0609020204030204" pitchFamily="49" charset="0"/>
              </a:rPr>
              <a:t>#pragma</a:t>
            </a:r>
            <a:r>
              <a:rPr lang="nb-NO" dirty="0">
                <a:solidFill>
                  <a:srgbClr val="000000"/>
                </a:solidFill>
                <a:latin typeface="Consolas" panose="020B0609020204030204" pitchFamily="49" charset="0"/>
              </a:rPr>
              <a:t> omp parallel </a:t>
            </a:r>
            <a:r>
              <a:rPr lang="nb-NO" dirty="0">
                <a:solidFill>
                  <a:srgbClr val="0000FF"/>
                </a:solidFill>
                <a:latin typeface="Consolas" panose="020B0609020204030204" pitchFamily="49" charset="0"/>
              </a:rPr>
              <a:t>private</a:t>
            </a:r>
            <a:r>
              <a:rPr lang="nb-NO" dirty="0">
                <a:solidFill>
                  <a:srgbClr val="000000"/>
                </a:solidFill>
                <a:latin typeface="Consolas" panose="020B0609020204030204" pitchFamily="49" charset="0"/>
              </a:rPr>
              <a:t>(tid)</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tid</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omp_get_thread_num</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code here...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
        <p:nvSpPr>
          <p:cNvPr id="73" name="Rectangle 72">
            <a:extLst>
              <a:ext uri="{FF2B5EF4-FFF2-40B4-BE49-F238E27FC236}">
                <a16:creationId xmlns:a16="http://schemas.microsoft.com/office/drawing/2014/main" id="{542C5FBA-88F9-4930-B791-CB48F775BE77}"/>
              </a:ext>
            </a:extLst>
          </p:cNvPr>
          <p:cNvSpPr/>
          <p:nvPr/>
        </p:nvSpPr>
        <p:spPr>
          <a:xfrm>
            <a:off x="5594230" y="1378480"/>
            <a:ext cx="4340575" cy="923330"/>
          </a:xfrm>
          <a:prstGeom prst="rect">
            <a:avLst/>
          </a:prstGeom>
          <a:solidFill>
            <a:schemeClr val="accent4">
              <a:lumMod val="20000"/>
              <a:lumOff val="80000"/>
            </a:schemeClr>
          </a:solidFill>
        </p:spPr>
        <p:txBody>
          <a:bodyPr wrap="square">
            <a:spAutoFit/>
          </a:bodyPr>
          <a:lstStyle/>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OMP_NUM_THREADS = 4</a:t>
            </a:r>
          </a:p>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OMP_PLACES = </a:t>
            </a:r>
            <a:r>
              <a:rPr lang="en-US" dirty="0">
                <a:solidFill>
                  <a:srgbClr val="C00000"/>
                </a:solidFill>
                <a:latin typeface="Consolas" panose="020B0609020204030204" pitchFamily="49" charset="0"/>
              </a:rPr>
              <a:t>cores</a:t>
            </a:r>
          </a:p>
          <a:p>
            <a:r>
              <a:rPr lang="en-US" dirty="0">
                <a:solidFill>
                  <a:srgbClr val="0000FF"/>
                </a:solidFill>
                <a:latin typeface="Consolas" panose="020B0609020204030204" pitchFamily="49" charset="0"/>
              </a:rPr>
              <a:t>export</a:t>
            </a:r>
            <a:r>
              <a:rPr lang="en-US" dirty="0">
                <a:solidFill>
                  <a:srgbClr val="000000"/>
                </a:solidFill>
                <a:latin typeface="Consolas" panose="020B0609020204030204" pitchFamily="49" charset="0"/>
              </a:rPr>
              <a:t> OMP_PROC_BIND = </a:t>
            </a:r>
            <a:r>
              <a:rPr lang="en-US" dirty="0">
                <a:solidFill>
                  <a:srgbClr val="C00000"/>
                </a:solidFill>
                <a:latin typeface="Consolas" panose="020B0609020204030204" pitchFamily="49" charset="0"/>
              </a:rPr>
              <a:t>spread</a:t>
            </a:r>
          </a:p>
        </p:txBody>
      </p:sp>
      <p:sp>
        <p:nvSpPr>
          <p:cNvPr id="74" name="object 53">
            <a:extLst>
              <a:ext uri="{FF2B5EF4-FFF2-40B4-BE49-F238E27FC236}">
                <a16:creationId xmlns:a16="http://schemas.microsoft.com/office/drawing/2014/main" id="{8446F2E3-A723-4F09-9C87-78386DBCAAC5}"/>
              </a:ext>
            </a:extLst>
          </p:cNvPr>
          <p:cNvSpPr txBox="1"/>
          <p:nvPr/>
        </p:nvSpPr>
        <p:spPr>
          <a:xfrm>
            <a:off x="10083122" y="1817207"/>
            <a:ext cx="1214754" cy="283411"/>
          </a:xfrm>
          <a:prstGeom prst="rect">
            <a:avLst/>
          </a:prstGeom>
        </p:spPr>
        <p:txBody>
          <a:bodyPr vert="horz" wrap="square" lIns="0" tIns="82550" rIns="0" bIns="0" rtlCol="0">
            <a:spAutoFit/>
          </a:bodyPr>
          <a:lstStyle/>
          <a:p>
            <a:pPr algn="ctr">
              <a:lnSpc>
                <a:spcPct val="100000"/>
              </a:lnSpc>
              <a:spcBef>
                <a:spcPts val="650"/>
              </a:spcBef>
            </a:pPr>
            <a:r>
              <a:rPr lang="en-US" sz="1300" spc="15" dirty="0">
                <a:latin typeface="Wingdings"/>
                <a:cs typeface="Wingdings"/>
              </a:rPr>
              <a:t></a:t>
            </a:r>
            <a:r>
              <a:rPr lang="en-US" sz="1300" spc="10" dirty="0">
                <a:latin typeface="Calibri"/>
                <a:cs typeface="Calibri"/>
              </a:rPr>
              <a:t>bash shell</a:t>
            </a:r>
            <a:endParaRPr sz="1150" dirty="0">
              <a:latin typeface="Calibri"/>
              <a:cs typeface="Calibri"/>
            </a:endParaRPr>
          </a:p>
        </p:txBody>
      </p:sp>
      <p:sp>
        <p:nvSpPr>
          <p:cNvPr id="75" name="object 53">
            <a:extLst>
              <a:ext uri="{FF2B5EF4-FFF2-40B4-BE49-F238E27FC236}">
                <a16:creationId xmlns:a16="http://schemas.microsoft.com/office/drawing/2014/main" id="{AF37F37F-6ADB-4837-9A92-3B3EEC06597F}"/>
              </a:ext>
            </a:extLst>
          </p:cNvPr>
          <p:cNvSpPr txBox="1"/>
          <p:nvPr/>
        </p:nvSpPr>
        <p:spPr>
          <a:xfrm>
            <a:off x="10083122" y="3044543"/>
            <a:ext cx="1214754" cy="283411"/>
          </a:xfrm>
          <a:prstGeom prst="rect">
            <a:avLst/>
          </a:prstGeom>
        </p:spPr>
        <p:txBody>
          <a:bodyPr vert="horz" wrap="square" lIns="0" tIns="82550" rIns="0" bIns="0" rtlCol="0">
            <a:spAutoFit/>
          </a:bodyPr>
          <a:lstStyle/>
          <a:p>
            <a:pPr algn="ctr">
              <a:lnSpc>
                <a:spcPct val="100000"/>
              </a:lnSpc>
              <a:spcBef>
                <a:spcPts val="650"/>
              </a:spcBef>
            </a:pPr>
            <a:r>
              <a:rPr lang="en-US" sz="1300" spc="15" dirty="0">
                <a:latin typeface="Wingdings"/>
                <a:cs typeface="Wingdings"/>
              </a:rPr>
              <a:t></a:t>
            </a:r>
            <a:r>
              <a:rPr lang="en-US" sz="1300" spc="10" dirty="0">
                <a:latin typeface="Calibri"/>
                <a:cs typeface="Calibri"/>
              </a:rPr>
              <a:t>C code</a:t>
            </a:r>
            <a:endParaRPr sz="1150" dirty="0">
              <a:latin typeface="Calibri"/>
              <a:cs typeface="Calibri"/>
            </a:endParaRPr>
          </a:p>
        </p:txBody>
      </p:sp>
      <p:sp>
        <p:nvSpPr>
          <p:cNvPr id="155" name="object 97">
            <a:extLst>
              <a:ext uri="{FF2B5EF4-FFF2-40B4-BE49-F238E27FC236}">
                <a16:creationId xmlns:a16="http://schemas.microsoft.com/office/drawing/2014/main" id="{25DDFCBE-B1F6-4153-8B5C-AFDF5B5F8B60}"/>
              </a:ext>
            </a:extLst>
          </p:cNvPr>
          <p:cNvSpPr txBox="1"/>
          <p:nvPr/>
        </p:nvSpPr>
        <p:spPr>
          <a:xfrm>
            <a:off x="9737920" y="4637298"/>
            <a:ext cx="1214753" cy="490518"/>
          </a:xfrm>
          <a:prstGeom prst="rect">
            <a:avLst/>
          </a:prstGeom>
        </p:spPr>
        <p:txBody>
          <a:bodyPr vert="horz" wrap="square" lIns="0" tIns="61594" rIns="0" bIns="0" rtlCol="0">
            <a:spAutoFit/>
          </a:bodyPr>
          <a:lstStyle/>
          <a:p>
            <a:pPr algn="ctr">
              <a:lnSpc>
                <a:spcPct val="100000"/>
              </a:lnSpc>
              <a:spcBef>
                <a:spcPts val="484"/>
              </a:spcBef>
            </a:pPr>
            <a:r>
              <a:rPr sz="1300" spc="15" dirty="0">
                <a:latin typeface="Wingdings"/>
                <a:cs typeface="Wingdings"/>
              </a:rPr>
              <a:t></a:t>
            </a:r>
            <a:r>
              <a:rPr sz="1300" spc="15" dirty="0">
                <a:latin typeface="Calibri"/>
                <a:cs typeface="Calibri"/>
              </a:rPr>
              <a:t>thread</a:t>
            </a:r>
            <a:r>
              <a:rPr sz="1300" spc="-50" dirty="0">
                <a:latin typeface="Calibri"/>
                <a:cs typeface="Calibri"/>
              </a:rPr>
              <a:t> </a:t>
            </a:r>
            <a:r>
              <a:rPr sz="1300" spc="10" dirty="0">
                <a:latin typeface="Calibri"/>
                <a:cs typeface="Calibri"/>
              </a:rPr>
              <a:t>id</a:t>
            </a:r>
            <a:r>
              <a:rPr lang="en-US" sz="1300" spc="10" dirty="0">
                <a:latin typeface="Calibri"/>
                <a:cs typeface="Calibri"/>
              </a:rPr>
              <a:t> (</a:t>
            </a:r>
            <a:r>
              <a:rPr lang="en-US" sz="1300" spc="10" dirty="0" err="1">
                <a:latin typeface="Calibri"/>
                <a:cs typeface="Calibri"/>
              </a:rPr>
              <a:t>tid</a:t>
            </a:r>
            <a:r>
              <a:rPr lang="en-US" sz="1300" spc="10" dirty="0">
                <a:latin typeface="Calibri"/>
                <a:cs typeface="Calibri"/>
              </a:rPr>
              <a:t>)</a:t>
            </a:r>
            <a:endParaRPr sz="1300" dirty="0">
              <a:latin typeface="Calibri"/>
              <a:cs typeface="Calibri"/>
            </a:endParaRPr>
          </a:p>
          <a:p>
            <a:pPr marL="26034" algn="ctr">
              <a:lnSpc>
                <a:spcPct val="100000"/>
              </a:lnSpc>
              <a:spcBef>
                <a:spcPts val="355"/>
              </a:spcBef>
            </a:pPr>
            <a:r>
              <a:rPr sz="1150" spc="20" dirty="0">
                <a:solidFill>
                  <a:srgbClr val="C55A11"/>
                </a:solidFill>
                <a:latin typeface="Wingdings"/>
                <a:cs typeface="Wingdings"/>
              </a:rPr>
              <a:t></a:t>
            </a:r>
            <a:r>
              <a:rPr sz="1150" spc="20" dirty="0">
                <a:solidFill>
                  <a:srgbClr val="C55A11"/>
                </a:solidFill>
                <a:latin typeface="Calibri"/>
                <a:cs typeface="Calibri"/>
              </a:rPr>
              <a:t>cpu</a:t>
            </a:r>
            <a:r>
              <a:rPr sz="1150" spc="-15" dirty="0">
                <a:solidFill>
                  <a:srgbClr val="C55A11"/>
                </a:solidFill>
                <a:latin typeface="Calibri"/>
                <a:cs typeface="Calibri"/>
              </a:rPr>
              <a:t> </a:t>
            </a:r>
            <a:r>
              <a:rPr sz="1150" spc="5" dirty="0">
                <a:solidFill>
                  <a:srgbClr val="C55A11"/>
                </a:solidFill>
                <a:latin typeface="Calibri"/>
                <a:cs typeface="Calibri"/>
              </a:rPr>
              <a:t>id</a:t>
            </a:r>
            <a:endParaRPr sz="1150" dirty="0">
              <a:latin typeface="Calibri"/>
              <a:cs typeface="Calibri"/>
            </a:endParaRPr>
          </a:p>
        </p:txBody>
      </p:sp>
      <p:grpSp>
        <p:nvGrpSpPr>
          <p:cNvPr id="3" name="Group 2">
            <a:extLst>
              <a:ext uri="{FF2B5EF4-FFF2-40B4-BE49-F238E27FC236}">
                <a16:creationId xmlns:a16="http://schemas.microsoft.com/office/drawing/2014/main" id="{F8C4D1FA-D3A7-475C-9E11-EF576DCDBA56}"/>
              </a:ext>
            </a:extLst>
          </p:cNvPr>
          <p:cNvGrpSpPr/>
          <p:nvPr/>
        </p:nvGrpSpPr>
        <p:grpSpPr>
          <a:xfrm>
            <a:off x="9934805" y="5241184"/>
            <a:ext cx="960119" cy="393065"/>
            <a:chOff x="10086455" y="5514037"/>
            <a:chExt cx="960119" cy="393065"/>
          </a:xfrm>
        </p:grpSpPr>
        <p:sp>
          <p:nvSpPr>
            <p:cNvPr id="157" name="object 98">
              <a:extLst>
                <a:ext uri="{FF2B5EF4-FFF2-40B4-BE49-F238E27FC236}">
                  <a16:creationId xmlns:a16="http://schemas.microsoft.com/office/drawing/2014/main" id="{2A795178-13F6-4685-9C09-8092A29D45A7}"/>
                </a:ext>
              </a:extLst>
            </p:cNvPr>
            <p:cNvSpPr/>
            <p:nvPr/>
          </p:nvSpPr>
          <p:spPr>
            <a:xfrm>
              <a:off x="10086455" y="5514037"/>
              <a:ext cx="960119" cy="393065"/>
            </a:xfrm>
            <a:custGeom>
              <a:avLst/>
              <a:gdLst/>
              <a:ahLst/>
              <a:cxnLst/>
              <a:rect l="l" t="t" r="r" b="b"/>
              <a:pathLst>
                <a:path w="960120" h="393064">
                  <a:moveTo>
                    <a:pt x="0" y="0"/>
                  </a:moveTo>
                  <a:lnTo>
                    <a:pt x="959625" y="0"/>
                  </a:lnTo>
                  <a:lnTo>
                    <a:pt x="959625" y="392545"/>
                  </a:lnTo>
                  <a:lnTo>
                    <a:pt x="0" y="392545"/>
                  </a:lnTo>
                  <a:lnTo>
                    <a:pt x="0" y="0"/>
                  </a:lnTo>
                  <a:close/>
                </a:path>
              </a:pathLst>
            </a:custGeom>
            <a:solidFill>
              <a:srgbClr val="E0E0E0"/>
            </a:solidFill>
          </p:spPr>
          <p:txBody>
            <a:bodyPr wrap="square" lIns="0" tIns="0" rIns="0" bIns="0" rtlCol="0"/>
            <a:lstStyle/>
            <a:p>
              <a:endParaRPr/>
            </a:p>
          </p:txBody>
        </p:sp>
        <p:sp>
          <p:nvSpPr>
            <p:cNvPr id="158" name="object 99">
              <a:extLst>
                <a:ext uri="{FF2B5EF4-FFF2-40B4-BE49-F238E27FC236}">
                  <a16:creationId xmlns:a16="http://schemas.microsoft.com/office/drawing/2014/main" id="{B979C0DF-61B6-4F9E-AAE2-87B66E184661}"/>
                </a:ext>
              </a:extLst>
            </p:cNvPr>
            <p:cNvSpPr/>
            <p:nvPr/>
          </p:nvSpPr>
          <p:spPr>
            <a:xfrm>
              <a:off x="10155251" y="5573703"/>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59" name="object 100">
              <a:extLst>
                <a:ext uri="{FF2B5EF4-FFF2-40B4-BE49-F238E27FC236}">
                  <a16:creationId xmlns:a16="http://schemas.microsoft.com/office/drawing/2014/main" id="{28B7A286-A2F4-43DD-AB83-C3BC8891BBA7}"/>
                </a:ext>
              </a:extLst>
            </p:cNvPr>
            <p:cNvSpPr txBox="1"/>
            <p:nvPr/>
          </p:nvSpPr>
          <p:spPr>
            <a:xfrm>
              <a:off x="10086455" y="5514037"/>
              <a:ext cx="960119" cy="393065"/>
            </a:xfrm>
            <a:prstGeom prst="rect">
              <a:avLst/>
            </a:prstGeom>
            <a:ln w="4710">
              <a:solidFill>
                <a:srgbClr val="6CACDD"/>
              </a:solidFill>
            </a:ln>
          </p:spPr>
          <p:txBody>
            <a:bodyPr vert="horz" wrap="square" lIns="0" tIns="78740" rIns="0" bIns="0" rtlCol="0">
              <a:spAutoFit/>
            </a:bodyPr>
            <a:lstStyle/>
            <a:p>
              <a:pPr marL="241935">
                <a:lnSpc>
                  <a:spcPct val="100000"/>
                </a:lnSpc>
                <a:spcBef>
                  <a:spcPts val="620"/>
                </a:spcBef>
              </a:pPr>
              <a:r>
                <a:rPr sz="1150" spc="15" dirty="0">
                  <a:solidFill>
                    <a:srgbClr val="C55A11"/>
                  </a:solidFill>
                  <a:latin typeface="Calibri"/>
                  <a:cs typeface="Calibri"/>
                </a:rPr>
                <a:t>HW-thread</a:t>
              </a:r>
              <a:endParaRPr sz="1150">
                <a:latin typeface="Calibri"/>
                <a:cs typeface="Calibri"/>
              </a:endParaRPr>
            </a:p>
          </p:txBody>
        </p:sp>
      </p:grpSp>
      <p:sp>
        <p:nvSpPr>
          <p:cNvPr id="109" name="object 11">
            <a:extLst>
              <a:ext uri="{FF2B5EF4-FFF2-40B4-BE49-F238E27FC236}">
                <a16:creationId xmlns:a16="http://schemas.microsoft.com/office/drawing/2014/main" id="{757944C1-6E8A-43E5-B41E-57D33EA4397C}"/>
              </a:ext>
            </a:extLst>
          </p:cNvPr>
          <p:cNvSpPr txBox="1"/>
          <p:nvPr/>
        </p:nvSpPr>
        <p:spPr>
          <a:xfrm>
            <a:off x="2900650" y="4934668"/>
            <a:ext cx="1446529" cy="171201"/>
          </a:xfrm>
          <a:prstGeom prst="rect">
            <a:avLst/>
          </a:prstGeom>
        </p:spPr>
        <p:txBody>
          <a:bodyPr vert="horz" wrap="square" lIns="0" tIns="17145" rIns="0" bIns="0" rtlCol="0">
            <a:spAutoFit/>
          </a:bodyPr>
          <a:lstStyle/>
          <a:p>
            <a:pPr marL="12700">
              <a:lnSpc>
                <a:spcPct val="100000"/>
              </a:lnSpc>
              <a:spcBef>
                <a:spcPts val="135"/>
              </a:spcBef>
            </a:pPr>
            <a:r>
              <a:rPr sz="1000" b="1" spc="10" dirty="0">
                <a:solidFill>
                  <a:srgbClr val="C55A11"/>
                </a:solidFill>
                <a:latin typeface="Calibri"/>
                <a:cs typeface="Calibri"/>
              </a:rPr>
              <a:t>4, </a:t>
            </a:r>
            <a:r>
              <a:rPr sz="1000" b="1" spc="15" dirty="0">
                <a:solidFill>
                  <a:srgbClr val="C55A11"/>
                </a:solidFill>
                <a:latin typeface="Calibri"/>
                <a:cs typeface="Calibri"/>
              </a:rPr>
              <a:t>12 </a:t>
            </a:r>
            <a:r>
              <a:rPr lang="en-US" sz="1000" b="1" spc="15" dirty="0">
                <a:solidFill>
                  <a:srgbClr val="C55A11"/>
                </a:solidFill>
                <a:latin typeface="Calibri"/>
                <a:cs typeface="Calibri"/>
              </a:rPr>
              <a:t>   </a:t>
            </a:r>
            <a:r>
              <a:rPr sz="1000" b="1" spc="10" dirty="0">
                <a:solidFill>
                  <a:srgbClr val="C55A11"/>
                </a:solidFill>
                <a:latin typeface="Calibri"/>
                <a:cs typeface="Calibri"/>
              </a:rPr>
              <a:t>5, </a:t>
            </a:r>
            <a:r>
              <a:rPr sz="1000" b="1" spc="15" dirty="0">
                <a:solidFill>
                  <a:srgbClr val="C55A11"/>
                </a:solidFill>
                <a:latin typeface="Calibri"/>
                <a:cs typeface="Calibri"/>
              </a:rPr>
              <a:t>13 </a:t>
            </a:r>
            <a:r>
              <a:rPr lang="en-US" sz="1000" b="1" spc="15" dirty="0">
                <a:solidFill>
                  <a:srgbClr val="C55A11"/>
                </a:solidFill>
                <a:latin typeface="Calibri"/>
                <a:cs typeface="Calibri"/>
              </a:rPr>
              <a:t>  </a:t>
            </a:r>
            <a:r>
              <a:rPr sz="1000" b="1" spc="10" dirty="0">
                <a:solidFill>
                  <a:srgbClr val="C55A11"/>
                </a:solidFill>
                <a:latin typeface="Calibri"/>
                <a:cs typeface="Calibri"/>
              </a:rPr>
              <a:t>6, </a:t>
            </a:r>
            <a:r>
              <a:rPr sz="1000" b="1" spc="15" dirty="0">
                <a:solidFill>
                  <a:srgbClr val="C55A11"/>
                </a:solidFill>
                <a:latin typeface="Calibri"/>
                <a:cs typeface="Calibri"/>
              </a:rPr>
              <a:t>14 </a:t>
            </a:r>
            <a:r>
              <a:rPr lang="en-US" sz="1000" b="1" spc="15" dirty="0">
                <a:solidFill>
                  <a:srgbClr val="C55A11"/>
                </a:solidFill>
                <a:latin typeface="Calibri"/>
                <a:cs typeface="Calibri"/>
              </a:rPr>
              <a:t>  </a:t>
            </a:r>
            <a:r>
              <a:rPr sz="1000" b="1" spc="10" dirty="0">
                <a:solidFill>
                  <a:srgbClr val="C55A11"/>
                </a:solidFill>
                <a:latin typeface="Calibri"/>
                <a:cs typeface="Calibri"/>
              </a:rPr>
              <a:t>7,</a:t>
            </a:r>
            <a:r>
              <a:rPr sz="1000" b="1" spc="40" dirty="0">
                <a:solidFill>
                  <a:srgbClr val="C55A11"/>
                </a:solidFill>
                <a:latin typeface="Calibri"/>
                <a:cs typeface="Calibri"/>
              </a:rPr>
              <a:t> </a:t>
            </a:r>
            <a:r>
              <a:rPr sz="1000" b="1" spc="15" dirty="0">
                <a:solidFill>
                  <a:srgbClr val="C55A11"/>
                </a:solidFill>
                <a:latin typeface="Calibri"/>
                <a:cs typeface="Calibri"/>
              </a:rPr>
              <a:t>15</a:t>
            </a:r>
            <a:endParaRPr sz="1000" dirty="0">
              <a:latin typeface="Calibri"/>
              <a:cs typeface="Calibri"/>
            </a:endParaRPr>
          </a:p>
        </p:txBody>
      </p:sp>
      <p:sp>
        <p:nvSpPr>
          <p:cNvPr id="110" name="object 12">
            <a:extLst>
              <a:ext uri="{FF2B5EF4-FFF2-40B4-BE49-F238E27FC236}">
                <a16:creationId xmlns:a16="http://schemas.microsoft.com/office/drawing/2014/main" id="{81A70331-CB9A-4E7E-A2B6-94A8A41398E6}"/>
              </a:ext>
            </a:extLst>
          </p:cNvPr>
          <p:cNvSpPr txBox="1"/>
          <p:nvPr/>
        </p:nvSpPr>
        <p:spPr>
          <a:xfrm>
            <a:off x="1328022" y="4934668"/>
            <a:ext cx="1338579" cy="171201"/>
          </a:xfrm>
          <a:prstGeom prst="rect">
            <a:avLst/>
          </a:prstGeom>
        </p:spPr>
        <p:txBody>
          <a:bodyPr vert="horz" wrap="square" lIns="0" tIns="17145" rIns="0" bIns="0" rtlCol="0">
            <a:spAutoFit/>
          </a:bodyPr>
          <a:lstStyle/>
          <a:p>
            <a:pPr marL="12700">
              <a:lnSpc>
                <a:spcPct val="100000"/>
              </a:lnSpc>
              <a:spcBef>
                <a:spcPts val="135"/>
              </a:spcBef>
              <a:tabLst>
                <a:tab pos="359410" algn="l"/>
              </a:tabLst>
            </a:pPr>
            <a:r>
              <a:rPr sz="1000" b="1" spc="10" dirty="0">
                <a:solidFill>
                  <a:srgbClr val="C55A11"/>
                </a:solidFill>
                <a:latin typeface="Calibri"/>
                <a:cs typeface="Calibri"/>
              </a:rPr>
              <a:t>0,</a:t>
            </a:r>
            <a:r>
              <a:rPr sz="1000" b="1" spc="5" dirty="0">
                <a:solidFill>
                  <a:srgbClr val="C55A11"/>
                </a:solidFill>
                <a:latin typeface="Calibri"/>
                <a:cs typeface="Calibri"/>
              </a:rPr>
              <a:t> </a:t>
            </a:r>
            <a:r>
              <a:rPr sz="1000" b="1" spc="15" dirty="0">
                <a:solidFill>
                  <a:srgbClr val="C55A11"/>
                </a:solidFill>
                <a:latin typeface="Calibri"/>
                <a:cs typeface="Calibri"/>
              </a:rPr>
              <a:t>8	</a:t>
            </a:r>
            <a:r>
              <a:rPr sz="1000" b="1" spc="10" dirty="0">
                <a:solidFill>
                  <a:srgbClr val="C55A11"/>
                </a:solidFill>
                <a:latin typeface="Calibri"/>
                <a:cs typeface="Calibri"/>
              </a:rPr>
              <a:t>1, </a:t>
            </a:r>
            <a:r>
              <a:rPr sz="1000" b="1" spc="15" dirty="0">
                <a:solidFill>
                  <a:srgbClr val="C55A11"/>
                </a:solidFill>
                <a:latin typeface="Calibri"/>
                <a:cs typeface="Calibri"/>
              </a:rPr>
              <a:t>9</a:t>
            </a:r>
            <a:r>
              <a:rPr lang="en-US" sz="1000" b="1" spc="15" dirty="0">
                <a:solidFill>
                  <a:srgbClr val="C55A11"/>
                </a:solidFill>
                <a:latin typeface="Calibri"/>
                <a:cs typeface="Calibri"/>
              </a:rPr>
              <a:t>     </a:t>
            </a:r>
            <a:r>
              <a:rPr sz="1000" b="1" spc="15" dirty="0">
                <a:solidFill>
                  <a:srgbClr val="C55A11"/>
                </a:solidFill>
                <a:latin typeface="Calibri"/>
                <a:cs typeface="Calibri"/>
              </a:rPr>
              <a:t> </a:t>
            </a:r>
            <a:r>
              <a:rPr sz="1000" b="1" spc="10" dirty="0">
                <a:solidFill>
                  <a:srgbClr val="C55A11"/>
                </a:solidFill>
                <a:latin typeface="Calibri"/>
                <a:cs typeface="Calibri"/>
              </a:rPr>
              <a:t>2, </a:t>
            </a:r>
            <a:r>
              <a:rPr sz="1000" b="1" spc="15" dirty="0">
                <a:solidFill>
                  <a:srgbClr val="C55A11"/>
                </a:solidFill>
                <a:latin typeface="Calibri"/>
                <a:cs typeface="Calibri"/>
              </a:rPr>
              <a:t>10 </a:t>
            </a:r>
            <a:r>
              <a:rPr lang="en-US" sz="1000" b="1" spc="15" dirty="0">
                <a:solidFill>
                  <a:srgbClr val="C55A11"/>
                </a:solidFill>
                <a:latin typeface="Calibri"/>
                <a:cs typeface="Calibri"/>
              </a:rPr>
              <a:t> </a:t>
            </a:r>
            <a:r>
              <a:rPr sz="1000" b="1" spc="10" dirty="0">
                <a:solidFill>
                  <a:srgbClr val="C55A11"/>
                </a:solidFill>
                <a:latin typeface="Calibri"/>
                <a:cs typeface="Calibri"/>
              </a:rPr>
              <a:t>3,</a:t>
            </a:r>
            <a:r>
              <a:rPr sz="1000" b="1" spc="-95" dirty="0">
                <a:solidFill>
                  <a:srgbClr val="C55A11"/>
                </a:solidFill>
                <a:latin typeface="Calibri"/>
                <a:cs typeface="Calibri"/>
              </a:rPr>
              <a:t> </a:t>
            </a:r>
            <a:r>
              <a:rPr sz="1000" b="1" spc="15" dirty="0">
                <a:solidFill>
                  <a:srgbClr val="C55A11"/>
                </a:solidFill>
                <a:latin typeface="Calibri"/>
                <a:cs typeface="Calibri"/>
              </a:rPr>
              <a:t>11</a:t>
            </a:r>
            <a:endParaRPr sz="1000" dirty="0">
              <a:latin typeface="Calibri"/>
              <a:cs typeface="Calibri"/>
            </a:endParaRPr>
          </a:p>
        </p:txBody>
      </p:sp>
      <p:sp>
        <p:nvSpPr>
          <p:cNvPr id="156" name="object 13">
            <a:extLst>
              <a:ext uri="{FF2B5EF4-FFF2-40B4-BE49-F238E27FC236}">
                <a16:creationId xmlns:a16="http://schemas.microsoft.com/office/drawing/2014/main" id="{DACBBF95-D8B7-44A7-A871-723DDB837F49}"/>
              </a:ext>
            </a:extLst>
          </p:cNvPr>
          <p:cNvSpPr/>
          <p:nvPr/>
        </p:nvSpPr>
        <p:spPr>
          <a:xfrm>
            <a:off x="1266859" y="4649661"/>
            <a:ext cx="326634" cy="263790"/>
          </a:xfrm>
          <a:prstGeom prst="rect">
            <a:avLst/>
          </a:prstGeom>
          <a:blipFill>
            <a:blip r:embed="rId4" cstate="print"/>
            <a:stretch>
              <a:fillRect/>
            </a:stretch>
          </a:blipFill>
        </p:spPr>
        <p:txBody>
          <a:bodyPr wrap="square" lIns="0" tIns="0" rIns="0" bIns="0" rtlCol="0"/>
          <a:lstStyle/>
          <a:p>
            <a:endParaRPr/>
          </a:p>
        </p:txBody>
      </p:sp>
      <p:sp>
        <p:nvSpPr>
          <p:cNvPr id="164" name="object 14">
            <a:extLst>
              <a:ext uri="{FF2B5EF4-FFF2-40B4-BE49-F238E27FC236}">
                <a16:creationId xmlns:a16="http://schemas.microsoft.com/office/drawing/2014/main" id="{1D231E81-8035-4C87-B1D5-310B63EC1396}"/>
              </a:ext>
            </a:extLst>
          </p:cNvPr>
          <p:cNvSpPr/>
          <p:nvPr/>
        </p:nvSpPr>
        <p:spPr>
          <a:xfrm>
            <a:off x="1612339" y="4649661"/>
            <a:ext cx="326635" cy="263790"/>
          </a:xfrm>
          <a:prstGeom prst="rect">
            <a:avLst/>
          </a:prstGeom>
          <a:blipFill>
            <a:blip r:embed="rId5" cstate="print"/>
            <a:stretch>
              <a:fillRect/>
            </a:stretch>
          </a:blipFill>
        </p:spPr>
        <p:txBody>
          <a:bodyPr wrap="square" lIns="0" tIns="0" rIns="0" bIns="0" rtlCol="0"/>
          <a:lstStyle/>
          <a:p>
            <a:endParaRPr/>
          </a:p>
        </p:txBody>
      </p:sp>
      <p:sp>
        <p:nvSpPr>
          <p:cNvPr id="165" name="object 15">
            <a:extLst>
              <a:ext uri="{FF2B5EF4-FFF2-40B4-BE49-F238E27FC236}">
                <a16:creationId xmlns:a16="http://schemas.microsoft.com/office/drawing/2014/main" id="{1B6315BE-6F1B-44B7-AB86-8D8DF92CEFF1}"/>
              </a:ext>
            </a:extLst>
          </p:cNvPr>
          <p:cNvSpPr/>
          <p:nvPr/>
        </p:nvSpPr>
        <p:spPr>
          <a:xfrm>
            <a:off x="2303299" y="4649661"/>
            <a:ext cx="326635" cy="263790"/>
          </a:xfrm>
          <a:prstGeom prst="rect">
            <a:avLst/>
          </a:prstGeom>
          <a:blipFill>
            <a:blip r:embed="rId5" cstate="print"/>
            <a:stretch>
              <a:fillRect/>
            </a:stretch>
          </a:blipFill>
        </p:spPr>
        <p:txBody>
          <a:bodyPr wrap="square" lIns="0" tIns="0" rIns="0" bIns="0" rtlCol="0"/>
          <a:lstStyle/>
          <a:p>
            <a:endParaRPr/>
          </a:p>
        </p:txBody>
      </p:sp>
      <p:sp>
        <p:nvSpPr>
          <p:cNvPr id="166" name="object 16">
            <a:extLst>
              <a:ext uri="{FF2B5EF4-FFF2-40B4-BE49-F238E27FC236}">
                <a16:creationId xmlns:a16="http://schemas.microsoft.com/office/drawing/2014/main" id="{3C51C02F-61AD-4B08-8ACD-591A52F6D3DA}"/>
              </a:ext>
            </a:extLst>
          </p:cNvPr>
          <p:cNvSpPr/>
          <p:nvPr/>
        </p:nvSpPr>
        <p:spPr>
          <a:xfrm>
            <a:off x="2862357" y="4649661"/>
            <a:ext cx="326635" cy="263790"/>
          </a:xfrm>
          <a:prstGeom prst="rect">
            <a:avLst/>
          </a:prstGeom>
          <a:blipFill>
            <a:blip r:embed="rId5" cstate="print"/>
            <a:stretch>
              <a:fillRect/>
            </a:stretch>
          </a:blipFill>
        </p:spPr>
        <p:txBody>
          <a:bodyPr wrap="square" lIns="0" tIns="0" rIns="0" bIns="0" rtlCol="0"/>
          <a:lstStyle/>
          <a:p>
            <a:endParaRPr/>
          </a:p>
        </p:txBody>
      </p:sp>
      <p:sp>
        <p:nvSpPr>
          <p:cNvPr id="167" name="object 17">
            <a:extLst>
              <a:ext uri="{FF2B5EF4-FFF2-40B4-BE49-F238E27FC236}">
                <a16:creationId xmlns:a16="http://schemas.microsoft.com/office/drawing/2014/main" id="{37041BCA-8021-4A71-AE36-B7D66E287C87}"/>
              </a:ext>
            </a:extLst>
          </p:cNvPr>
          <p:cNvSpPr/>
          <p:nvPr/>
        </p:nvSpPr>
        <p:spPr>
          <a:xfrm>
            <a:off x="3207838" y="4649661"/>
            <a:ext cx="326635" cy="263790"/>
          </a:xfrm>
          <a:prstGeom prst="rect">
            <a:avLst/>
          </a:prstGeom>
          <a:blipFill>
            <a:blip r:embed="rId4" cstate="print"/>
            <a:stretch>
              <a:fillRect/>
            </a:stretch>
          </a:blipFill>
        </p:spPr>
        <p:txBody>
          <a:bodyPr wrap="square" lIns="0" tIns="0" rIns="0" bIns="0" rtlCol="0"/>
          <a:lstStyle/>
          <a:p>
            <a:endParaRPr/>
          </a:p>
        </p:txBody>
      </p:sp>
      <p:sp>
        <p:nvSpPr>
          <p:cNvPr id="168" name="object 18">
            <a:extLst>
              <a:ext uri="{FF2B5EF4-FFF2-40B4-BE49-F238E27FC236}">
                <a16:creationId xmlns:a16="http://schemas.microsoft.com/office/drawing/2014/main" id="{74EFF71A-67AE-473C-9E24-7987D78A3AAD}"/>
              </a:ext>
            </a:extLst>
          </p:cNvPr>
          <p:cNvSpPr/>
          <p:nvPr/>
        </p:nvSpPr>
        <p:spPr>
          <a:xfrm>
            <a:off x="3898798" y="4649661"/>
            <a:ext cx="326635" cy="263790"/>
          </a:xfrm>
          <a:prstGeom prst="rect">
            <a:avLst/>
          </a:prstGeom>
          <a:blipFill>
            <a:blip r:embed="rId5" cstate="print"/>
            <a:stretch>
              <a:fillRect/>
            </a:stretch>
          </a:blipFill>
        </p:spPr>
        <p:txBody>
          <a:bodyPr wrap="square" lIns="0" tIns="0" rIns="0" bIns="0" rtlCol="0"/>
          <a:lstStyle/>
          <a:p>
            <a:endParaRPr/>
          </a:p>
        </p:txBody>
      </p:sp>
      <p:sp>
        <p:nvSpPr>
          <p:cNvPr id="169" name="object 19">
            <a:extLst>
              <a:ext uri="{FF2B5EF4-FFF2-40B4-BE49-F238E27FC236}">
                <a16:creationId xmlns:a16="http://schemas.microsoft.com/office/drawing/2014/main" id="{42C639F4-8FC9-44E8-BF34-B445DE11E5B9}"/>
              </a:ext>
            </a:extLst>
          </p:cNvPr>
          <p:cNvSpPr/>
          <p:nvPr/>
        </p:nvSpPr>
        <p:spPr>
          <a:xfrm>
            <a:off x="1345377" y="4656956"/>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70" name="object 20">
            <a:extLst>
              <a:ext uri="{FF2B5EF4-FFF2-40B4-BE49-F238E27FC236}">
                <a16:creationId xmlns:a16="http://schemas.microsoft.com/office/drawing/2014/main" id="{C30F4850-D694-4DB0-BA26-646B05D7F1C5}"/>
              </a:ext>
            </a:extLst>
          </p:cNvPr>
          <p:cNvSpPr/>
          <p:nvPr/>
        </p:nvSpPr>
        <p:spPr>
          <a:xfrm>
            <a:off x="1458443" y="4656727"/>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71" name="object 21">
            <a:extLst>
              <a:ext uri="{FF2B5EF4-FFF2-40B4-BE49-F238E27FC236}">
                <a16:creationId xmlns:a16="http://schemas.microsoft.com/office/drawing/2014/main" id="{9B9C6887-D221-4DB1-844F-91CDB22A18DB}"/>
              </a:ext>
            </a:extLst>
          </p:cNvPr>
          <p:cNvSpPr/>
          <p:nvPr/>
        </p:nvSpPr>
        <p:spPr>
          <a:xfrm>
            <a:off x="1690856" y="4656399"/>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6"/>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72" name="object 22">
            <a:extLst>
              <a:ext uri="{FF2B5EF4-FFF2-40B4-BE49-F238E27FC236}">
                <a16:creationId xmlns:a16="http://schemas.microsoft.com/office/drawing/2014/main" id="{C89A3E70-888F-4DD3-8847-49CE5309E5A1}"/>
              </a:ext>
            </a:extLst>
          </p:cNvPr>
          <p:cNvSpPr/>
          <p:nvPr/>
        </p:nvSpPr>
        <p:spPr>
          <a:xfrm>
            <a:off x="1803923" y="4656171"/>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73" name="object 23">
            <a:extLst>
              <a:ext uri="{FF2B5EF4-FFF2-40B4-BE49-F238E27FC236}">
                <a16:creationId xmlns:a16="http://schemas.microsoft.com/office/drawing/2014/main" id="{D991641E-E800-473C-9BAD-5F842D5CE3A2}"/>
              </a:ext>
            </a:extLst>
          </p:cNvPr>
          <p:cNvSpPr/>
          <p:nvPr/>
        </p:nvSpPr>
        <p:spPr>
          <a:xfrm>
            <a:off x="2381814" y="4655287"/>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74" name="object 24">
            <a:extLst>
              <a:ext uri="{FF2B5EF4-FFF2-40B4-BE49-F238E27FC236}">
                <a16:creationId xmlns:a16="http://schemas.microsoft.com/office/drawing/2014/main" id="{DE492692-FFFD-4A03-9B62-58A54E0EA238}"/>
              </a:ext>
            </a:extLst>
          </p:cNvPr>
          <p:cNvSpPr/>
          <p:nvPr/>
        </p:nvSpPr>
        <p:spPr>
          <a:xfrm>
            <a:off x="2494881" y="4655059"/>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75" name="object 25">
            <a:extLst>
              <a:ext uri="{FF2B5EF4-FFF2-40B4-BE49-F238E27FC236}">
                <a16:creationId xmlns:a16="http://schemas.microsoft.com/office/drawing/2014/main" id="{08FF8E1E-B685-4EAC-AD30-F4A3827E6954}"/>
              </a:ext>
            </a:extLst>
          </p:cNvPr>
          <p:cNvSpPr/>
          <p:nvPr/>
        </p:nvSpPr>
        <p:spPr>
          <a:xfrm>
            <a:off x="2940872" y="4654731"/>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76" name="object 26">
            <a:extLst>
              <a:ext uri="{FF2B5EF4-FFF2-40B4-BE49-F238E27FC236}">
                <a16:creationId xmlns:a16="http://schemas.microsoft.com/office/drawing/2014/main" id="{84C0018E-3907-4745-8C4E-B8CE491986F9}"/>
              </a:ext>
            </a:extLst>
          </p:cNvPr>
          <p:cNvSpPr/>
          <p:nvPr/>
        </p:nvSpPr>
        <p:spPr>
          <a:xfrm>
            <a:off x="3053938" y="4654502"/>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77" name="object 27">
            <a:extLst>
              <a:ext uri="{FF2B5EF4-FFF2-40B4-BE49-F238E27FC236}">
                <a16:creationId xmlns:a16="http://schemas.microsoft.com/office/drawing/2014/main" id="{24E5D140-E289-4AD0-A4AE-62C91ADEB5A9}"/>
              </a:ext>
            </a:extLst>
          </p:cNvPr>
          <p:cNvSpPr/>
          <p:nvPr/>
        </p:nvSpPr>
        <p:spPr>
          <a:xfrm>
            <a:off x="3286352" y="4654175"/>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3" y="240237"/>
                </a:lnTo>
              </a:path>
            </a:pathLst>
          </a:custGeom>
          <a:ln w="21199">
            <a:solidFill>
              <a:srgbClr val="D16F13"/>
            </a:solidFill>
          </a:ln>
        </p:spPr>
        <p:txBody>
          <a:bodyPr wrap="square" lIns="0" tIns="0" rIns="0" bIns="0" rtlCol="0"/>
          <a:lstStyle/>
          <a:p>
            <a:endParaRPr/>
          </a:p>
        </p:txBody>
      </p:sp>
      <p:sp>
        <p:nvSpPr>
          <p:cNvPr id="178" name="object 28">
            <a:extLst>
              <a:ext uri="{FF2B5EF4-FFF2-40B4-BE49-F238E27FC236}">
                <a16:creationId xmlns:a16="http://schemas.microsoft.com/office/drawing/2014/main" id="{4A7DD327-AA9F-4130-8562-9E02B026D5CA}"/>
              </a:ext>
            </a:extLst>
          </p:cNvPr>
          <p:cNvSpPr/>
          <p:nvPr/>
        </p:nvSpPr>
        <p:spPr>
          <a:xfrm>
            <a:off x="3399417" y="4653946"/>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79" name="object 29">
            <a:extLst>
              <a:ext uri="{FF2B5EF4-FFF2-40B4-BE49-F238E27FC236}">
                <a16:creationId xmlns:a16="http://schemas.microsoft.com/office/drawing/2014/main" id="{8B95E4E8-4FE9-4A68-98C3-CA4573640995}"/>
              </a:ext>
            </a:extLst>
          </p:cNvPr>
          <p:cNvSpPr/>
          <p:nvPr/>
        </p:nvSpPr>
        <p:spPr>
          <a:xfrm>
            <a:off x="3977310" y="4653062"/>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80" name="object 30">
            <a:extLst>
              <a:ext uri="{FF2B5EF4-FFF2-40B4-BE49-F238E27FC236}">
                <a16:creationId xmlns:a16="http://schemas.microsoft.com/office/drawing/2014/main" id="{1CB622A9-59F2-4FDB-A6FF-A85DBA368D50}"/>
              </a:ext>
            </a:extLst>
          </p:cNvPr>
          <p:cNvSpPr/>
          <p:nvPr/>
        </p:nvSpPr>
        <p:spPr>
          <a:xfrm>
            <a:off x="4090376" y="4652834"/>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6"/>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81" name="object 31">
            <a:extLst>
              <a:ext uri="{FF2B5EF4-FFF2-40B4-BE49-F238E27FC236}">
                <a16:creationId xmlns:a16="http://schemas.microsoft.com/office/drawing/2014/main" id="{0889F218-018F-41AF-86A9-D869A19FE055}"/>
              </a:ext>
            </a:extLst>
          </p:cNvPr>
          <p:cNvSpPr/>
          <p:nvPr/>
        </p:nvSpPr>
        <p:spPr>
          <a:xfrm>
            <a:off x="1222840" y="4608850"/>
            <a:ext cx="1446530" cy="351790"/>
          </a:xfrm>
          <a:custGeom>
            <a:avLst/>
            <a:gdLst/>
            <a:ahLst/>
            <a:cxnLst/>
            <a:rect l="l" t="t" r="r" b="b"/>
            <a:pathLst>
              <a:path w="1446530"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182" name="object 32">
            <a:extLst>
              <a:ext uri="{FF2B5EF4-FFF2-40B4-BE49-F238E27FC236}">
                <a16:creationId xmlns:a16="http://schemas.microsoft.com/office/drawing/2014/main" id="{CE0ABE97-663F-4F3E-AB17-AD19EFB46B93}"/>
              </a:ext>
            </a:extLst>
          </p:cNvPr>
          <p:cNvSpPr/>
          <p:nvPr/>
        </p:nvSpPr>
        <p:spPr>
          <a:xfrm>
            <a:off x="2816885" y="4608850"/>
            <a:ext cx="1446530" cy="351790"/>
          </a:xfrm>
          <a:custGeom>
            <a:avLst/>
            <a:gdLst/>
            <a:ahLst/>
            <a:cxnLst/>
            <a:rect l="l" t="t" r="r" b="b"/>
            <a:pathLst>
              <a:path w="1446529"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183" name="object 33">
            <a:extLst>
              <a:ext uri="{FF2B5EF4-FFF2-40B4-BE49-F238E27FC236}">
                <a16:creationId xmlns:a16="http://schemas.microsoft.com/office/drawing/2014/main" id="{4AE1D307-0B04-442B-BE75-BE3F50A7DF3D}"/>
              </a:ext>
            </a:extLst>
          </p:cNvPr>
          <p:cNvSpPr/>
          <p:nvPr/>
        </p:nvSpPr>
        <p:spPr>
          <a:xfrm>
            <a:off x="1957828" y="4649657"/>
            <a:ext cx="326635" cy="263790"/>
          </a:xfrm>
          <a:prstGeom prst="rect">
            <a:avLst/>
          </a:prstGeom>
          <a:blipFill>
            <a:blip r:embed="rId6" cstate="print"/>
            <a:stretch>
              <a:fillRect/>
            </a:stretch>
          </a:blipFill>
        </p:spPr>
        <p:txBody>
          <a:bodyPr wrap="square" lIns="0" tIns="0" rIns="0" bIns="0" rtlCol="0"/>
          <a:lstStyle/>
          <a:p>
            <a:endParaRPr/>
          </a:p>
        </p:txBody>
      </p:sp>
      <p:sp>
        <p:nvSpPr>
          <p:cNvPr id="184" name="object 34">
            <a:extLst>
              <a:ext uri="{FF2B5EF4-FFF2-40B4-BE49-F238E27FC236}">
                <a16:creationId xmlns:a16="http://schemas.microsoft.com/office/drawing/2014/main" id="{75846DB9-688F-4AA9-A31A-902AE77F8188}"/>
              </a:ext>
            </a:extLst>
          </p:cNvPr>
          <p:cNvSpPr/>
          <p:nvPr/>
        </p:nvSpPr>
        <p:spPr>
          <a:xfrm>
            <a:off x="2036344" y="4656396"/>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85" name="object 35">
            <a:extLst>
              <a:ext uri="{FF2B5EF4-FFF2-40B4-BE49-F238E27FC236}">
                <a16:creationId xmlns:a16="http://schemas.microsoft.com/office/drawing/2014/main" id="{88A54FF6-1E1A-489A-95FF-2CAA8E0B8C8E}"/>
              </a:ext>
            </a:extLst>
          </p:cNvPr>
          <p:cNvSpPr/>
          <p:nvPr/>
        </p:nvSpPr>
        <p:spPr>
          <a:xfrm>
            <a:off x="2149411" y="4656167"/>
            <a:ext cx="61594" cy="244475"/>
          </a:xfrm>
          <a:custGeom>
            <a:avLst/>
            <a:gdLst/>
            <a:ahLst/>
            <a:cxnLst/>
            <a:rect l="l" t="t" r="r" b="b"/>
            <a:pathLst>
              <a:path w="61594" h="244475">
                <a:moveTo>
                  <a:pt x="0" y="0"/>
                </a:moveTo>
                <a:lnTo>
                  <a:pt x="13799" y="20019"/>
                </a:lnTo>
                <a:lnTo>
                  <a:pt x="25925" y="40039"/>
                </a:lnTo>
                <a:lnTo>
                  <a:pt x="34703" y="60059"/>
                </a:lnTo>
                <a:lnTo>
                  <a:pt x="38458" y="80079"/>
                </a:lnTo>
                <a:lnTo>
                  <a:pt x="33265" y="100154"/>
                </a:lnTo>
                <a:lnTo>
                  <a:pt x="21175" y="120266"/>
                </a:lnTo>
                <a:lnTo>
                  <a:pt x="9485"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86" name="object 36">
            <a:extLst>
              <a:ext uri="{FF2B5EF4-FFF2-40B4-BE49-F238E27FC236}">
                <a16:creationId xmlns:a16="http://schemas.microsoft.com/office/drawing/2014/main" id="{B0BFDDEC-7A9A-4297-9522-F339BB29A048}"/>
              </a:ext>
            </a:extLst>
          </p:cNvPr>
          <p:cNvSpPr/>
          <p:nvPr/>
        </p:nvSpPr>
        <p:spPr>
          <a:xfrm>
            <a:off x="3553326" y="4649657"/>
            <a:ext cx="326635" cy="263790"/>
          </a:xfrm>
          <a:prstGeom prst="rect">
            <a:avLst/>
          </a:prstGeom>
          <a:blipFill>
            <a:blip r:embed="rId6" cstate="print"/>
            <a:stretch>
              <a:fillRect/>
            </a:stretch>
          </a:blipFill>
        </p:spPr>
        <p:txBody>
          <a:bodyPr wrap="square" lIns="0" tIns="0" rIns="0" bIns="0" rtlCol="0"/>
          <a:lstStyle/>
          <a:p>
            <a:endParaRPr/>
          </a:p>
        </p:txBody>
      </p:sp>
      <p:graphicFrame>
        <p:nvGraphicFramePr>
          <p:cNvPr id="187" name="object 37">
            <a:extLst>
              <a:ext uri="{FF2B5EF4-FFF2-40B4-BE49-F238E27FC236}">
                <a16:creationId xmlns:a16="http://schemas.microsoft.com/office/drawing/2014/main" id="{671D353C-680E-4FF4-92D3-85E24B03CCAA}"/>
              </a:ext>
            </a:extLst>
          </p:cNvPr>
          <p:cNvGraphicFramePr>
            <a:graphicFrameLocks noGrp="1"/>
          </p:cNvGraphicFramePr>
          <p:nvPr/>
        </p:nvGraphicFramePr>
        <p:xfrm>
          <a:off x="2860002" y="4647306"/>
          <a:ext cx="1362709"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5440">
                  <a:extLst>
                    <a:ext uri="{9D8B030D-6E8A-4147-A177-3AD203B41FA5}">
                      <a16:colId xmlns:a16="http://schemas.microsoft.com/office/drawing/2014/main" val="20001"/>
                    </a:ext>
                  </a:extLst>
                </a:gridCol>
                <a:gridCol w="345439">
                  <a:extLst>
                    <a:ext uri="{9D8B030D-6E8A-4147-A177-3AD203B41FA5}">
                      <a16:colId xmlns:a16="http://schemas.microsoft.com/office/drawing/2014/main" val="20002"/>
                    </a:ext>
                  </a:extLst>
                </a:gridCol>
                <a:gridCol w="335915">
                  <a:extLst>
                    <a:ext uri="{9D8B030D-6E8A-4147-A177-3AD203B41FA5}">
                      <a16:colId xmlns:a16="http://schemas.microsoft.com/office/drawing/2014/main" val="20003"/>
                    </a:ext>
                  </a:extLst>
                </a:gridCol>
              </a:tblGrid>
              <a:tr h="263790">
                <a:tc>
                  <a:txBody>
                    <a:bodyPr/>
                    <a:lstStyle/>
                    <a:p>
                      <a:pPr>
                        <a:lnSpc>
                          <a:spcPct val="100000"/>
                        </a:lnSpc>
                      </a:pPr>
                      <a:endParaRPr sz="13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300" dirty="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3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300" dirty="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188" name="object 38">
            <a:extLst>
              <a:ext uri="{FF2B5EF4-FFF2-40B4-BE49-F238E27FC236}">
                <a16:creationId xmlns:a16="http://schemas.microsoft.com/office/drawing/2014/main" id="{097D6155-D7A7-4087-A544-5572593D3F0B}"/>
              </a:ext>
            </a:extLst>
          </p:cNvPr>
          <p:cNvSpPr/>
          <p:nvPr/>
        </p:nvSpPr>
        <p:spPr>
          <a:xfrm>
            <a:off x="3631840" y="4654169"/>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6"/>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89" name="object 39">
            <a:extLst>
              <a:ext uri="{FF2B5EF4-FFF2-40B4-BE49-F238E27FC236}">
                <a16:creationId xmlns:a16="http://schemas.microsoft.com/office/drawing/2014/main" id="{995F5322-7FA4-4340-A23B-702A94A08BE6}"/>
              </a:ext>
            </a:extLst>
          </p:cNvPr>
          <p:cNvSpPr/>
          <p:nvPr/>
        </p:nvSpPr>
        <p:spPr>
          <a:xfrm>
            <a:off x="3744906" y="4653941"/>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190" name="object 40">
            <a:extLst>
              <a:ext uri="{FF2B5EF4-FFF2-40B4-BE49-F238E27FC236}">
                <a16:creationId xmlns:a16="http://schemas.microsoft.com/office/drawing/2014/main" id="{2B604FC0-13A4-4F34-A4ED-0AC3E1A3D6E5}"/>
              </a:ext>
            </a:extLst>
          </p:cNvPr>
          <p:cNvSpPr/>
          <p:nvPr/>
        </p:nvSpPr>
        <p:spPr>
          <a:xfrm>
            <a:off x="1320914" y="4678710"/>
            <a:ext cx="115846" cy="218255"/>
          </a:xfrm>
          <a:prstGeom prst="rect">
            <a:avLst/>
          </a:prstGeom>
          <a:blipFill>
            <a:blip r:embed="rId7" cstate="print"/>
            <a:stretch>
              <a:fillRect/>
            </a:stretch>
          </a:blipFill>
        </p:spPr>
        <p:txBody>
          <a:bodyPr wrap="square" lIns="0" tIns="0" rIns="0" bIns="0" rtlCol="0"/>
          <a:lstStyle/>
          <a:p>
            <a:endParaRPr/>
          </a:p>
        </p:txBody>
      </p:sp>
      <p:sp>
        <p:nvSpPr>
          <p:cNvPr id="191" name="object 41">
            <a:extLst>
              <a:ext uri="{FF2B5EF4-FFF2-40B4-BE49-F238E27FC236}">
                <a16:creationId xmlns:a16="http://schemas.microsoft.com/office/drawing/2014/main" id="{271AFEB9-E498-4755-9AFF-D1AB2F102795}"/>
              </a:ext>
            </a:extLst>
          </p:cNvPr>
          <p:cNvSpPr/>
          <p:nvPr/>
        </p:nvSpPr>
        <p:spPr>
          <a:xfrm>
            <a:off x="1664822" y="4678710"/>
            <a:ext cx="115846" cy="218255"/>
          </a:xfrm>
          <a:prstGeom prst="rect">
            <a:avLst/>
          </a:prstGeom>
          <a:blipFill>
            <a:blip r:embed="rId7" cstate="print"/>
            <a:stretch>
              <a:fillRect/>
            </a:stretch>
          </a:blipFill>
        </p:spPr>
        <p:txBody>
          <a:bodyPr wrap="square" lIns="0" tIns="0" rIns="0" bIns="0" rtlCol="0"/>
          <a:lstStyle/>
          <a:p>
            <a:endParaRPr/>
          </a:p>
        </p:txBody>
      </p:sp>
      <p:sp>
        <p:nvSpPr>
          <p:cNvPr id="192" name="object 42">
            <a:extLst>
              <a:ext uri="{FF2B5EF4-FFF2-40B4-BE49-F238E27FC236}">
                <a16:creationId xmlns:a16="http://schemas.microsoft.com/office/drawing/2014/main" id="{B9ECD80A-B419-4388-9E07-26566F53BCC0}"/>
              </a:ext>
            </a:extLst>
          </p:cNvPr>
          <p:cNvSpPr/>
          <p:nvPr/>
        </p:nvSpPr>
        <p:spPr>
          <a:xfrm>
            <a:off x="2008732" y="4678710"/>
            <a:ext cx="115846" cy="218255"/>
          </a:xfrm>
          <a:prstGeom prst="rect">
            <a:avLst/>
          </a:prstGeom>
          <a:blipFill>
            <a:blip r:embed="rId8" cstate="print"/>
            <a:stretch>
              <a:fillRect/>
            </a:stretch>
          </a:blipFill>
        </p:spPr>
        <p:txBody>
          <a:bodyPr wrap="square" lIns="0" tIns="0" rIns="0" bIns="0" rtlCol="0"/>
          <a:lstStyle/>
          <a:p>
            <a:endParaRPr/>
          </a:p>
        </p:txBody>
      </p:sp>
      <p:sp>
        <p:nvSpPr>
          <p:cNvPr id="193" name="object 43">
            <a:extLst>
              <a:ext uri="{FF2B5EF4-FFF2-40B4-BE49-F238E27FC236}">
                <a16:creationId xmlns:a16="http://schemas.microsoft.com/office/drawing/2014/main" id="{FD69889C-922B-4F89-8948-0F455D1D8CD9}"/>
              </a:ext>
            </a:extLst>
          </p:cNvPr>
          <p:cNvSpPr/>
          <p:nvPr/>
        </p:nvSpPr>
        <p:spPr>
          <a:xfrm>
            <a:off x="2352640" y="4678710"/>
            <a:ext cx="115846" cy="218255"/>
          </a:xfrm>
          <a:prstGeom prst="rect">
            <a:avLst/>
          </a:prstGeom>
          <a:blipFill>
            <a:blip r:embed="rId8" cstate="print"/>
            <a:stretch>
              <a:fillRect/>
            </a:stretch>
          </a:blipFill>
        </p:spPr>
        <p:txBody>
          <a:bodyPr wrap="square" lIns="0" tIns="0" rIns="0" bIns="0" rtlCol="0"/>
          <a:lstStyle/>
          <a:p>
            <a:endParaRPr/>
          </a:p>
        </p:txBody>
      </p:sp>
      <p:graphicFrame>
        <p:nvGraphicFramePr>
          <p:cNvPr id="194" name="object 44">
            <a:extLst>
              <a:ext uri="{FF2B5EF4-FFF2-40B4-BE49-F238E27FC236}">
                <a16:creationId xmlns:a16="http://schemas.microsoft.com/office/drawing/2014/main" id="{FF7F57C9-9045-44C7-96BB-CD1E2620BC51}"/>
              </a:ext>
            </a:extLst>
          </p:cNvPr>
          <p:cNvGraphicFramePr>
            <a:graphicFrameLocks noGrp="1"/>
          </p:cNvGraphicFramePr>
          <p:nvPr/>
        </p:nvGraphicFramePr>
        <p:xfrm>
          <a:off x="1264503" y="4647306"/>
          <a:ext cx="1362709"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5440">
                  <a:extLst>
                    <a:ext uri="{9D8B030D-6E8A-4147-A177-3AD203B41FA5}">
                      <a16:colId xmlns:a16="http://schemas.microsoft.com/office/drawing/2014/main" val="20001"/>
                    </a:ext>
                  </a:extLst>
                </a:gridCol>
                <a:gridCol w="345439">
                  <a:extLst>
                    <a:ext uri="{9D8B030D-6E8A-4147-A177-3AD203B41FA5}">
                      <a16:colId xmlns:a16="http://schemas.microsoft.com/office/drawing/2014/main" val="20002"/>
                    </a:ext>
                  </a:extLst>
                </a:gridCol>
                <a:gridCol w="335915">
                  <a:extLst>
                    <a:ext uri="{9D8B030D-6E8A-4147-A177-3AD203B41FA5}">
                      <a16:colId xmlns:a16="http://schemas.microsoft.com/office/drawing/2014/main" val="20003"/>
                    </a:ext>
                  </a:extLst>
                </a:gridCol>
              </a:tblGrid>
              <a:tr h="263790">
                <a:tc>
                  <a:txBody>
                    <a:bodyPr/>
                    <a:lstStyle/>
                    <a:p>
                      <a:pPr marL="69850">
                        <a:lnSpc>
                          <a:spcPct val="100000"/>
                        </a:lnSpc>
                        <a:spcBef>
                          <a:spcPts val="150"/>
                        </a:spcBef>
                      </a:pPr>
                      <a:r>
                        <a:rPr sz="1300" dirty="0">
                          <a:latin typeface="Calibri"/>
                          <a:cs typeface="Calibri"/>
                        </a:rPr>
                        <a:t>0</a:t>
                      </a:r>
                      <a:endParaRPr sz="1300">
                        <a:latin typeface="Calibri"/>
                        <a:cs typeface="Calibri"/>
                      </a:endParaRPr>
                    </a:p>
                  </a:txBody>
                  <a:tcPr marL="0" marR="0" marT="1905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77470">
                        <a:lnSpc>
                          <a:spcPct val="100000"/>
                        </a:lnSpc>
                        <a:spcBef>
                          <a:spcPts val="150"/>
                        </a:spcBef>
                      </a:pPr>
                      <a:r>
                        <a:rPr sz="1300" dirty="0">
                          <a:latin typeface="Calibri"/>
                          <a:cs typeface="Calibri"/>
                        </a:rPr>
                        <a:t>1</a:t>
                      </a:r>
                      <a:endParaRPr sz="1300">
                        <a:latin typeface="Calibri"/>
                        <a:cs typeface="Calibri"/>
                      </a:endParaRPr>
                    </a:p>
                  </a:txBody>
                  <a:tcPr marL="0" marR="0" marT="1905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76200">
                        <a:lnSpc>
                          <a:spcPct val="100000"/>
                        </a:lnSpc>
                        <a:spcBef>
                          <a:spcPts val="150"/>
                        </a:spcBef>
                      </a:pPr>
                      <a:r>
                        <a:rPr sz="1300" dirty="0">
                          <a:latin typeface="Calibri"/>
                          <a:cs typeface="Calibri"/>
                        </a:rPr>
                        <a:t>2</a:t>
                      </a:r>
                    </a:p>
                  </a:txBody>
                  <a:tcPr marL="0" marR="0" marT="1905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74295">
                        <a:lnSpc>
                          <a:spcPct val="100000"/>
                        </a:lnSpc>
                        <a:spcBef>
                          <a:spcPts val="150"/>
                        </a:spcBef>
                      </a:pPr>
                      <a:r>
                        <a:rPr sz="1300" dirty="0">
                          <a:latin typeface="Calibri"/>
                          <a:cs typeface="Calibri"/>
                        </a:rPr>
                        <a:t>3</a:t>
                      </a:r>
                    </a:p>
                  </a:txBody>
                  <a:tcPr marL="0" marR="0" marT="1905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197" name="object 47">
            <a:extLst>
              <a:ext uri="{FF2B5EF4-FFF2-40B4-BE49-F238E27FC236}">
                <a16:creationId xmlns:a16="http://schemas.microsoft.com/office/drawing/2014/main" id="{394F6CD1-A09C-4A37-9F08-64D1B5B8D4FA}"/>
              </a:ext>
            </a:extLst>
          </p:cNvPr>
          <p:cNvSpPr/>
          <p:nvPr/>
        </p:nvSpPr>
        <p:spPr>
          <a:xfrm>
            <a:off x="6218824" y="4655932"/>
            <a:ext cx="326635" cy="263790"/>
          </a:xfrm>
          <a:prstGeom prst="rect">
            <a:avLst/>
          </a:prstGeom>
          <a:blipFill>
            <a:blip r:embed="rId9" cstate="print"/>
            <a:stretch>
              <a:fillRect/>
            </a:stretch>
          </a:blipFill>
        </p:spPr>
        <p:txBody>
          <a:bodyPr wrap="square" lIns="0" tIns="0" rIns="0" bIns="0" rtlCol="0"/>
          <a:lstStyle/>
          <a:p>
            <a:endParaRPr/>
          </a:p>
        </p:txBody>
      </p:sp>
      <p:sp>
        <p:nvSpPr>
          <p:cNvPr id="198" name="object 48">
            <a:extLst>
              <a:ext uri="{FF2B5EF4-FFF2-40B4-BE49-F238E27FC236}">
                <a16:creationId xmlns:a16="http://schemas.microsoft.com/office/drawing/2014/main" id="{87737061-E408-42F1-A92D-A5458D15BAC9}"/>
              </a:ext>
            </a:extLst>
          </p:cNvPr>
          <p:cNvSpPr/>
          <p:nvPr/>
        </p:nvSpPr>
        <p:spPr>
          <a:xfrm>
            <a:off x="6564305" y="4655932"/>
            <a:ext cx="326635" cy="263790"/>
          </a:xfrm>
          <a:prstGeom prst="rect">
            <a:avLst/>
          </a:prstGeom>
          <a:blipFill>
            <a:blip r:embed="rId10" cstate="print"/>
            <a:stretch>
              <a:fillRect/>
            </a:stretch>
          </a:blipFill>
        </p:spPr>
        <p:txBody>
          <a:bodyPr wrap="square" lIns="0" tIns="0" rIns="0" bIns="0" rtlCol="0"/>
          <a:lstStyle/>
          <a:p>
            <a:endParaRPr/>
          </a:p>
        </p:txBody>
      </p:sp>
      <p:sp>
        <p:nvSpPr>
          <p:cNvPr id="199" name="object 49">
            <a:extLst>
              <a:ext uri="{FF2B5EF4-FFF2-40B4-BE49-F238E27FC236}">
                <a16:creationId xmlns:a16="http://schemas.microsoft.com/office/drawing/2014/main" id="{286D295C-D1F8-4519-A51D-FD1E68710B35}"/>
              </a:ext>
            </a:extLst>
          </p:cNvPr>
          <p:cNvSpPr/>
          <p:nvPr/>
        </p:nvSpPr>
        <p:spPr>
          <a:xfrm>
            <a:off x="7255265" y="4655932"/>
            <a:ext cx="326635" cy="263790"/>
          </a:xfrm>
          <a:prstGeom prst="rect">
            <a:avLst/>
          </a:prstGeom>
          <a:blipFill>
            <a:blip r:embed="rId10" cstate="print"/>
            <a:stretch>
              <a:fillRect/>
            </a:stretch>
          </a:blipFill>
        </p:spPr>
        <p:txBody>
          <a:bodyPr wrap="square" lIns="0" tIns="0" rIns="0" bIns="0" rtlCol="0"/>
          <a:lstStyle/>
          <a:p>
            <a:endParaRPr/>
          </a:p>
        </p:txBody>
      </p:sp>
      <p:sp>
        <p:nvSpPr>
          <p:cNvPr id="200" name="object 50">
            <a:extLst>
              <a:ext uri="{FF2B5EF4-FFF2-40B4-BE49-F238E27FC236}">
                <a16:creationId xmlns:a16="http://schemas.microsoft.com/office/drawing/2014/main" id="{3C6FC56D-66C4-480B-8AC5-36E220BD2145}"/>
              </a:ext>
            </a:extLst>
          </p:cNvPr>
          <p:cNvSpPr/>
          <p:nvPr/>
        </p:nvSpPr>
        <p:spPr>
          <a:xfrm>
            <a:off x="7814323" y="4655932"/>
            <a:ext cx="326635" cy="263790"/>
          </a:xfrm>
          <a:prstGeom prst="rect">
            <a:avLst/>
          </a:prstGeom>
          <a:blipFill>
            <a:blip r:embed="rId9" cstate="print"/>
            <a:stretch>
              <a:fillRect/>
            </a:stretch>
          </a:blipFill>
        </p:spPr>
        <p:txBody>
          <a:bodyPr wrap="square" lIns="0" tIns="0" rIns="0" bIns="0" rtlCol="0"/>
          <a:lstStyle/>
          <a:p>
            <a:endParaRPr/>
          </a:p>
        </p:txBody>
      </p:sp>
      <p:sp>
        <p:nvSpPr>
          <p:cNvPr id="201" name="object 51">
            <a:extLst>
              <a:ext uri="{FF2B5EF4-FFF2-40B4-BE49-F238E27FC236}">
                <a16:creationId xmlns:a16="http://schemas.microsoft.com/office/drawing/2014/main" id="{7D42EDC0-FFD2-420B-A526-4C8B65CAF57A}"/>
              </a:ext>
            </a:extLst>
          </p:cNvPr>
          <p:cNvSpPr/>
          <p:nvPr/>
        </p:nvSpPr>
        <p:spPr>
          <a:xfrm>
            <a:off x="8159803" y="4655932"/>
            <a:ext cx="326635" cy="263790"/>
          </a:xfrm>
          <a:prstGeom prst="rect">
            <a:avLst/>
          </a:prstGeom>
          <a:blipFill>
            <a:blip r:embed="rId11" cstate="print"/>
            <a:stretch>
              <a:fillRect/>
            </a:stretch>
          </a:blipFill>
        </p:spPr>
        <p:txBody>
          <a:bodyPr wrap="square" lIns="0" tIns="0" rIns="0" bIns="0" rtlCol="0"/>
          <a:lstStyle/>
          <a:p>
            <a:endParaRPr/>
          </a:p>
        </p:txBody>
      </p:sp>
      <p:sp>
        <p:nvSpPr>
          <p:cNvPr id="202" name="object 52">
            <a:extLst>
              <a:ext uri="{FF2B5EF4-FFF2-40B4-BE49-F238E27FC236}">
                <a16:creationId xmlns:a16="http://schemas.microsoft.com/office/drawing/2014/main" id="{7D910655-F0DE-4E9C-B15A-E5E5E7331760}"/>
              </a:ext>
            </a:extLst>
          </p:cNvPr>
          <p:cNvSpPr/>
          <p:nvPr/>
        </p:nvSpPr>
        <p:spPr>
          <a:xfrm>
            <a:off x="8850763" y="4655932"/>
            <a:ext cx="326635" cy="263790"/>
          </a:xfrm>
          <a:prstGeom prst="rect">
            <a:avLst/>
          </a:prstGeom>
          <a:blipFill>
            <a:blip r:embed="rId11" cstate="print"/>
            <a:stretch>
              <a:fillRect/>
            </a:stretch>
          </a:blipFill>
        </p:spPr>
        <p:txBody>
          <a:bodyPr wrap="square" lIns="0" tIns="0" rIns="0" bIns="0" rtlCol="0"/>
          <a:lstStyle/>
          <a:p>
            <a:endParaRPr/>
          </a:p>
        </p:txBody>
      </p:sp>
      <p:sp>
        <p:nvSpPr>
          <p:cNvPr id="203" name="object 53">
            <a:extLst>
              <a:ext uri="{FF2B5EF4-FFF2-40B4-BE49-F238E27FC236}">
                <a16:creationId xmlns:a16="http://schemas.microsoft.com/office/drawing/2014/main" id="{3C89E412-38DA-43DF-AD19-C8328288E2BD}"/>
              </a:ext>
            </a:extLst>
          </p:cNvPr>
          <p:cNvSpPr/>
          <p:nvPr/>
        </p:nvSpPr>
        <p:spPr>
          <a:xfrm>
            <a:off x="6297341" y="4663227"/>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04" name="object 54">
            <a:extLst>
              <a:ext uri="{FF2B5EF4-FFF2-40B4-BE49-F238E27FC236}">
                <a16:creationId xmlns:a16="http://schemas.microsoft.com/office/drawing/2014/main" id="{B063B658-5903-4386-B7FB-58B90133CC26}"/>
              </a:ext>
            </a:extLst>
          </p:cNvPr>
          <p:cNvSpPr/>
          <p:nvPr/>
        </p:nvSpPr>
        <p:spPr>
          <a:xfrm>
            <a:off x="6410407" y="4662999"/>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05" name="object 55">
            <a:extLst>
              <a:ext uri="{FF2B5EF4-FFF2-40B4-BE49-F238E27FC236}">
                <a16:creationId xmlns:a16="http://schemas.microsoft.com/office/drawing/2014/main" id="{F1959461-F642-46E8-ABBF-EBEF0AFA1EBD}"/>
              </a:ext>
            </a:extLst>
          </p:cNvPr>
          <p:cNvSpPr/>
          <p:nvPr/>
        </p:nvSpPr>
        <p:spPr>
          <a:xfrm>
            <a:off x="6642822" y="4662671"/>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06" name="object 56">
            <a:extLst>
              <a:ext uri="{FF2B5EF4-FFF2-40B4-BE49-F238E27FC236}">
                <a16:creationId xmlns:a16="http://schemas.microsoft.com/office/drawing/2014/main" id="{2E62D3F8-F1CB-4F57-AC64-FAF5A98046D6}"/>
              </a:ext>
            </a:extLst>
          </p:cNvPr>
          <p:cNvSpPr/>
          <p:nvPr/>
        </p:nvSpPr>
        <p:spPr>
          <a:xfrm>
            <a:off x="6755888" y="4662442"/>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07" name="object 57">
            <a:extLst>
              <a:ext uri="{FF2B5EF4-FFF2-40B4-BE49-F238E27FC236}">
                <a16:creationId xmlns:a16="http://schemas.microsoft.com/office/drawing/2014/main" id="{EA583D86-EA1F-4334-A795-FAF9264BEA6F}"/>
              </a:ext>
            </a:extLst>
          </p:cNvPr>
          <p:cNvSpPr/>
          <p:nvPr/>
        </p:nvSpPr>
        <p:spPr>
          <a:xfrm>
            <a:off x="7333780" y="4661558"/>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08" name="object 58">
            <a:extLst>
              <a:ext uri="{FF2B5EF4-FFF2-40B4-BE49-F238E27FC236}">
                <a16:creationId xmlns:a16="http://schemas.microsoft.com/office/drawing/2014/main" id="{86824F52-1D2E-4805-967D-C09D9DAB835D}"/>
              </a:ext>
            </a:extLst>
          </p:cNvPr>
          <p:cNvSpPr/>
          <p:nvPr/>
        </p:nvSpPr>
        <p:spPr>
          <a:xfrm>
            <a:off x="7446846" y="4661330"/>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09" name="object 59">
            <a:extLst>
              <a:ext uri="{FF2B5EF4-FFF2-40B4-BE49-F238E27FC236}">
                <a16:creationId xmlns:a16="http://schemas.microsoft.com/office/drawing/2014/main" id="{2FC76B8D-205C-46BD-9C61-63E6CD4EB4B3}"/>
              </a:ext>
            </a:extLst>
          </p:cNvPr>
          <p:cNvSpPr/>
          <p:nvPr/>
        </p:nvSpPr>
        <p:spPr>
          <a:xfrm>
            <a:off x="7892837" y="4661002"/>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10" name="object 60">
            <a:extLst>
              <a:ext uri="{FF2B5EF4-FFF2-40B4-BE49-F238E27FC236}">
                <a16:creationId xmlns:a16="http://schemas.microsoft.com/office/drawing/2014/main" id="{507263B0-AC8D-44E1-AB2C-08C1CDD7E2C5}"/>
              </a:ext>
            </a:extLst>
          </p:cNvPr>
          <p:cNvSpPr/>
          <p:nvPr/>
        </p:nvSpPr>
        <p:spPr>
          <a:xfrm>
            <a:off x="8005903" y="4660774"/>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6"/>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11" name="object 61">
            <a:extLst>
              <a:ext uri="{FF2B5EF4-FFF2-40B4-BE49-F238E27FC236}">
                <a16:creationId xmlns:a16="http://schemas.microsoft.com/office/drawing/2014/main" id="{82D685E8-A515-47A1-ADBD-E2446B9EB977}"/>
              </a:ext>
            </a:extLst>
          </p:cNvPr>
          <p:cNvSpPr/>
          <p:nvPr/>
        </p:nvSpPr>
        <p:spPr>
          <a:xfrm>
            <a:off x="8238315" y="4660446"/>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12" name="object 62">
            <a:extLst>
              <a:ext uri="{FF2B5EF4-FFF2-40B4-BE49-F238E27FC236}">
                <a16:creationId xmlns:a16="http://schemas.microsoft.com/office/drawing/2014/main" id="{38CF779B-FD6B-4D68-A83C-1EF8B3BC869C}"/>
              </a:ext>
            </a:extLst>
          </p:cNvPr>
          <p:cNvSpPr/>
          <p:nvPr/>
        </p:nvSpPr>
        <p:spPr>
          <a:xfrm>
            <a:off x="8351382" y="4660217"/>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13" name="object 63">
            <a:extLst>
              <a:ext uri="{FF2B5EF4-FFF2-40B4-BE49-F238E27FC236}">
                <a16:creationId xmlns:a16="http://schemas.microsoft.com/office/drawing/2014/main" id="{A9BFDA62-B919-493D-B03B-7A3E3081440C}"/>
              </a:ext>
            </a:extLst>
          </p:cNvPr>
          <p:cNvSpPr/>
          <p:nvPr/>
        </p:nvSpPr>
        <p:spPr>
          <a:xfrm>
            <a:off x="8929276" y="4659333"/>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14" name="object 64">
            <a:extLst>
              <a:ext uri="{FF2B5EF4-FFF2-40B4-BE49-F238E27FC236}">
                <a16:creationId xmlns:a16="http://schemas.microsoft.com/office/drawing/2014/main" id="{22604EB0-12A5-4583-8C95-F0DE5826EA34}"/>
              </a:ext>
            </a:extLst>
          </p:cNvPr>
          <p:cNvSpPr/>
          <p:nvPr/>
        </p:nvSpPr>
        <p:spPr>
          <a:xfrm>
            <a:off x="9042341" y="4659105"/>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15" name="object 65">
            <a:extLst>
              <a:ext uri="{FF2B5EF4-FFF2-40B4-BE49-F238E27FC236}">
                <a16:creationId xmlns:a16="http://schemas.microsoft.com/office/drawing/2014/main" id="{40B79665-D295-4DC2-A430-A08641ED97EE}"/>
              </a:ext>
            </a:extLst>
          </p:cNvPr>
          <p:cNvSpPr/>
          <p:nvPr/>
        </p:nvSpPr>
        <p:spPr>
          <a:xfrm>
            <a:off x="6174805" y="4615121"/>
            <a:ext cx="1446530" cy="351790"/>
          </a:xfrm>
          <a:custGeom>
            <a:avLst/>
            <a:gdLst/>
            <a:ahLst/>
            <a:cxnLst/>
            <a:rect l="l" t="t" r="r" b="b"/>
            <a:pathLst>
              <a:path w="1446529"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7" y="58618"/>
                </a:lnTo>
                <a:lnTo>
                  <a:pt x="1446237"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216" name="object 66">
            <a:extLst>
              <a:ext uri="{FF2B5EF4-FFF2-40B4-BE49-F238E27FC236}">
                <a16:creationId xmlns:a16="http://schemas.microsoft.com/office/drawing/2014/main" id="{B7C439FC-D466-4A5B-ACA4-C8DE761C944B}"/>
              </a:ext>
            </a:extLst>
          </p:cNvPr>
          <p:cNvSpPr/>
          <p:nvPr/>
        </p:nvSpPr>
        <p:spPr>
          <a:xfrm>
            <a:off x="7768850" y="4615121"/>
            <a:ext cx="1446530" cy="351790"/>
          </a:xfrm>
          <a:custGeom>
            <a:avLst/>
            <a:gdLst/>
            <a:ahLst/>
            <a:cxnLst/>
            <a:rect l="l" t="t" r="r" b="b"/>
            <a:pathLst>
              <a:path w="1446529" h="351789">
                <a:moveTo>
                  <a:pt x="0" y="58618"/>
                </a:moveTo>
                <a:lnTo>
                  <a:pt x="4607" y="35801"/>
                </a:lnTo>
                <a:lnTo>
                  <a:pt x="17170" y="17168"/>
                </a:lnTo>
                <a:lnTo>
                  <a:pt x="35805" y="4606"/>
                </a:lnTo>
                <a:lnTo>
                  <a:pt x="58625" y="0"/>
                </a:lnTo>
                <a:lnTo>
                  <a:pt x="1387612" y="0"/>
                </a:lnTo>
                <a:lnTo>
                  <a:pt x="1410432" y="4606"/>
                </a:lnTo>
                <a:lnTo>
                  <a:pt x="1429066" y="17168"/>
                </a:lnTo>
                <a:lnTo>
                  <a:pt x="1441630" y="35801"/>
                </a:lnTo>
                <a:lnTo>
                  <a:pt x="1446238" y="58618"/>
                </a:lnTo>
                <a:lnTo>
                  <a:pt x="1446238" y="293086"/>
                </a:lnTo>
                <a:lnTo>
                  <a:pt x="1441630" y="315903"/>
                </a:lnTo>
                <a:lnTo>
                  <a:pt x="1429066" y="334535"/>
                </a:lnTo>
                <a:lnTo>
                  <a:pt x="1410432" y="347098"/>
                </a:lnTo>
                <a:lnTo>
                  <a:pt x="1387612" y="351704"/>
                </a:lnTo>
                <a:lnTo>
                  <a:pt x="58625" y="351704"/>
                </a:lnTo>
                <a:lnTo>
                  <a:pt x="35805" y="347098"/>
                </a:lnTo>
                <a:lnTo>
                  <a:pt x="17170" y="334535"/>
                </a:lnTo>
                <a:lnTo>
                  <a:pt x="4607" y="315903"/>
                </a:lnTo>
                <a:lnTo>
                  <a:pt x="0" y="293086"/>
                </a:lnTo>
                <a:lnTo>
                  <a:pt x="0" y="58618"/>
                </a:lnTo>
                <a:close/>
              </a:path>
            </a:pathLst>
          </a:custGeom>
          <a:ln w="14131">
            <a:solidFill>
              <a:srgbClr val="008F00"/>
            </a:solidFill>
          </a:ln>
        </p:spPr>
        <p:txBody>
          <a:bodyPr wrap="square" lIns="0" tIns="0" rIns="0" bIns="0" rtlCol="0"/>
          <a:lstStyle/>
          <a:p>
            <a:endParaRPr/>
          </a:p>
        </p:txBody>
      </p:sp>
      <p:sp>
        <p:nvSpPr>
          <p:cNvPr id="217" name="object 67">
            <a:extLst>
              <a:ext uri="{FF2B5EF4-FFF2-40B4-BE49-F238E27FC236}">
                <a16:creationId xmlns:a16="http://schemas.microsoft.com/office/drawing/2014/main" id="{80BC1952-4B55-41EA-85CD-538B5413CFFA}"/>
              </a:ext>
            </a:extLst>
          </p:cNvPr>
          <p:cNvSpPr/>
          <p:nvPr/>
        </p:nvSpPr>
        <p:spPr>
          <a:xfrm>
            <a:off x="6909793" y="4655928"/>
            <a:ext cx="326635" cy="263790"/>
          </a:xfrm>
          <a:prstGeom prst="rect">
            <a:avLst/>
          </a:prstGeom>
          <a:blipFill>
            <a:blip r:embed="rId12" cstate="print"/>
            <a:stretch>
              <a:fillRect/>
            </a:stretch>
          </a:blipFill>
        </p:spPr>
        <p:txBody>
          <a:bodyPr wrap="square" lIns="0" tIns="0" rIns="0" bIns="0" rtlCol="0"/>
          <a:lstStyle/>
          <a:p>
            <a:endParaRPr/>
          </a:p>
        </p:txBody>
      </p:sp>
      <p:sp>
        <p:nvSpPr>
          <p:cNvPr id="218" name="object 68">
            <a:extLst>
              <a:ext uri="{FF2B5EF4-FFF2-40B4-BE49-F238E27FC236}">
                <a16:creationId xmlns:a16="http://schemas.microsoft.com/office/drawing/2014/main" id="{611210A3-C0C3-4AEC-9D04-89D3DB449E24}"/>
              </a:ext>
            </a:extLst>
          </p:cNvPr>
          <p:cNvSpPr/>
          <p:nvPr/>
        </p:nvSpPr>
        <p:spPr>
          <a:xfrm>
            <a:off x="6988309" y="4662667"/>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19" name="object 69">
            <a:extLst>
              <a:ext uri="{FF2B5EF4-FFF2-40B4-BE49-F238E27FC236}">
                <a16:creationId xmlns:a16="http://schemas.microsoft.com/office/drawing/2014/main" id="{A1EEF71A-6045-4155-8546-275C5DBA5599}"/>
              </a:ext>
            </a:extLst>
          </p:cNvPr>
          <p:cNvSpPr/>
          <p:nvPr/>
        </p:nvSpPr>
        <p:spPr>
          <a:xfrm>
            <a:off x="7101376" y="4662439"/>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20" name="object 70">
            <a:extLst>
              <a:ext uri="{FF2B5EF4-FFF2-40B4-BE49-F238E27FC236}">
                <a16:creationId xmlns:a16="http://schemas.microsoft.com/office/drawing/2014/main" id="{1152F501-85A9-41D3-B1F1-DC3E49BADB2D}"/>
              </a:ext>
            </a:extLst>
          </p:cNvPr>
          <p:cNvSpPr/>
          <p:nvPr/>
        </p:nvSpPr>
        <p:spPr>
          <a:xfrm>
            <a:off x="8505291" y="4655928"/>
            <a:ext cx="326635" cy="263790"/>
          </a:xfrm>
          <a:prstGeom prst="rect">
            <a:avLst/>
          </a:prstGeom>
          <a:blipFill>
            <a:blip r:embed="rId9" cstate="print"/>
            <a:stretch>
              <a:fillRect/>
            </a:stretch>
          </a:blipFill>
        </p:spPr>
        <p:txBody>
          <a:bodyPr wrap="square" lIns="0" tIns="0" rIns="0" bIns="0" rtlCol="0"/>
          <a:lstStyle/>
          <a:p>
            <a:endParaRPr/>
          </a:p>
        </p:txBody>
      </p:sp>
      <p:sp>
        <p:nvSpPr>
          <p:cNvPr id="221" name="object 71">
            <a:extLst>
              <a:ext uri="{FF2B5EF4-FFF2-40B4-BE49-F238E27FC236}">
                <a16:creationId xmlns:a16="http://schemas.microsoft.com/office/drawing/2014/main" id="{BAAC32C6-CB65-464E-8573-4D9B4462EAB5}"/>
              </a:ext>
            </a:extLst>
          </p:cNvPr>
          <p:cNvSpPr/>
          <p:nvPr/>
        </p:nvSpPr>
        <p:spPr>
          <a:xfrm>
            <a:off x="8583805" y="4660441"/>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6"/>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22" name="object 72">
            <a:extLst>
              <a:ext uri="{FF2B5EF4-FFF2-40B4-BE49-F238E27FC236}">
                <a16:creationId xmlns:a16="http://schemas.microsoft.com/office/drawing/2014/main" id="{D781A40E-2406-4B68-9880-F749B744015D}"/>
              </a:ext>
            </a:extLst>
          </p:cNvPr>
          <p:cNvSpPr/>
          <p:nvPr/>
        </p:nvSpPr>
        <p:spPr>
          <a:xfrm>
            <a:off x="8696870" y="4660213"/>
            <a:ext cx="61594" cy="244475"/>
          </a:xfrm>
          <a:custGeom>
            <a:avLst/>
            <a:gdLst/>
            <a:ahLst/>
            <a:cxnLst/>
            <a:rect l="l" t="t" r="r" b="b"/>
            <a:pathLst>
              <a:path w="61595" h="244475">
                <a:moveTo>
                  <a:pt x="0" y="0"/>
                </a:moveTo>
                <a:lnTo>
                  <a:pt x="13799" y="20019"/>
                </a:lnTo>
                <a:lnTo>
                  <a:pt x="25925" y="40039"/>
                </a:lnTo>
                <a:lnTo>
                  <a:pt x="34703" y="60059"/>
                </a:lnTo>
                <a:lnTo>
                  <a:pt x="38458" y="80079"/>
                </a:lnTo>
                <a:lnTo>
                  <a:pt x="33265" y="100154"/>
                </a:lnTo>
                <a:lnTo>
                  <a:pt x="21175" y="120266"/>
                </a:lnTo>
                <a:lnTo>
                  <a:pt x="9486" y="140304"/>
                </a:lnTo>
                <a:lnTo>
                  <a:pt x="5494" y="160158"/>
                </a:lnTo>
                <a:lnTo>
                  <a:pt x="13549" y="181521"/>
                </a:lnTo>
                <a:lnTo>
                  <a:pt x="28958" y="203878"/>
                </a:lnTo>
                <a:lnTo>
                  <a:pt x="45455" y="223805"/>
                </a:lnTo>
                <a:lnTo>
                  <a:pt x="56772" y="237882"/>
                </a:lnTo>
                <a:lnTo>
                  <a:pt x="60793" y="243881"/>
                </a:lnTo>
                <a:lnTo>
                  <a:pt x="61007" y="244065"/>
                </a:lnTo>
                <a:lnTo>
                  <a:pt x="59562" y="241746"/>
                </a:lnTo>
                <a:lnTo>
                  <a:pt x="58604" y="240237"/>
                </a:lnTo>
              </a:path>
            </a:pathLst>
          </a:custGeom>
          <a:ln w="21199">
            <a:solidFill>
              <a:srgbClr val="D16F13"/>
            </a:solidFill>
          </a:ln>
        </p:spPr>
        <p:txBody>
          <a:bodyPr wrap="square" lIns="0" tIns="0" rIns="0" bIns="0" rtlCol="0"/>
          <a:lstStyle/>
          <a:p>
            <a:endParaRPr/>
          </a:p>
        </p:txBody>
      </p:sp>
      <p:sp>
        <p:nvSpPr>
          <p:cNvPr id="223" name="object 73">
            <a:extLst>
              <a:ext uri="{FF2B5EF4-FFF2-40B4-BE49-F238E27FC236}">
                <a16:creationId xmlns:a16="http://schemas.microsoft.com/office/drawing/2014/main" id="{1CD65A3A-FCDB-4FCB-BCB2-CCDB63719A32}"/>
              </a:ext>
            </a:extLst>
          </p:cNvPr>
          <p:cNvSpPr/>
          <p:nvPr/>
        </p:nvSpPr>
        <p:spPr>
          <a:xfrm>
            <a:off x="6224721" y="4713686"/>
            <a:ext cx="309880" cy="172720"/>
          </a:xfrm>
          <a:custGeom>
            <a:avLst/>
            <a:gdLst/>
            <a:ahLst/>
            <a:cxnLst/>
            <a:rect l="l" t="t" r="r" b="b"/>
            <a:pathLst>
              <a:path w="309879" h="172720">
                <a:moveTo>
                  <a:pt x="154908" y="0"/>
                </a:moveTo>
                <a:lnTo>
                  <a:pt x="94610" y="6785"/>
                </a:lnTo>
                <a:lnTo>
                  <a:pt x="45371" y="25291"/>
                </a:lnTo>
                <a:lnTo>
                  <a:pt x="12173" y="52738"/>
                </a:lnTo>
                <a:lnTo>
                  <a:pt x="0" y="86349"/>
                </a:lnTo>
                <a:lnTo>
                  <a:pt x="12173" y="119961"/>
                </a:lnTo>
                <a:lnTo>
                  <a:pt x="45371" y="147409"/>
                </a:lnTo>
                <a:lnTo>
                  <a:pt x="94610" y="165915"/>
                </a:lnTo>
                <a:lnTo>
                  <a:pt x="154908" y="172700"/>
                </a:lnTo>
                <a:lnTo>
                  <a:pt x="215205" y="165915"/>
                </a:lnTo>
                <a:lnTo>
                  <a:pt x="264444" y="147409"/>
                </a:lnTo>
                <a:lnTo>
                  <a:pt x="297643" y="119961"/>
                </a:lnTo>
                <a:lnTo>
                  <a:pt x="309816" y="86349"/>
                </a:lnTo>
                <a:lnTo>
                  <a:pt x="297643" y="52738"/>
                </a:lnTo>
                <a:lnTo>
                  <a:pt x="264444" y="25291"/>
                </a:lnTo>
                <a:lnTo>
                  <a:pt x="215205" y="6785"/>
                </a:lnTo>
                <a:lnTo>
                  <a:pt x="154908" y="0"/>
                </a:lnTo>
                <a:close/>
              </a:path>
            </a:pathLst>
          </a:custGeom>
          <a:solidFill>
            <a:srgbClr val="FFFFFF"/>
          </a:solidFill>
        </p:spPr>
        <p:txBody>
          <a:bodyPr wrap="square" lIns="0" tIns="0" rIns="0" bIns="0" rtlCol="0"/>
          <a:lstStyle/>
          <a:p>
            <a:endParaRPr/>
          </a:p>
        </p:txBody>
      </p:sp>
      <p:sp>
        <p:nvSpPr>
          <p:cNvPr id="224" name="object 74">
            <a:extLst>
              <a:ext uri="{FF2B5EF4-FFF2-40B4-BE49-F238E27FC236}">
                <a16:creationId xmlns:a16="http://schemas.microsoft.com/office/drawing/2014/main" id="{E888F323-7104-463B-A2A2-70FFAEF0021A}"/>
              </a:ext>
            </a:extLst>
          </p:cNvPr>
          <p:cNvSpPr/>
          <p:nvPr/>
        </p:nvSpPr>
        <p:spPr>
          <a:xfrm>
            <a:off x="6224721" y="4713686"/>
            <a:ext cx="309880" cy="172720"/>
          </a:xfrm>
          <a:custGeom>
            <a:avLst/>
            <a:gdLst/>
            <a:ahLst/>
            <a:cxnLst/>
            <a:rect l="l" t="t" r="r" b="b"/>
            <a:pathLst>
              <a:path w="309879" h="172720">
                <a:moveTo>
                  <a:pt x="0" y="86350"/>
                </a:moveTo>
                <a:lnTo>
                  <a:pt x="12173" y="52739"/>
                </a:lnTo>
                <a:lnTo>
                  <a:pt x="45371" y="25291"/>
                </a:lnTo>
                <a:lnTo>
                  <a:pt x="94611" y="6785"/>
                </a:lnTo>
                <a:lnTo>
                  <a:pt x="154908" y="0"/>
                </a:lnTo>
                <a:lnTo>
                  <a:pt x="215205" y="6785"/>
                </a:lnTo>
                <a:lnTo>
                  <a:pt x="264445" y="25291"/>
                </a:lnTo>
                <a:lnTo>
                  <a:pt x="297643" y="52739"/>
                </a:lnTo>
                <a:lnTo>
                  <a:pt x="309817" y="86350"/>
                </a:lnTo>
                <a:lnTo>
                  <a:pt x="297643" y="119962"/>
                </a:lnTo>
                <a:lnTo>
                  <a:pt x="264445" y="147409"/>
                </a:lnTo>
                <a:lnTo>
                  <a:pt x="215205" y="165915"/>
                </a:lnTo>
                <a:lnTo>
                  <a:pt x="154908" y="172701"/>
                </a:lnTo>
                <a:lnTo>
                  <a:pt x="94611" y="165915"/>
                </a:lnTo>
                <a:lnTo>
                  <a:pt x="45371" y="147409"/>
                </a:lnTo>
                <a:lnTo>
                  <a:pt x="12173" y="119962"/>
                </a:lnTo>
                <a:lnTo>
                  <a:pt x="0" y="86350"/>
                </a:lnTo>
                <a:close/>
              </a:path>
            </a:pathLst>
          </a:custGeom>
          <a:ln w="4710">
            <a:solidFill>
              <a:srgbClr val="6CACDD"/>
            </a:solidFill>
          </a:ln>
        </p:spPr>
        <p:txBody>
          <a:bodyPr wrap="square" lIns="0" tIns="0" rIns="0" bIns="0" rtlCol="0"/>
          <a:lstStyle/>
          <a:p>
            <a:endParaRPr/>
          </a:p>
        </p:txBody>
      </p:sp>
      <p:sp>
        <p:nvSpPr>
          <p:cNvPr id="225" name="object 75">
            <a:extLst>
              <a:ext uri="{FF2B5EF4-FFF2-40B4-BE49-F238E27FC236}">
                <a16:creationId xmlns:a16="http://schemas.microsoft.com/office/drawing/2014/main" id="{55F705D5-FE83-4496-BB6E-D14C6D305F0B}"/>
              </a:ext>
            </a:extLst>
          </p:cNvPr>
          <p:cNvSpPr/>
          <p:nvPr/>
        </p:nvSpPr>
        <p:spPr>
          <a:xfrm>
            <a:off x="6920854" y="4713479"/>
            <a:ext cx="309880" cy="172720"/>
          </a:xfrm>
          <a:custGeom>
            <a:avLst/>
            <a:gdLst/>
            <a:ahLst/>
            <a:cxnLst/>
            <a:rect l="l" t="t" r="r" b="b"/>
            <a:pathLst>
              <a:path w="309879" h="172720">
                <a:moveTo>
                  <a:pt x="154908" y="0"/>
                </a:moveTo>
                <a:lnTo>
                  <a:pt x="94610" y="6785"/>
                </a:lnTo>
                <a:lnTo>
                  <a:pt x="45371" y="25291"/>
                </a:lnTo>
                <a:lnTo>
                  <a:pt x="12173" y="52739"/>
                </a:lnTo>
                <a:lnTo>
                  <a:pt x="0" y="86351"/>
                </a:lnTo>
                <a:lnTo>
                  <a:pt x="12173" y="119962"/>
                </a:lnTo>
                <a:lnTo>
                  <a:pt x="45371" y="147409"/>
                </a:lnTo>
                <a:lnTo>
                  <a:pt x="94610" y="165915"/>
                </a:lnTo>
                <a:lnTo>
                  <a:pt x="154908" y="172700"/>
                </a:lnTo>
                <a:lnTo>
                  <a:pt x="215205" y="165915"/>
                </a:lnTo>
                <a:lnTo>
                  <a:pt x="264444" y="147409"/>
                </a:lnTo>
                <a:lnTo>
                  <a:pt x="297643" y="119962"/>
                </a:lnTo>
                <a:lnTo>
                  <a:pt x="309816" y="86351"/>
                </a:lnTo>
                <a:lnTo>
                  <a:pt x="297643" y="52739"/>
                </a:lnTo>
                <a:lnTo>
                  <a:pt x="264444" y="25291"/>
                </a:lnTo>
                <a:lnTo>
                  <a:pt x="215205" y="6785"/>
                </a:lnTo>
                <a:lnTo>
                  <a:pt x="154908" y="0"/>
                </a:lnTo>
                <a:close/>
              </a:path>
            </a:pathLst>
          </a:custGeom>
          <a:solidFill>
            <a:srgbClr val="FFFFFF"/>
          </a:solidFill>
        </p:spPr>
        <p:txBody>
          <a:bodyPr wrap="square" lIns="0" tIns="0" rIns="0" bIns="0" rtlCol="0"/>
          <a:lstStyle/>
          <a:p>
            <a:endParaRPr/>
          </a:p>
        </p:txBody>
      </p:sp>
      <p:sp>
        <p:nvSpPr>
          <p:cNvPr id="226" name="object 76">
            <a:extLst>
              <a:ext uri="{FF2B5EF4-FFF2-40B4-BE49-F238E27FC236}">
                <a16:creationId xmlns:a16="http://schemas.microsoft.com/office/drawing/2014/main" id="{2B3F8888-90F5-4629-A8EE-25D94C0382A6}"/>
              </a:ext>
            </a:extLst>
          </p:cNvPr>
          <p:cNvSpPr/>
          <p:nvPr/>
        </p:nvSpPr>
        <p:spPr>
          <a:xfrm>
            <a:off x="6920854" y="4713479"/>
            <a:ext cx="309880" cy="172720"/>
          </a:xfrm>
          <a:custGeom>
            <a:avLst/>
            <a:gdLst/>
            <a:ahLst/>
            <a:cxnLst/>
            <a:rect l="l" t="t" r="r" b="b"/>
            <a:pathLst>
              <a:path w="309879" h="172720">
                <a:moveTo>
                  <a:pt x="0" y="86350"/>
                </a:moveTo>
                <a:lnTo>
                  <a:pt x="12173" y="52739"/>
                </a:lnTo>
                <a:lnTo>
                  <a:pt x="45371" y="25291"/>
                </a:lnTo>
                <a:lnTo>
                  <a:pt x="94611" y="6785"/>
                </a:lnTo>
                <a:lnTo>
                  <a:pt x="154908" y="0"/>
                </a:lnTo>
                <a:lnTo>
                  <a:pt x="215205" y="6785"/>
                </a:lnTo>
                <a:lnTo>
                  <a:pt x="264445" y="25291"/>
                </a:lnTo>
                <a:lnTo>
                  <a:pt x="297643" y="52739"/>
                </a:lnTo>
                <a:lnTo>
                  <a:pt x="309817" y="86350"/>
                </a:lnTo>
                <a:lnTo>
                  <a:pt x="297643" y="119962"/>
                </a:lnTo>
                <a:lnTo>
                  <a:pt x="264445" y="147409"/>
                </a:lnTo>
                <a:lnTo>
                  <a:pt x="215205" y="165915"/>
                </a:lnTo>
                <a:lnTo>
                  <a:pt x="154908" y="172701"/>
                </a:lnTo>
                <a:lnTo>
                  <a:pt x="94611" y="165915"/>
                </a:lnTo>
                <a:lnTo>
                  <a:pt x="45371" y="147409"/>
                </a:lnTo>
                <a:lnTo>
                  <a:pt x="12173" y="119962"/>
                </a:lnTo>
                <a:lnTo>
                  <a:pt x="0" y="86350"/>
                </a:lnTo>
                <a:close/>
              </a:path>
            </a:pathLst>
          </a:custGeom>
          <a:ln w="4710">
            <a:solidFill>
              <a:srgbClr val="6CACDD"/>
            </a:solidFill>
          </a:ln>
        </p:spPr>
        <p:txBody>
          <a:bodyPr wrap="square" lIns="0" tIns="0" rIns="0" bIns="0" rtlCol="0"/>
          <a:lstStyle/>
          <a:p>
            <a:endParaRPr/>
          </a:p>
        </p:txBody>
      </p:sp>
      <p:graphicFrame>
        <p:nvGraphicFramePr>
          <p:cNvPr id="227" name="object 77">
            <a:extLst>
              <a:ext uri="{FF2B5EF4-FFF2-40B4-BE49-F238E27FC236}">
                <a16:creationId xmlns:a16="http://schemas.microsoft.com/office/drawing/2014/main" id="{343613F5-5D7D-4FF4-9421-F2ADDDE3B497}"/>
              </a:ext>
            </a:extLst>
          </p:cNvPr>
          <p:cNvGraphicFramePr>
            <a:graphicFrameLocks noGrp="1"/>
          </p:cNvGraphicFramePr>
          <p:nvPr/>
        </p:nvGraphicFramePr>
        <p:xfrm>
          <a:off x="6216468" y="4653577"/>
          <a:ext cx="1362709"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5440">
                  <a:extLst>
                    <a:ext uri="{9D8B030D-6E8A-4147-A177-3AD203B41FA5}">
                      <a16:colId xmlns:a16="http://schemas.microsoft.com/office/drawing/2014/main" val="20001"/>
                    </a:ext>
                  </a:extLst>
                </a:gridCol>
                <a:gridCol w="345439">
                  <a:extLst>
                    <a:ext uri="{9D8B030D-6E8A-4147-A177-3AD203B41FA5}">
                      <a16:colId xmlns:a16="http://schemas.microsoft.com/office/drawing/2014/main" val="20002"/>
                    </a:ext>
                  </a:extLst>
                </a:gridCol>
                <a:gridCol w="335915">
                  <a:extLst>
                    <a:ext uri="{9D8B030D-6E8A-4147-A177-3AD203B41FA5}">
                      <a16:colId xmlns:a16="http://schemas.microsoft.com/office/drawing/2014/main" val="20003"/>
                    </a:ext>
                  </a:extLst>
                </a:gridCol>
              </a:tblGrid>
              <a:tr h="263790">
                <a:tc>
                  <a:txBody>
                    <a:bodyPr/>
                    <a:lstStyle/>
                    <a:p>
                      <a:pPr marR="10795" algn="ctr">
                        <a:lnSpc>
                          <a:spcPct val="100000"/>
                        </a:lnSpc>
                        <a:spcBef>
                          <a:spcPts val="225"/>
                        </a:spcBef>
                      </a:pPr>
                      <a:r>
                        <a:rPr sz="1300" dirty="0">
                          <a:latin typeface="Calibri"/>
                          <a:cs typeface="Calibri"/>
                        </a:rPr>
                        <a:t>0</a:t>
                      </a:r>
                      <a:endParaRPr sz="1300">
                        <a:latin typeface="Calibri"/>
                        <a:cs typeface="Calibri"/>
                      </a:endParaRPr>
                    </a:p>
                  </a:txBody>
                  <a:tcPr marL="0" marR="0" marT="28575"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3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635" algn="ctr">
                        <a:lnSpc>
                          <a:spcPct val="100000"/>
                        </a:lnSpc>
                        <a:spcBef>
                          <a:spcPts val="220"/>
                        </a:spcBef>
                      </a:pPr>
                      <a:r>
                        <a:rPr sz="1300" dirty="0">
                          <a:latin typeface="Calibri"/>
                          <a:cs typeface="Calibri"/>
                        </a:rPr>
                        <a:t>1</a:t>
                      </a:r>
                      <a:endParaRPr sz="1300">
                        <a:latin typeface="Calibri"/>
                        <a:cs typeface="Calibri"/>
                      </a:endParaRPr>
                    </a:p>
                  </a:txBody>
                  <a:tcPr marL="0" marR="0" marT="2794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3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228" name="object 78">
            <a:extLst>
              <a:ext uri="{FF2B5EF4-FFF2-40B4-BE49-F238E27FC236}">
                <a16:creationId xmlns:a16="http://schemas.microsoft.com/office/drawing/2014/main" id="{A46CEE0F-6612-48CD-B313-68BD5D366BC8}"/>
              </a:ext>
            </a:extLst>
          </p:cNvPr>
          <p:cNvSpPr/>
          <p:nvPr/>
        </p:nvSpPr>
        <p:spPr>
          <a:xfrm>
            <a:off x="7821376" y="4713376"/>
            <a:ext cx="309880" cy="172720"/>
          </a:xfrm>
          <a:custGeom>
            <a:avLst/>
            <a:gdLst/>
            <a:ahLst/>
            <a:cxnLst/>
            <a:rect l="l" t="t" r="r" b="b"/>
            <a:pathLst>
              <a:path w="309879" h="172720">
                <a:moveTo>
                  <a:pt x="154909" y="0"/>
                </a:moveTo>
                <a:lnTo>
                  <a:pt x="94611" y="6785"/>
                </a:lnTo>
                <a:lnTo>
                  <a:pt x="45371" y="25291"/>
                </a:lnTo>
                <a:lnTo>
                  <a:pt x="12173" y="52739"/>
                </a:lnTo>
                <a:lnTo>
                  <a:pt x="0" y="86351"/>
                </a:lnTo>
                <a:lnTo>
                  <a:pt x="12173" y="119962"/>
                </a:lnTo>
                <a:lnTo>
                  <a:pt x="45371" y="147409"/>
                </a:lnTo>
                <a:lnTo>
                  <a:pt x="94611" y="165915"/>
                </a:lnTo>
                <a:lnTo>
                  <a:pt x="154909" y="172700"/>
                </a:lnTo>
                <a:lnTo>
                  <a:pt x="215206" y="165915"/>
                </a:lnTo>
                <a:lnTo>
                  <a:pt x="264446" y="147409"/>
                </a:lnTo>
                <a:lnTo>
                  <a:pt x="297644" y="119962"/>
                </a:lnTo>
                <a:lnTo>
                  <a:pt x="309817" y="86351"/>
                </a:lnTo>
                <a:lnTo>
                  <a:pt x="297644" y="52739"/>
                </a:lnTo>
                <a:lnTo>
                  <a:pt x="264446" y="25291"/>
                </a:lnTo>
                <a:lnTo>
                  <a:pt x="215206" y="6785"/>
                </a:lnTo>
                <a:lnTo>
                  <a:pt x="154909" y="0"/>
                </a:lnTo>
                <a:close/>
              </a:path>
            </a:pathLst>
          </a:custGeom>
          <a:solidFill>
            <a:srgbClr val="FFFFFF"/>
          </a:solidFill>
        </p:spPr>
        <p:txBody>
          <a:bodyPr wrap="square" lIns="0" tIns="0" rIns="0" bIns="0" rtlCol="0"/>
          <a:lstStyle/>
          <a:p>
            <a:endParaRPr/>
          </a:p>
        </p:txBody>
      </p:sp>
      <p:sp>
        <p:nvSpPr>
          <p:cNvPr id="229" name="object 79">
            <a:extLst>
              <a:ext uri="{FF2B5EF4-FFF2-40B4-BE49-F238E27FC236}">
                <a16:creationId xmlns:a16="http://schemas.microsoft.com/office/drawing/2014/main" id="{DD32920B-112E-4306-8676-475A0E047305}"/>
              </a:ext>
            </a:extLst>
          </p:cNvPr>
          <p:cNvSpPr/>
          <p:nvPr/>
        </p:nvSpPr>
        <p:spPr>
          <a:xfrm>
            <a:off x="7821376" y="4713376"/>
            <a:ext cx="309880" cy="172720"/>
          </a:xfrm>
          <a:custGeom>
            <a:avLst/>
            <a:gdLst/>
            <a:ahLst/>
            <a:cxnLst/>
            <a:rect l="l" t="t" r="r" b="b"/>
            <a:pathLst>
              <a:path w="309879" h="172720">
                <a:moveTo>
                  <a:pt x="0" y="86350"/>
                </a:moveTo>
                <a:lnTo>
                  <a:pt x="12173" y="52739"/>
                </a:lnTo>
                <a:lnTo>
                  <a:pt x="45371" y="25291"/>
                </a:lnTo>
                <a:lnTo>
                  <a:pt x="94610" y="6785"/>
                </a:lnTo>
                <a:lnTo>
                  <a:pt x="154908" y="0"/>
                </a:lnTo>
                <a:lnTo>
                  <a:pt x="215205" y="6785"/>
                </a:lnTo>
                <a:lnTo>
                  <a:pt x="264445" y="25291"/>
                </a:lnTo>
                <a:lnTo>
                  <a:pt x="297643" y="52739"/>
                </a:lnTo>
                <a:lnTo>
                  <a:pt x="309816" y="86350"/>
                </a:lnTo>
                <a:lnTo>
                  <a:pt x="297643" y="119962"/>
                </a:lnTo>
                <a:lnTo>
                  <a:pt x="264445" y="147409"/>
                </a:lnTo>
                <a:lnTo>
                  <a:pt x="215205" y="165915"/>
                </a:lnTo>
                <a:lnTo>
                  <a:pt x="154908" y="172701"/>
                </a:lnTo>
                <a:lnTo>
                  <a:pt x="94610" y="165915"/>
                </a:lnTo>
                <a:lnTo>
                  <a:pt x="45371" y="147409"/>
                </a:lnTo>
                <a:lnTo>
                  <a:pt x="12173" y="119962"/>
                </a:lnTo>
                <a:lnTo>
                  <a:pt x="0" y="86350"/>
                </a:lnTo>
                <a:close/>
              </a:path>
            </a:pathLst>
          </a:custGeom>
          <a:ln w="4710">
            <a:solidFill>
              <a:srgbClr val="6CACDD"/>
            </a:solidFill>
          </a:ln>
        </p:spPr>
        <p:txBody>
          <a:bodyPr wrap="square" lIns="0" tIns="0" rIns="0" bIns="0" rtlCol="0"/>
          <a:lstStyle/>
          <a:p>
            <a:endParaRPr/>
          </a:p>
        </p:txBody>
      </p:sp>
      <p:sp>
        <p:nvSpPr>
          <p:cNvPr id="230" name="object 80">
            <a:extLst>
              <a:ext uri="{FF2B5EF4-FFF2-40B4-BE49-F238E27FC236}">
                <a16:creationId xmlns:a16="http://schemas.microsoft.com/office/drawing/2014/main" id="{E0754878-50AB-44B6-B013-4EAFDC3107A1}"/>
              </a:ext>
            </a:extLst>
          </p:cNvPr>
          <p:cNvSpPr/>
          <p:nvPr/>
        </p:nvSpPr>
        <p:spPr>
          <a:xfrm>
            <a:off x="8517512" y="4713170"/>
            <a:ext cx="309880" cy="172720"/>
          </a:xfrm>
          <a:custGeom>
            <a:avLst/>
            <a:gdLst/>
            <a:ahLst/>
            <a:cxnLst/>
            <a:rect l="l" t="t" r="r" b="b"/>
            <a:pathLst>
              <a:path w="309879" h="172720">
                <a:moveTo>
                  <a:pt x="154908" y="0"/>
                </a:moveTo>
                <a:lnTo>
                  <a:pt x="94610" y="6785"/>
                </a:lnTo>
                <a:lnTo>
                  <a:pt x="45371" y="25291"/>
                </a:lnTo>
                <a:lnTo>
                  <a:pt x="12173" y="52738"/>
                </a:lnTo>
                <a:lnTo>
                  <a:pt x="0" y="86349"/>
                </a:lnTo>
                <a:lnTo>
                  <a:pt x="12173" y="119961"/>
                </a:lnTo>
                <a:lnTo>
                  <a:pt x="45371" y="147409"/>
                </a:lnTo>
                <a:lnTo>
                  <a:pt x="94610" y="165915"/>
                </a:lnTo>
                <a:lnTo>
                  <a:pt x="154908" y="172700"/>
                </a:lnTo>
                <a:lnTo>
                  <a:pt x="215205" y="165915"/>
                </a:lnTo>
                <a:lnTo>
                  <a:pt x="264444" y="147409"/>
                </a:lnTo>
                <a:lnTo>
                  <a:pt x="297643" y="119961"/>
                </a:lnTo>
                <a:lnTo>
                  <a:pt x="309816" y="86349"/>
                </a:lnTo>
                <a:lnTo>
                  <a:pt x="297643" y="52738"/>
                </a:lnTo>
                <a:lnTo>
                  <a:pt x="264444" y="25291"/>
                </a:lnTo>
                <a:lnTo>
                  <a:pt x="215205" y="6785"/>
                </a:lnTo>
                <a:lnTo>
                  <a:pt x="154908" y="0"/>
                </a:lnTo>
                <a:close/>
              </a:path>
            </a:pathLst>
          </a:custGeom>
          <a:solidFill>
            <a:srgbClr val="FFFFFF"/>
          </a:solidFill>
        </p:spPr>
        <p:txBody>
          <a:bodyPr wrap="square" lIns="0" tIns="0" rIns="0" bIns="0" rtlCol="0"/>
          <a:lstStyle/>
          <a:p>
            <a:endParaRPr/>
          </a:p>
        </p:txBody>
      </p:sp>
      <p:sp>
        <p:nvSpPr>
          <p:cNvPr id="231" name="object 81">
            <a:extLst>
              <a:ext uri="{FF2B5EF4-FFF2-40B4-BE49-F238E27FC236}">
                <a16:creationId xmlns:a16="http://schemas.microsoft.com/office/drawing/2014/main" id="{BB93C822-2D10-4DCF-BD36-4EFEAF5E270A}"/>
              </a:ext>
            </a:extLst>
          </p:cNvPr>
          <p:cNvSpPr/>
          <p:nvPr/>
        </p:nvSpPr>
        <p:spPr>
          <a:xfrm>
            <a:off x="8517511" y="4713170"/>
            <a:ext cx="309880" cy="172720"/>
          </a:xfrm>
          <a:custGeom>
            <a:avLst/>
            <a:gdLst/>
            <a:ahLst/>
            <a:cxnLst/>
            <a:rect l="l" t="t" r="r" b="b"/>
            <a:pathLst>
              <a:path w="309879" h="172720">
                <a:moveTo>
                  <a:pt x="0" y="86350"/>
                </a:moveTo>
                <a:lnTo>
                  <a:pt x="12173" y="52739"/>
                </a:lnTo>
                <a:lnTo>
                  <a:pt x="45371" y="25291"/>
                </a:lnTo>
                <a:lnTo>
                  <a:pt x="94610" y="6785"/>
                </a:lnTo>
                <a:lnTo>
                  <a:pt x="154908" y="0"/>
                </a:lnTo>
                <a:lnTo>
                  <a:pt x="215205" y="6785"/>
                </a:lnTo>
                <a:lnTo>
                  <a:pt x="264445" y="25291"/>
                </a:lnTo>
                <a:lnTo>
                  <a:pt x="297643" y="52739"/>
                </a:lnTo>
                <a:lnTo>
                  <a:pt x="309816" y="86350"/>
                </a:lnTo>
                <a:lnTo>
                  <a:pt x="297643" y="119962"/>
                </a:lnTo>
                <a:lnTo>
                  <a:pt x="264445" y="147409"/>
                </a:lnTo>
                <a:lnTo>
                  <a:pt x="215205" y="165915"/>
                </a:lnTo>
                <a:lnTo>
                  <a:pt x="154908" y="172701"/>
                </a:lnTo>
                <a:lnTo>
                  <a:pt x="94610" y="165915"/>
                </a:lnTo>
                <a:lnTo>
                  <a:pt x="45371" y="147409"/>
                </a:lnTo>
                <a:lnTo>
                  <a:pt x="12173" y="119962"/>
                </a:lnTo>
                <a:lnTo>
                  <a:pt x="0" y="86350"/>
                </a:lnTo>
                <a:close/>
              </a:path>
            </a:pathLst>
          </a:custGeom>
          <a:ln w="4710">
            <a:solidFill>
              <a:srgbClr val="6CACDD"/>
            </a:solidFill>
          </a:ln>
        </p:spPr>
        <p:txBody>
          <a:bodyPr wrap="square" lIns="0" tIns="0" rIns="0" bIns="0" rtlCol="0"/>
          <a:lstStyle/>
          <a:p>
            <a:endParaRPr/>
          </a:p>
        </p:txBody>
      </p:sp>
      <p:graphicFrame>
        <p:nvGraphicFramePr>
          <p:cNvPr id="232" name="object 82">
            <a:extLst>
              <a:ext uri="{FF2B5EF4-FFF2-40B4-BE49-F238E27FC236}">
                <a16:creationId xmlns:a16="http://schemas.microsoft.com/office/drawing/2014/main" id="{3310D6FB-7366-4A32-B704-A2D263B0C413}"/>
              </a:ext>
            </a:extLst>
          </p:cNvPr>
          <p:cNvGraphicFramePr>
            <a:graphicFrameLocks noGrp="1"/>
          </p:cNvGraphicFramePr>
          <p:nvPr/>
        </p:nvGraphicFramePr>
        <p:xfrm>
          <a:off x="7811966" y="4653577"/>
          <a:ext cx="1362709" cy="263790"/>
        </p:xfrm>
        <a:graphic>
          <a:graphicData uri="http://schemas.openxmlformats.org/drawingml/2006/table">
            <a:tbl>
              <a:tblPr firstRow="1" bandRow="1">
                <a:tableStyleId>{2D5ABB26-0587-4C30-8999-92F81FD0307C}</a:tableStyleId>
              </a:tblPr>
              <a:tblGrid>
                <a:gridCol w="335915">
                  <a:extLst>
                    <a:ext uri="{9D8B030D-6E8A-4147-A177-3AD203B41FA5}">
                      <a16:colId xmlns:a16="http://schemas.microsoft.com/office/drawing/2014/main" val="20000"/>
                    </a:ext>
                  </a:extLst>
                </a:gridCol>
                <a:gridCol w="345440">
                  <a:extLst>
                    <a:ext uri="{9D8B030D-6E8A-4147-A177-3AD203B41FA5}">
                      <a16:colId xmlns:a16="http://schemas.microsoft.com/office/drawing/2014/main" val="20001"/>
                    </a:ext>
                  </a:extLst>
                </a:gridCol>
                <a:gridCol w="345439">
                  <a:extLst>
                    <a:ext uri="{9D8B030D-6E8A-4147-A177-3AD203B41FA5}">
                      <a16:colId xmlns:a16="http://schemas.microsoft.com/office/drawing/2014/main" val="20002"/>
                    </a:ext>
                  </a:extLst>
                </a:gridCol>
                <a:gridCol w="335915">
                  <a:extLst>
                    <a:ext uri="{9D8B030D-6E8A-4147-A177-3AD203B41FA5}">
                      <a16:colId xmlns:a16="http://schemas.microsoft.com/office/drawing/2014/main" val="20003"/>
                    </a:ext>
                  </a:extLst>
                </a:gridCol>
              </a:tblGrid>
              <a:tr h="263790">
                <a:tc>
                  <a:txBody>
                    <a:bodyPr/>
                    <a:lstStyle/>
                    <a:p>
                      <a:pPr marR="8890" algn="ctr">
                        <a:lnSpc>
                          <a:spcPct val="100000"/>
                        </a:lnSpc>
                        <a:spcBef>
                          <a:spcPts val="220"/>
                        </a:spcBef>
                      </a:pPr>
                      <a:r>
                        <a:rPr sz="1300" dirty="0">
                          <a:latin typeface="Calibri"/>
                          <a:cs typeface="Calibri"/>
                        </a:rPr>
                        <a:t>2</a:t>
                      </a:r>
                      <a:endParaRPr sz="1300">
                        <a:latin typeface="Calibri"/>
                        <a:cs typeface="Calibri"/>
                      </a:endParaRPr>
                    </a:p>
                  </a:txBody>
                  <a:tcPr marL="0" marR="0" marT="2794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3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marL="3175" algn="ctr">
                        <a:lnSpc>
                          <a:spcPct val="100000"/>
                        </a:lnSpc>
                        <a:spcBef>
                          <a:spcPts val="220"/>
                        </a:spcBef>
                      </a:pPr>
                      <a:r>
                        <a:rPr sz="1300" dirty="0">
                          <a:latin typeface="Calibri"/>
                          <a:cs typeface="Calibri"/>
                        </a:rPr>
                        <a:t>3</a:t>
                      </a:r>
                      <a:endParaRPr sz="1300">
                        <a:latin typeface="Calibri"/>
                        <a:cs typeface="Calibri"/>
                      </a:endParaRPr>
                    </a:p>
                  </a:txBody>
                  <a:tcPr marL="0" marR="0" marT="2794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tc>
                  <a:txBody>
                    <a:bodyPr/>
                    <a:lstStyle/>
                    <a:p>
                      <a:pPr>
                        <a:lnSpc>
                          <a:spcPct val="100000"/>
                        </a:lnSpc>
                      </a:pPr>
                      <a:endParaRPr sz="1300">
                        <a:latin typeface="Times New Roman"/>
                        <a:cs typeface="Times New Roman"/>
                      </a:endParaRPr>
                    </a:p>
                  </a:txBody>
                  <a:tcPr marL="0" marR="0" marT="0" marB="0">
                    <a:lnL w="6350">
                      <a:solidFill>
                        <a:srgbClr val="6CACDD"/>
                      </a:solidFill>
                      <a:prstDash val="solid"/>
                    </a:lnL>
                    <a:lnR w="6350">
                      <a:solidFill>
                        <a:srgbClr val="6CACDD"/>
                      </a:solidFill>
                      <a:prstDash val="solid"/>
                    </a:lnR>
                    <a:lnT w="6350">
                      <a:solidFill>
                        <a:srgbClr val="6CACDD"/>
                      </a:solidFill>
                      <a:prstDash val="solid"/>
                    </a:lnT>
                    <a:lnB w="6350">
                      <a:solidFill>
                        <a:srgbClr val="6CACDD"/>
                      </a:solidFill>
                      <a:prstDash val="solid"/>
                    </a:lnB>
                  </a:tcPr>
                </a:tc>
                <a:extLst>
                  <a:ext uri="{0D108BD9-81ED-4DB2-BD59-A6C34878D82A}">
                    <a16:rowId xmlns:a16="http://schemas.microsoft.com/office/drawing/2014/main" val="10000"/>
                  </a:ext>
                </a:extLst>
              </a:tr>
            </a:tbl>
          </a:graphicData>
        </a:graphic>
      </p:graphicFrame>
      <p:sp>
        <p:nvSpPr>
          <p:cNvPr id="233" name="object 11">
            <a:extLst>
              <a:ext uri="{FF2B5EF4-FFF2-40B4-BE49-F238E27FC236}">
                <a16:creationId xmlns:a16="http://schemas.microsoft.com/office/drawing/2014/main" id="{3352010D-8DD1-4F82-BF99-E86AF758617E}"/>
              </a:ext>
            </a:extLst>
          </p:cNvPr>
          <p:cNvSpPr txBox="1"/>
          <p:nvPr/>
        </p:nvSpPr>
        <p:spPr>
          <a:xfrm>
            <a:off x="7844821" y="4956615"/>
            <a:ext cx="1446529" cy="171201"/>
          </a:xfrm>
          <a:prstGeom prst="rect">
            <a:avLst/>
          </a:prstGeom>
        </p:spPr>
        <p:txBody>
          <a:bodyPr vert="horz" wrap="square" lIns="0" tIns="17145" rIns="0" bIns="0" rtlCol="0">
            <a:spAutoFit/>
          </a:bodyPr>
          <a:lstStyle/>
          <a:p>
            <a:pPr marL="12700">
              <a:lnSpc>
                <a:spcPct val="100000"/>
              </a:lnSpc>
              <a:spcBef>
                <a:spcPts val="135"/>
              </a:spcBef>
            </a:pPr>
            <a:r>
              <a:rPr sz="1000" b="1" spc="10" dirty="0">
                <a:solidFill>
                  <a:srgbClr val="C55A11"/>
                </a:solidFill>
                <a:latin typeface="Calibri"/>
                <a:cs typeface="Calibri"/>
              </a:rPr>
              <a:t>4, </a:t>
            </a:r>
            <a:r>
              <a:rPr sz="1000" b="1" spc="15" dirty="0">
                <a:solidFill>
                  <a:srgbClr val="C55A11"/>
                </a:solidFill>
                <a:latin typeface="Calibri"/>
                <a:cs typeface="Calibri"/>
              </a:rPr>
              <a:t>12 </a:t>
            </a:r>
            <a:r>
              <a:rPr lang="en-US" sz="1000" b="1" spc="15" dirty="0">
                <a:solidFill>
                  <a:srgbClr val="C55A11"/>
                </a:solidFill>
                <a:latin typeface="Calibri"/>
                <a:cs typeface="Calibri"/>
              </a:rPr>
              <a:t>   </a:t>
            </a:r>
            <a:r>
              <a:rPr sz="1000" b="1" spc="10" dirty="0">
                <a:solidFill>
                  <a:srgbClr val="C55A11"/>
                </a:solidFill>
                <a:latin typeface="Calibri"/>
                <a:cs typeface="Calibri"/>
              </a:rPr>
              <a:t>5, </a:t>
            </a:r>
            <a:r>
              <a:rPr sz="1000" b="1" spc="15" dirty="0">
                <a:solidFill>
                  <a:srgbClr val="C55A11"/>
                </a:solidFill>
                <a:latin typeface="Calibri"/>
                <a:cs typeface="Calibri"/>
              </a:rPr>
              <a:t>13 </a:t>
            </a:r>
            <a:r>
              <a:rPr lang="en-US" sz="1000" b="1" spc="15" dirty="0">
                <a:solidFill>
                  <a:srgbClr val="C55A11"/>
                </a:solidFill>
                <a:latin typeface="Calibri"/>
                <a:cs typeface="Calibri"/>
              </a:rPr>
              <a:t>  </a:t>
            </a:r>
            <a:r>
              <a:rPr sz="1000" b="1" spc="10" dirty="0">
                <a:solidFill>
                  <a:srgbClr val="C55A11"/>
                </a:solidFill>
                <a:latin typeface="Calibri"/>
                <a:cs typeface="Calibri"/>
              </a:rPr>
              <a:t>6, </a:t>
            </a:r>
            <a:r>
              <a:rPr sz="1000" b="1" spc="15" dirty="0">
                <a:solidFill>
                  <a:srgbClr val="C55A11"/>
                </a:solidFill>
                <a:latin typeface="Calibri"/>
                <a:cs typeface="Calibri"/>
              </a:rPr>
              <a:t>14 </a:t>
            </a:r>
            <a:r>
              <a:rPr lang="en-US" sz="1000" b="1" spc="15" dirty="0">
                <a:solidFill>
                  <a:srgbClr val="C55A11"/>
                </a:solidFill>
                <a:latin typeface="Calibri"/>
                <a:cs typeface="Calibri"/>
              </a:rPr>
              <a:t>  </a:t>
            </a:r>
            <a:r>
              <a:rPr sz="1000" b="1" spc="10" dirty="0">
                <a:solidFill>
                  <a:srgbClr val="C55A11"/>
                </a:solidFill>
                <a:latin typeface="Calibri"/>
                <a:cs typeface="Calibri"/>
              </a:rPr>
              <a:t>7,</a:t>
            </a:r>
            <a:r>
              <a:rPr sz="1000" b="1" spc="40" dirty="0">
                <a:solidFill>
                  <a:srgbClr val="C55A11"/>
                </a:solidFill>
                <a:latin typeface="Calibri"/>
                <a:cs typeface="Calibri"/>
              </a:rPr>
              <a:t> </a:t>
            </a:r>
            <a:r>
              <a:rPr sz="1000" b="1" spc="15" dirty="0">
                <a:solidFill>
                  <a:srgbClr val="C55A11"/>
                </a:solidFill>
                <a:latin typeface="Calibri"/>
                <a:cs typeface="Calibri"/>
              </a:rPr>
              <a:t>15</a:t>
            </a:r>
            <a:endParaRPr sz="1000" dirty="0">
              <a:latin typeface="Calibri"/>
              <a:cs typeface="Calibri"/>
            </a:endParaRPr>
          </a:p>
        </p:txBody>
      </p:sp>
      <p:sp>
        <p:nvSpPr>
          <p:cNvPr id="234" name="object 12">
            <a:extLst>
              <a:ext uri="{FF2B5EF4-FFF2-40B4-BE49-F238E27FC236}">
                <a16:creationId xmlns:a16="http://schemas.microsoft.com/office/drawing/2014/main" id="{CB1A892E-D895-48C8-87F5-8166FBCF90B5}"/>
              </a:ext>
            </a:extLst>
          </p:cNvPr>
          <p:cNvSpPr txBox="1"/>
          <p:nvPr/>
        </p:nvSpPr>
        <p:spPr>
          <a:xfrm>
            <a:off x="6272193" y="4956615"/>
            <a:ext cx="1338579" cy="171201"/>
          </a:xfrm>
          <a:prstGeom prst="rect">
            <a:avLst/>
          </a:prstGeom>
        </p:spPr>
        <p:txBody>
          <a:bodyPr vert="horz" wrap="square" lIns="0" tIns="17145" rIns="0" bIns="0" rtlCol="0">
            <a:spAutoFit/>
          </a:bodyPr>
          <a:lstStyle/>
          <a:p>
            <a:pPr marL="12700">
              <a:lnSpc>
                <a:spcPct val="100000"/>
              </a:lnSpc>
              <a:spcBef>
                <a:spcPts val="135"/>
              </a:spcBef>
              <a:tabLst>
                <a:tab pos="359410" algn="l"/>
              </a:tabLst>
            </a:pPr>
            <a:r>
              <a:rPr sz="1000" b="1" spc="10" dirty="0">
                <a:solidFill>
                  <a:srgbClr val="C55A11"/>
                </a:solidFill>
                <a:latin typeface="Calibri"/>
                <a:cs typeface="Calibri"/>
              </a:rPr>
              <a:t>0,</a:t>
            </a:r>
            <a:r>
              <a:rPr sz="1000" b="1" spc="5" dirty="0">
                <a:solidFill>
                  <a:srgbClr val="C55A11"/>
                </a:solidFill>
                <a:latin typeface="Calibri"/>
                <a:cs typeface="Calibri"/>
              </a:rPr>
              <a:t> </a:t>
            </a:r>
            <a:r>
              <a:rPr sz="1000" b="1" spc="15" dirty="0">
                <a:solidFill>
                  <a:srgbClr val="C55A11"/>
                </a:solidFill>
                <a:latin typeface="Calibri"/>
                <a:cs typeface="Calibri"/>
              </a:rPr>
              <a:t>8	</a:t>
            </a:r>
            <a:r>
              <a:rPr sz="1000" b="1" spc="10" dirty="0">
                <a:solidFill>
                  <a:srgbClr val="C55A11"/>
                </a:solidFill>
                <a:latin typeface="Calibri"/>
                <a:cs typeface="Calibri"/>
              </a:rPr>
              <a:t>1, </a:t>
            </a:r>
            <a:r>
              <a:rPr sz="1000" b="1" spc="15" dirty="0">
                <a:solidFill>
                  <a:srgbClr val="C55A11"/>
                </a:solidFill>
                <a:latin typeface="Calibri"/>
                <a:cs typeface="Calibri"/>
              </a:rPr>
              <a:t>9</a:t>
            </a:r>
            <a:r>
              <a:rPr lang="en-US" sz="1000" b="1" spc="15" dirty="0">
                <a:solidFill>
                  <a:srgbClr val="C55A11"/>
                </a:solidFill>
                <a:latin typeface="Calibri"/>
                <a:cs typeface="Calibri"/>
              </a:rPr>
              <a:t>     </a:t>
            </a:r>
            <a:r>
              <a:rPr sz="1000" b="1" spc="15" dirty="0">
                <a:solidFill>
                  <a:srgbClr val="C55A11"/>
                </a:solidFill>
                <a:latin typeface="Calibri"/>
                <a:cs typeface="Calibri"/>
              </a:rPr>
              <a:t> </a:t>
            </a:r>
            <a:r>
              <a:rPr sz="1000" b="1" spc="10" dirty="0">
                <a:solidFill>
                  <a:srgbClr val="C55A11"/>
                </a:solidFill>
                <a:latin typeface="Calibri"/>
                <a:cs typeface="Calibri"/>
              </a:rPr>
              <a:t>2, </a:t>
            </a:r>
            <a:r>
              <a:rPr sz="1000" b="1" spc="15" dirty="0">
                <a:solidFill>
                  <a:srgbClr val="C55A11"/>
                </a:solidFill>
                <a:latin typeface="Calibri"/>
                <a:cs typeface="Calibri"/>
              </a:rPr>
              <a:t>10 </a:t>
            </a:r>
            <a:r>
              <a:rPr lang="en-US" sz="1000" b="1" spc="15" dirty="0">
                <a:solidFill>
                  <a:srgbClr val="C55A11"/>
                </a:solidFill>
                <a:latin typeface="Calibri"/>
                <a:cs typeface="Calibri"/>
              </a:rPr>
              <a:t> </a:t>
            </a:r>
            <a:r>
              <a:rPr sz="1000" b="1" spc="10" dirty="0">
                <a:solidFill>
                  <a:srgbClr val="C55A11"/>
                </a:solidFill>
                <a:latin typeface="Calibri"/>
                <a:cs typeface="Calibri"/>
              </a:rPr>
              <a:t>3,</a:t>
            </a:r>
            <a:r>
              <a:rPr sz="1000" b="1" spc="-95" dirty="0">
                <a:solidFill>
                  <a:srgbClr val="C55A11"/>
                </a:solidFill>
                <a:latin typeface="Calibri"/>
                <a:cs typeface="Calibri"/>
              </a:rPr>
              <a:t> </a:t>
            </a:r>
            <a:r>
              <a:rPr sz="1000" b="1" spc="15" dirty="0">
                <a:solidFill>
                  <a:srgbClr val="C55A11"/>
                </a:solidFill>
                <a:latin typeface="Calibri"/>
                <a:cs typeface="Calibri"/>
              </a:rPr>
              <a:t>11</a:t>
            </a:r>
            <a:endParaRPr sz="1000" dirty="0">
              <a:latin typeface="Calibri"/>
              <a:cs typeface="Calibri"/>
            </a:endParaRPr>
          </a:p>
        </p:txBody>
      </p:sp>
      <p:sp>
        <p:nvSpPr>
          <p:cNvPr id="97" name="Arrow: Down 96">
            <a:extLst>
              <a:ext uri="{FF2B5EF4-FFF2-40B4-BE49-F238E27FC236}">
                <a16:creationId xmlns:a16="http://schemas.microsoft.com/office/drawing/2014/main" id="{2DC0DE69-2219-4199-9062-641341F647F2}"/>
              </a:ext>
            </a:extLst>
          </p:cNvPr>
          <p:cNvSpPr/>
          <p:nvPr/>
        </p:nvSpPr>
        <p:spPr>
          <a:xfrm rot="10800000">
            <a:off x="9054666" y="582588"/>
            <a:ext cx="424002" cy="53349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133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2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2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2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2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2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2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3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3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3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71" grpId="0" animBg="1"/>
      <p:bldP spid="72" grpId="0" animBg="1"/>
      <p:bldP spid="73" grpId="0" animBg="1"/>
      <p:bldP spid="74" grpId="0"/>
      <p:bldP spid="75" grpId="0"/>
      <p:bldP spid="155" grpId="0"/>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8" grpId="0" animBg="1"/>
      <p:bldP spid="229" grpId="0" animBg="1"/>
      <p:bldP spid="230" grpId="0" animBg="1"/>
      <p:bldP spid="231" grpId="0" animBg="1"/>
      <p:bldP spid="233" grpId="0"/>
      <p:bldP spid="2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Affinity &amp; cc-NUMA</a:t>
            </a:r>
          </a:p>
        </p:txBody>
      </p:sp>
      <p:sp>
        <p:nvSpPr>
          <p:cNvPr id="3" name="Content Placeholder 2"/>
          <p:cNvSpPr>
            <a:spLocks noGrp="1"/>
          </p:cNvSpPr>
          <p:nvPr>
            <p:ph idx="1"/>
          </p:nvPr>
        </p:nvSpPr>
        <p:spPr/>
        <p:txBody>
          <a:bodyPr/>
          <a:lstStyle/>
          <a:p>
            <a:endParaRPr lang="en-US" sz="1800" dirty="0"/>
          </a:p>
          <a:p>
            <a:endParaRPr lang="en-US" sz="1800" dirty="0"/>
          </a:p>
          <a:p>
            <a:r>
              <a:rPr lang="en-US" sz="1800" dirty="0"/>
              <a:t>There are two reasons why affinity is good</a:t>
            </a:r>
          </a:p>
          <a:p>
            <a:pPr lvl="1"/>
            <a:r>
              <a:rPr lang="en-US" sz="1400" dirty="0"/>
              <a:t>First: we avoid remote data NUMA-node access; i.e., costly local network hops</a:t>
            </a:r>
          </a:p>
          <a:p>
            <a:pPr lvl="1"/>
            <a:r>
              <a:rPr lang="en-US" sz="1400" dirty="0"/>
              <a:t>Second: overhead of cache-coherence mechanism starts kicking in</a:t>
            </a:r>
          </a:p>
          <a:p>
            <a:pPr lvl="2"/>
            <a:r>
              <a:rPr lang="en-US" sz="1200" dirty="0"/>
              <a:t>Lack of affinity in multi-threaded execution (OpenMP): </a:t>
            </a:r>
          </a:p>
          <a:p>
            <a:pPr lvl="3"/>
            <a:r>
              <a:rPr lang="en-US" sz="1000" dirty="0"/>
              <a:t>A small amount of data out of a big chunk of data that is physically next to CPU0 can get stored in cache of CPU3 as well</a:t>
            </a:r>
          </a:p>
          <a:p>
            <a:pPr lvl="3"/>
            <a:r>
              <a:rPr lang="en-US" sz="1000" dirty="0"/>
              <a:t>Changes made by CPU3 are going to invalidate cache of CPU0; not good</a:t>
            </a:r>
          </a:p>
          <a:p>
            <a:pPr lvl="3"/>
            <a:endParaRPr lang="en-US" sz="1000" dirty="0"/>
          </a:p>
          <a:p>
            <a:pPr lvl="3"/>
            <a:endParaRPr lang="en-US" sz="1000" dirty="0"/>
          </a:p>
          <a:p>
            <a:r>
              <a:rPr lang="en-US" sz="1800" dirty="0"/>
              <a:t>cc-NUMA: </a:t>
            </a:r>
            <a:r>
              <a:rPr lang="en-US" sz="1800" dirty="0">
                <a:solidFill>
                  <a:srgbClr val="00B050"/>
                </a:solidFill>
              </a:rPr>
              <a:t>cache-coherent</a:t>
            </a:r>
            <a:r>
              <a:rPr lang="en-US" sz="1800" dirty="0"/>
              <a:t> NUMA</a:t>
            </a:r>
          </a:p>
          <a:p>
            <a:pPr lvl="1"/>
            <a:r>
              <a:rPr lang="en-US" sz="1400" dirty="0"/>
              <a:t>The run time must maintain coherence between caches in different NUMA nodes</a:t>
            </a:r>
          </a:p>
          <a:p>
            <a:pPr lvl="1"/>
            <a:r>
              <a:rPr lang="en-US" sz="1400" dirty="0"/>
              <a:t>Topic of next section</a:t>
            </a:r>
          </a:p>
          <a:p>
            <a:endParaRPr lang="en-US" sz="1800" dirty="0"/>
          </a:p>
          <a:p>
            <a:endParaRPr lang="en-US" sz="1800" dirty="0"/>
          </a:p>
        </p:txBody>
      </p:sp>
      <p:pic>
        <p:nvPicPr>
          <p:cNvPr id="4" name="Picture 3"/>
          <p:cNvPicPr>
            <a:picLocks noChangeAspect="1"/>
          </p:cNvPicPr>
          <p:nvPr/>
        </p:nvPicPr>
        <p:blipFill rotWithShape="1">
          <a:blip r:embed="rId2"/>
          <a:srcRect l="6268" t="14892" r="13480" b="8281"/>
          <a:stretch/>
        </p:blipFill>
        <p:spPr>
          <a:xfrm>
            <a:off x="8585941" y="2579597"/>
            <a:ext cx="3218737" cy="2313441"/>
          </a:xfrm>
          <a:prstGeom prst="rect">
            <a:avLst/>
          </a:prstGeom>
        </p:spPr>
      </p:pic>
      <p:sp>
        <p:nvSpPr>
          <p:cNvPr id="5" name="Slide Number Placeholder 4"/>
          <p:cNvSpPr>
            <a:spLocks noGrp="1"/>
          </p:cNvSpPr>
          <p:nvPr>
            <p:ph type="sldNum" sz="quarter" idx="12"/>
          </p:nvPr>
        </p:nvSpPr>
        <p:spPr/>
        <p:txBody>
          <a:bodyPr/>
          <a:lstStyle/>
          <a:p>
            <a:fld id="{04A7C484-7E24-447E-8CB0-5149A4D34DEF}" type="slidenum">
              <a:rPr lang="en-US" altLang="en-US" smtClean="0"/>
              <a:pPr/>
              <a:t>26</a:t>
            </a:fld>
            <a:endParaRPr lang="en-US" altLang="en-US"/>
          </a:p>
        </p:txBody>
      </p:sp>
    </p:spTree>
    <p:extLst>
      <p:ext uri="{BB962C8B-B14F-4D97-AF65-F5344CB8AC3E}">
        <p14:creationId xmlns:p14="http://schemas.microsoft.com/office/powerpoint/2010/main" val="2154113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Loose ends: topics discussed</a:t>
            </a:r>
          </a:p>
        </p:txBody>
      </p:sp>
      <p:sp>
        <p:nvSpPr>
          <p:cNvPr id="5" name="Content Placeholder 4"/>
          <p:cNvSpPr>
            <a:spLocks noGrp="1"/>
          </p:cNvSpPr>
          <p:nvPr>
            <p:ph idx="1"/>
          </p:nvPr>
        </p:nvSpPr>
        <p:spPr/>
        <p:txBody>
          <a:bodyPr/>
          <a:lstStyle/>
          <a:p>
            <a:endParaRPr lang="en-US" dirty="0"/>
          </a:p>
          <a:p>
            <a:endParaRPr lang="en-US" dirty="0"/>
          </a:p>
          <a:p>
            <a:r>
              <a:rPr lang="en-US" dirty="0">
                <a:solidFill>
                  <a:schemeClr val="bg1">
                    <a:lumMod val="75000"/>
                  </a:schemeClr>
                </a:solidFill>
              </a:rPr>
              <a:t>Non-uniform memory access (NUMA)</a:t>
            </a:r>
          </a:p>
          <a:p>
            <a:endParaRPr lang="en-US" dirty="0"/>
          </a:p>
          <a:p>
            <a:endParaRPr lang="en-US" dirty="0"/>
          </a:p>
          <a:p>
            <a:r>
              <a:rPr lang="en-US" dirty="0"/>
              <a:t>Cache issues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169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a:xfrm>
            <a:off x="0" y="7457"/>
            <a:ext cx="4883950" cy="720134"/>
          </a:xfrm>
        </p:spPr>
        <p:txBody>
          <a:bodyP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cs typeface="Arial"/>
              </a:rPr>
              <a:t>The Memory Hierarchy</a:t>
            </a:r>
          </a:p>
        </p:txBody>
      </p:sp>
      <p:sp>
        <p:nvSpPr>
          <p:cNvPr id="151" name="AutoShape 195"/>
          <p:cNvSpPr>
            <a:spLocks noChangeAspect="1" noChangeArrowheads="1"/>
          </p:cNvSpPr>
          <p:nvPr/>
        </p:nvSpPr>
        <p:spPr bwMode="auto">
          <a:xfrm>
            <a:off x="2076450" y="342901"/>
            <a:ext cx="6902450" cy="6456363"/>
          </a:xfrm>
          <a:prstGeom prst="triangle">
            <a:avLst>
              <a:gd name="adj" fmla="val 50000"/>
            </a:avLst>
          </a:prstGeom>
          <a:gradFill flip="none" rotWithShape="1">
            <a:gsLst>
              <a:gs pos="0">
                <a:schemeClr val="accent6">
                  <a:lumMod val="20000"/>
                  <a:lumOff val="80000"/>
                  <a:alpha val="7000"/>
                </a:schemeClr>
              </a:gs>
              <a:gs pos="100000">
                <a:schemeClr val="accent6">
                  <a:lumMod val="20000"/>
                  <a:lumOff val="80000"/>
                </a:schemeClr>
              </a:gs>
            </a:gsLst>
            <a:lin ang="16140000" scaled="0"/>
            <a:tileRect/>
          </a:gradFill>
          <a:ln w="12700">
            <a:solidFill>
              <a:srgbClr val="000000"/>
            </a:solidFill>
            <a:miter lim="800000"/>
            <a:headEnd/>
            <a:tailEnd/>
          </a:ln>
          <a:effec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52" name="Text Box 196"/>
          <p:cNvSpPr txBox="1">
            <a:spLocks noChangeAspect="1" noChangeArrowheads="1"/>
          </p:cNvSpPr>
          <p:nvPr/>
        </p:nvSpPr>
        <p:spPr bwMode="auto">
          <a:xfrm>
            <a:off x="5268216" y="834509"/>
            <a:ext cx="623889"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err="1">
                <a:solidFill>
                  <a:sysClr val="windowText" lastClr="000000"/>
                </a:solidFill>
                <a:latin typeface="Calibri" panose="020F0502020204030204" pitchFamily="34" charset="0"/>
                <a:cs typeface="Arial"/>
              </a:rPr>
              <a:t>Regs</a:t>
            </a:r>
            <a:endParaRPr lang="en-US" kern="0" dirty="0">
              <a:solidFill>
                <a:sysClr val="windowText" lastClr="000000"/>
              </a:solidFill>
              <a:latin typeface="Calibri" panose="020F0502020204030204" pitchFamily="34" charset="0"/>
              <a:cs typeface="Arial"/>
            </a:endParaRPr>
          </a:p>
        </p:txBody>
      </p:sp>
      <p:sp>
        <p:nvSpPr>
          <p:cNvPr id="153" name="Text Box 198"/>
          <p:cNvSpPr txBox="1">
            <a:spLocks noChangeAspect="1" noChangeArrowheads="1"/>
          </p:cNvSpPr>
          <p:nvPr/>
        </p:nvSpPr>
        <p:spPr bwMode="auto">
          <a:xfrm>
            <a:off x="5055819" y="1283386"/>
            <a:ext cx="1048685" cy="6463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a:solidFill>
                  <a:sysClr val="windowText" lastClr="000000"/>
                </a:solidFill>
                <a:latin typeface="Calibri" panose="020F0502020204030204" pitchFamily="34" charset="0"/>
                <a:cs typeface="Arial"/>
              </a:rPr>
              <a:t>L1 cache </a:t>
            </a:r>
          </a:p>
          <a:p>
            <a:pPr algn="ctr">
              <a:defRPr/>
            </a:pPr>
            <a:r>
              <a:rPr lang="en-US" kern="0">
                <a:solidFill>
                  <a:sysClr val="windowText" lastClr="000000"/>
                </a:solidFill>
                <a:latin typeface="Calibri" panose="020F0502020204030204" pitchFamily="34" charset="0"/>
                <a:cs typeface="Arial"/>
              </a:rPr>
              <a:t>(SRAM)</a:t>
            </a:r>
          </a:p>
        </p:txBody>
      </p:sp>
      <p:sp>
        <p:nvSpPr>
          <p:cNvPr id="154" name="Text Box 199"/>
          <p:cNvSpPr txBox="1">
            <a:spLocks noChangeAspect="1" noChangeArrowheads="1"/>
          </p:cNvSpPr>
          <p:nvPr/>
        </p:nvSpPr>
        <p:spPr bwMode="auto">
          <a:xfrm>
            <a:off x="4824987" y="3821798"/>
            <a:ext cx="1510349" cy="6463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a:solidFill>
                  <a:sysClr val="windowText" lastClr="000000"/>
                </a:solidFill>
                <a:latin typeface="Calibri" panose="020F0502020204030204" pitchFamily="34" charset="0"/>
                <a:cs typeface="Arial"/>
              </a:rPr>
              <a:t>Main memory</a:t>
            </a:r>
          </a:p>
          <a:p>
            <a:pPr algn="ctr">
              <a:defRPr/>
            </a:pPr>
            <a:r>
              <a:rPr lang="en-US" kern="0" dirty="0">
                <a:solidFill>
                  <a:sysClr val="windowText" lastClr="000000"/>
                </a:solidFill>
                <a:latin typeface="Calibri" panose="020F0502020204030204" pitchFamily="34" charset="0"/>
                <a:cs typeface="Arial"/>
              </a:rPr>
              <a:t>(DRAM)</a:t>
            </a:r>
          </a:p>
        </p:txBody>
      </p:sp>
      <p:sp>
        <p:nvSpPr>
          <p:cNvPr id="155" name="Text Box 200"/>
          <p:cNvSpPr txBox="1">
            <a:spLocks noChangeAspect="1" noChangeArrowheads="1"/>
          </p:cNvSpPr>
          <p:nvPr/>
        </p:nvSpPr>
        <p:spPr bwMode="auto">
          <a:xfrm>
            <a:off x="4360916" y="4847323"/>
            <a:ext cx="2438488" cy="6463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a:solidFill>
                  <a:sysClr val="windowText" lastClr="000000"/>
                </a:solidFill>
                <a:latin typeface="Calibri" panose="020F0502020204030204" pitchFamily="34" charset="0"/>
                <a:cs typeface="Arial"/>
              </a:rPr>
              <a:t>Local secondary storage</a:t>
            </a:r>
          </a:p>
          <a:p>
            <a:pPr algn="ctr">
              <a:defRPr/>
            </a:pPr>
            <a:r>
              <a:rPr lang="en-US" kern="0" dirty="0">
                <a:solidFill>
                  <a:sysClr val="windowText" lastClr="000000"/>
                </a:solidFill>
                <a:latin typeface="Calibri" panose="020F0502020204030204" pitchFamily="34" charset="0"/>
                <a:cs typeface="Arial"/>
              </a:rPr>
              <a:t>(local disks)</a:t>
            </a:r>
          </a:p>
        </p:txBody>
      </p:sp>
      <p:sp>
        <p:nvSpPr>
          <p:cNvPr id="156" name="Line 203"/>
          <p:cNvSpPr>
            <a:spLocks noChangeAspect="1" noChangeShapeType="1"/>
          </p:cNvSpPr>
          <p:nvPr/>
        </p:nvSpPr>
        <p:spPr bwMode="auto">
          <a:xfrm>
            <a:off x="5037139" y="1265238"/>
            <a:ext cx="9810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57" name="Line 204"/>
          <p:cNvSpPr>
            <a:spLocks noChangeAspect="1" noChangeShapeType="1"/>
          </p:cNvSpPr>
          <p:nvPr/>
        </p:nvSpPr>
        <p:spPr bwMode="auto">
          <a:xfrm>
            <a:off x="4686300" y="1903413"/>
            <a:ext cx="1671638"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58" name="Line 205"/>
          <p:cNvSpPr>
            <a:spLocks noChangeAspect="1" noChangeShapeType="1"/>
          </p:cNvSpPr>
          <p:nvPr/>
        </p:nvSpPr>
        <p:spPr bwMode="auto">
          <a:xfrm>
            <a:off x="4303714" y="2655888"/>
            <a:ext cx="244792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59" name="Line 222"/>
          <p:cNvSpPr>
            <a:spLocks noChangeAspect="1" noChangeShapeType="1"/>
          </p:cNvSpPr>
          <p:nvPr/>
        </p:nvSpPr>
        <p:spPr bwMode="auto">
          <a:xfrm>
            <a:off x="1600200" y="3473450"/>
            <a:ext cx="0" cy="2344738"/>
          </a:xfrm>
          <a:prstGeom prst="line">
            <a:avLst/>
          </a:prstGeom>
          <a:noFill/>
          <a:ln w="38100">
            <a:solidFill>
              <a:schemeClr val="accent6">
                <a:lumMod val="75000"/>
              </a:schemeClr>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60" name="Text Box 223"/>
          <p:cNvSpPr txBox="1">
            <a:spLocks noChangeAspect="1" noChangeArrowheads="1"/>
          </p:cNvSpPr>
          <p:nvPr/>
        </p:nvSpPr>
        <p:spPr bwMode="auto">
          <a:xfrm>
            <a:off x="1647826" y="3625166"/>
            <a:ext cx="1010213" cy="181588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sz="1600" kern="0" dirty="0">
                <a:solidFill>
                  <a:sysClr val="windowText" lastClr="000000"/>
                </a:solidFill>
                <a:latin typeface="Calibri" panose="020F0502020204030204" pitchFamily="34" charset="0"/>
                <a:cs typeface="Arial"/>
              </a:rPr>
              <a:t>Larger,  </a:t>
            </a:r>
          </a:p>
          <a:p>
            <a:pPr>
              <a:defRPr/>
            </a:pPr>
            <a:r>
              <a:rPr lang="en-US" sz="1600" kern="0" dirty="0">
                <a:solidFill>
                  <a:sysClr val="windowText" lastClr="000000"/>
                </a:solidFill>
                <a:latin typeface="Calibri" panose="020F0502020204030204" pitchFamily="34" charset="0"/>
                <a:cs typeface="Arial"/>
              </a:rPr>
              <a:t>slower, </a:t>
            </a:r>
          </a:p>
          <a:p>
            <a:pPr>
              <a:defRPr/>
            </a:pPr>
            <a:r>
              <a:rPr lang="en-US" sz="1600" kern="0" dirty="0">
                <a:solidFill>
                  <a:sysClr val="windowText" lastClr="000000"/>
                </a:solidFill>
                <a:latin typeface="Calibri" panose="020F0502020204030204" pitchFamily="34" charset="0"/>
                <a:cs typeface="Arial"/>
              </a:rPr>
              <a:t>and </a:t>
            </a:r>
          </a:p>
          <a:p>
            <a:pPr>
              <a:defRPr/>
            </a:pPr>
            <a:r>
              <a:rPr lang="en-US" sz="1600" kern="0" dirty="0">
                <a:solidFill>
                  <a:sysClr val="windowText" lastClr="000000"/>
                </a:solidFill>
                <a:latin typeface="Calibri" panose="020F0502020204030204" pitchFamily="34" charset="0"/>
                <a:cs typeface="Arial"/>
              </a:rPr>
              <a:t>cheaper </a:t>
            </a:r>
          </a:p>
          <a:p>
            <a:pPr>
              <a:defRPr/>
            </a:pPr>
            <a:r>
              <a:rPr lang="en-US" sz="1600" kern="0" dirty="0">
                <a:solidFill>
                  <a:sysClr val="windowText" lastClr="000000"/>
                </a:solidFill>
                <a:latin typeface="Calibri" panose="020F0502020204030204" pitchFamily="34" charset="0"/>
                <a:cs typeface="Arial"/>
              </a:rPr>
              <a:t>(per byte)</a:t>
            </a:r>
          </a:p>
          <a:p>
            <a:pPr>
              <a:defRPr/>
            </a:pPr>
            <a:r>
              <a:rPr lang="en-US" sz="1600" kern="0" dirty="0">
                <a:solidFill>
                  <a:sysClr val="windowText" lastClr="000000"/>
                </a:solidFill>
                <a:latin typeface="Calibri" panose="020F0502020204030204" pitchFamily="34" charset="0"/>
                <a:cs typeface="Arial"/>
              </a:rPr>
              <a:t>storage</a:t>
            </a:r>
          </a:p>
          <a:p>
            <a:pPr>
              <a:defRPr/>
            </a:pPr>
            <a:r>
              <a:rPr lang="en-US" sz="1600" kern="0" dirty="0">
                <a:solidFill>
                  <a:sysClr val="windowText" lastClr="000000"/>
                </a:solidFill>
                <a:latin typeface="Calibri" panose="020F0502020204030204" pitchFamily="34" charset="0"/>
                <a:cs typeface="Arial"/>
              </a:rPr>
              <a:t>devices</a:t>
            </a:r>
          </a:p>
        </p:txBody>
      </p:sp>
      <p:sp>
        <p:nvSpPr>
          <p:cNvPr id="161" name="Line 224"/>
          <p:cNvSpPr>
            <a:spLocks noChangeAspect="1" noChangeShapeType="1"/>
          </p:cNvSpPr>
          <p:nvPr/>
        </p:nvSpPr>
        <p:spPr bwMode="auto">
          <a:xfrm>
            <a:off x="3779839" y="3586163"/>
            <a:ext cx="3475037"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62" name="Text Box 225"/>
          <p:cNvSpPr txBox="1">
            <a:spLocks noChangeAspect="1" noChangeArrowheads="1"/>
          </p:cNvSpPr>
          <p:nvPr/>
        </p:nvSpPr>
        <p:spPr bwMode="auto">
          <a:xfrm>
            <a:off x="4061957" y="5947461"/>
            <a:ext cx="3036409" cy="6463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a:solidFill>
                  <a:sysClr val="windowText" lastClr="000000"/>
                </a:solidFill>
                <a:latin typeface="Calibri" panose="020F0502020204030204" pitchFamily="34" charset="0"/>
                <a:cs typeface="Arial"/>
              </a:rPr>
              <a:t>Remote secondary storage</a:t>
            </a:r>
          </a:p>
          <a:p>
            <a:pPr algn="ctr">
              <a:defRPr/>
            </a:pPr>
            <a:r>
              <a:rPr lang="en-US" kern="0" dirty="0">
                <a:solidFill>
                  <a:sysClr val="windowText" lastClr="000000"/>
                </a:solidFill>
                <a:latin typeface="Calibri" panose="020F0502020204030204" pitchFamily="34" charset="0"/>
                <a:cs typeface="Arial"/>
              </a:rPr>
              <a:t>(e.g., web servers, file servers)</a:t>
            </a:r>
          </a:p>
        </p:txBody>
      </p:sp>
      <p:sp>
        <p:nvSpPr>
          <p:cNvPr id="165" name="Text Box 227"/>
          <p:cNvSpPr txBox="1">
            <a:spLocks noChangeAspect="1" noChangeArrowheads="1"/>
          </p:cNvSpPr>
          <p:nvPr/>
        </p:nvSpPr>
        <p:spPr bwMode="auto">
          <a:xfrm>
            <a:off x="8597306" y="5375119"/>
            <a:ext cx="2062758" cy="73852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kern="0" dirty="0">
                <a:solidFill>
                  <a:srgbClr val="C00000"/>
                </a:solidFill>
                <a:latin typeface="Calibri" panose="020F0502020204030204" pitchFamily="34" charset="0"/>
                <a:cs typeface="Arial"/>
              </a:rPr>
              <a:t>Local disks hold files retrieved from disks </a:t>
            </a:r>
          </a:p>
          <a:p>
            <a:pPr>
              <a:defRPr/>
            </a:pPr>
            <a:r>
              <a:rPr lang="en-US" sz="1400" kern="0" dirty="0">
                <a:solidFill>
                  <a:srgbClr val="C00000"/>
                </a:solidFill>
                <a:latin typeface="Calibri" panose="020F0502020204030204" pitchFamily="34" charset="0"/>
                <a:cs typeface="Arial"/>
              </a:rPr>
              <a:t>on remote servers</a:t>
            </a:r>
          </a:p>
        </p:txBody>
      </p:sp>
      <p:sp>
        <p:nvSpPr>
          <p:cNvPr id="166" name="Line 235"/>
          <p:cNvSpPr>
            <a:spLocks noChangeAspect="1" noChangeShapeType="1"/>
          </p:cNvSpPr>
          <p:nvPr/>
        </p:nvSpPr>
        <p:spPr bwMode="auto">
          <a:xfrm>
            <a:off x="3232151" y="4632325"/>
            <a:ext cx="4576763"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67" name="Text Box 236"/>
          <p:cNvSpPr txBox="1">
            <a:spLocks noChangeAspect="1" noChangeArrowheads="1"/>
          </p:cNvSpPr>
          <p:nvPr/>
        </p:nvSpPr>
        <p:spPr bwMode="auto">
          <a:xfrm>
            <a:off x="5055819" y="1948548"/>
            <a:ext cx="1048685" cy="6463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a:solidFill>
                  <a:sysClr val="windowText" lastClr="000000"/>
                </a:solidFill>
                <a:latin typeface="Calibri" panose="020F0502020204030204" pitchFamily="34" charset="0"/>
                <a:cs typeface="Arial"/>
              </a:rPr>
              <a:t>L2 cache </a:t>
            </a:r>
          </a:p>
          <a:p>
            <a:pPr algn="ctr">
              <a:defRPr/>
            </a:pPr>
            <a:r>
              <a:rPr lang="en-US" kern="0" dirty="0">
                <a:solidFill>
                  <a:sysClr val="windowText" lastClr="000000"/>
                </a:solidFill>
                <a:latin typeface="Calibri" panose="020F0502020204030204" pitchFamily="34" charset="0"/>
                <a:cs typeface="Arial"/>
              </a:rPr>
              <a:t>(SRAM)</a:t>
            </a:r>
          </a:p>
        </p:txBody>
      </p:sp>
      <p:sp>
        <p:nvSpPr>
          <p:cNvPr id="169" name="Text Box 243"/>
          <p:cNvSpPr txBox="1">
            <a:spLocks noChangeAspect="1" noChangeArrowheads="1"/>
          </p:cNvSpPr>
          <p:nvPr/>
        </p:nvSpPr>
        <p:spPr bwMode="auto">
          <a:xfrm>
            <a:off x="6486526" y="1641477"/>
            <a:ext cx="2838450" cy="5238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kern="0" dirty="0">
                <a:solidFill>
                  <a:srgbClr val="C00000"/>
                </a:solidFill>
                <a:latin typeface="Calibri" panose="020F0502020204030204" pitchFamily="34" charset="0"/>
                <a:cs typeface="Arial"/>
              </a:rPr>
              <a:t>L1 cache holds cache lines retrieved from the L2 cache.</a:t>
            </a:r>
          </a:p>
        </p:txBody>
      </p:sp>
      <p:sp>
        <p:nvSpPr>
          <p:cNvPr id="171" name="Text Box 233"/>
          <p:cNvSpPr txBox="1">
            <a:spLocks noChangeAspect="1" noChangeArrowheads="1"/>
          </p:cNvSpPr>
          <p:nvPr/>
        </p:nvSpPr>
        <p:spPr bwMode="auto">
          <a:xfrm>
            <a:off x="6097588" y="973465"/>
            <a:ext cx="2919412" cy="5232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kern="0" dirty="0">
                <a:solidFill>
                  <a:srgbClr val="C00000"/>
                </a:solidFill>
                <a:latin typeface="Calibri" panose="020F0502020204030204" pitchFamily="34" charset="0"/>
                <a:cs typeface="Arial"/>
              </a:rPr>
              <a:t>CPU registers hold words retrieved from </a:t>
            </a:r>
            <a:r>
              <a:rPr lang="en-US" sz="1400" kern="0" dirty="0" err="1">
                <a:solidFill>
                  <a:srgbClr val="C00000"/>
                </a:solidFill>
                <a:latin typeface="Calibri" panose="020F0502020204030204" pitchFamily="34" charset="0"/>
                <a:cs typeface="Arial"/>
              </a:rPr>
              <a:t>th</a:t>
            </a:r>
            <a:r>
              <a:rPr lang="en-US" sz="1400" kern="0" dirty="0">
                <a:solidFill>
                  <a:srgbClr val="C00000"/>
                </a:solidFill>
                <a:latin typeface="Calibri" panose="020F0502020204030204" pitchFamily="34" charset="0"/>
                <a:cs typeface="Arial"/>
              </a:rPr>
              <a:t>e L1 cache.</a:t>
            </a:r>
          </a:p>
        </p:txBody>
      </p:sp>
      <p:sp>
        <p:nvSpPr>
          <p:cNvPr id="174" name="Text Box 231"/>
          <p:cNvSpPr txBox="1">
            <a:spLocks noChangeAspect="1" noChangeArrowheads="1"/>
          </p:cNvSpPr>
          <p:nvPr/>
        </p:nvSpPr>
        <p:spPr bwMode="auto">
          <a:xfrm>
            <a:off x="6889751" y="2403474"/>
            <a:ext cx="2628900" cy="5238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kern="0" dirty="0">
                <a:solidFill>
                  <a:srgbClr val="C00000"/>
                </a:solidFill>
                <a:latin typeface="Calibri" panose="020F0502020204030204" pitchFamily="34" charset="0"/>
                <a:cs typeface="Arial"/>
              </a:rPr>
              <a:t>L2 cache holds cache lines</a:t>
            </a:r>
          </a:p>
          <a:p>
            <a:pPr>
              <a:defRPr/>
            </a:pPr>
            <a:r>
              <a:rPr lang="en-US" sz="1400" kern="0" dirty="0">
                <a:solidFill>
                  <a:srgbClr val="C00000"/>
                </a:solidFill>
                <a:latin typeface="Calibri" panose="020F0502020204030204" pitchFamily="34" charset="0"/>
                <a:cs typeface="Arial"/>
              </a:rPr>
              <a:t> retrieved from L3 cache</a:t>
            </a:r>
          </a:p>
        </p:txBody>
      </p:sp>
      <p:sp>
        <p:nvSpPr>
          <p:cNvPr id="176" name="Text Box 247"/>
          <p:cNvSpPr txBox="1">
            <a:spLocks noChangeAspect="1" noChangeArrowheads="1"/>
          </p:cNvSpPr>
          <p:nvPr/>
        </p:nvSpPr>
        <p:spPr bwMode="auto">
          <a:xfrm>
            <a:off x="4759325" y="644009"/>
            <a:ext cx="46358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dirty="0">
                <a:solidFill>
                  <a:schemeClr val="accent6">
                    <a:lumMod val="75000"/>
                  </a:schemeClr>
                </a:solidFill>
                <a:latin typeface="Calibri" panose="020F0502020204030204" pitchFamily="34" charset="0"/>
                <a:cs typeface="Arial"/>
              </a:rPr>
              <a:t>L0:</a:t>
            </a:r>
          </a:p>
        </p:txBody>
      </p:sp>
      <p:sp>
        <p:nvSpPr>
          <p:cNvPr id="177" name="Text Box 248"/>
          <p:cNvSpPr txBox="1">
            <a:spLocks noChangeAspect="1" noChangeArrowheads="1"/>
          </p:cNvSpPr>
          <p:nvPr/>
        </p:nvSpPr>
        <p:spPr bwMode="auto">
          <a:xfrm>
            <a:off x="4391025" y="1353622"/>
            <a:ext cx="46358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dirty="0">
                <a:solidFill>
                  <a:schemeClr val="accent6">
                    <a:lumMod val="75000"/>
                  </a:schemeClr>
                </a:solidFill>
                <a:latin typeface="Calibri" panose="020F0502020204030204" pitchFamily="34" charset="0"/>
                <a:cs typeface="Arial"/>
              </a:rPr>
              <a:t>L1:</a:t>
            </a:r>
          </a:p>
        </p:txBody>
      </p:sp>
      <p:sp>
        <p:nvSpPr>
          <p:cNvPr id="178" name="Text Box 249"/>
          <p:cNvSpPr txBox="1">
            <a:spLocks noChangeAspect="1" noChangeArrowheads="1"/>
          </p:cNvSpPr>
          <p:nvPr/>
        </p:nvSpPr>
        <p:spPr bwMode="auto">
          <a:xfrm>
            <a:off x="4010025" y="2041009"/>
            <a:ext cx="46358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a:solidFill>
                  <a:schemeClr val="accent6">
                    <a:lumMod val="75000"/>
                  </a:schemeClr>
                </a:solidFill>
                <a:latin typeface="Calibri" panose="020F0502020204030204" pitchFamily="34" charset="0"/>
                <a:cs typeface="Arial"/>
              </a:rPr>
              <a:t>L2:</a:t>
            </a:r>
          </a:p>
        </p:txBody>
      </p:sp>
      <p:sp>
        <p:nvSpPr>
          <p:cNvPr id="179" name="Text Box 250"/>
          <p:cNvSpPr txBox="1">
            <a:spLocks noChangeAspect="1" noChangeArrowheads="1"/>
          </p:cNvSpPr>
          <p:nvPr/>
        </p:nvSpPr>
        <p:spPr bwMode="auto">
          <a:xfrm>
            <a:off x="3603625" y="2796659"/>
            <a:ext cx="46358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a:solidFill>
                  <a:schemeClr val="accent6">
                    <a:lumMod val="75000"/>
                  </a:schemeClr>
                </a:solidFill>
                <a:latin typeface="Calibri" panose="020F0502020204030204" pitchFamily="34" charset="0"/>
                <a:cs typeface="Arial"/>
              </a:rPr>
              <a:t>L3:</a:t>
            </a:r>
          </a:p>
        </p:txBody>
      </p:sp>
      <p:sp>
        <p:nvSpPr>
          <p:cNvPr id="180" name="Text Box 251"/>
          <p:cNvSpPr txBox="1">
            <a:spLocks noChangeAspect="1" noChangeArrowheads="1"/>
          </p:cNvSpPr>
          <p:nvPr/>
        </p:nvSpPr>
        <p:spPr bwMode="auto">
          <a:xfrm>
            <a:off x="3078163" y="3795197"/>
            <a:ext cx="46358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a:solidFill>
                  <a:schemeClr val="accent6">
                    <a:lumMod val="75000"/>
                  </a:schemeClr>
                </a:solidFill>
                <a:latin typeface="Calibri" panose="020F0502020204030204" pitchFamily="34" charset="0"/>
                <a:cs typeface="Arial"/>
              </a:rPr>
              <a:t>L4:</a:t>
            </a:r>
          </a:p>
        </p:txBody>
      </p:sp>
      <p:sp>
        <p:nvSpPr>
          <p:cNvPr id="181" name="Text Box 252"/>
          <p:cNvSpPr txBox="1">
            <a:spLocks noChangeAspect="1" noChangeArrowheads="1"/>
          </p:cNvSpPr>
          <p:nvPr/>
        </p:nvSpPr>
        <p:spPr bwMode="auto">
          <a:xfrm>
            <a:off x="2457450" y="4912797"/>
            <a:ext cx="46358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a:solidFill>
                  <a:schemeClr val="accent6">
                    <a:lumMod val="75000"/>
                  </a:schemeClr>
                </a:solidFill>
                <a:latin typeface="Calibri" panose="020F0502020204030204" pitchFamily="34" charset="0"/>
                <a:cs typeface="Arial"/>
              </a:rPr>
              <a:t>L5:</a:t>
            </a:r>
          </a:p>
        </p:txBody>
      </p:sp>
      <p:sp>
        <p:nvSpPr>
          <p:cNvPr id="182" name="Text Box 289"/>
          <p:cNvSpPr txBox="1">
            <a:spLocks noChangeAspect="1" noChangeArrowheads="1"/>
          </p:cNvSpPr>
          <p:nvPr/>
        </p:nvSpPr>
        <p:spPr bwMode="auto">
          <a:xfrm>
            <a:off x="1654176" y="1137553"/>
            <a:ext cx="1010213" cy="181588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sz="1600" kern="0" dirty="0">
                <a:solidFill>
                  <a:sysClr val="windowText" lastClr="000000"/>
                </a:solidFill>
                <a:latin typeface="Calibri" panose="020F0502020204030204" pitchFamily="34" charset="0"/>
                <a:cs typeface="Arial"/>
              </a:rPr>
              <a:t>Smaller,</a:t>
            </a:r>
          </a:p>
          <a:p>
            <a:pPr>
              <a:defRPr/>
            </a:pPr>
            <a:r>
              <a:rPr lang="en-US" sz="1600" kern="0" dirty="0">
                <a:solidFill>
                  <a:sysClr val="windowText" lastClr="000000"/>
                </a:solidFill>
                <a:latin typeface="Calibri" panose="020F0502020204030204" pitchFamily="34" charset="0"/>
                <a:cs typeface="Arial"/>
              </a:rPr>
              <a:t>faster,</a:t>
            </a:r>
          </a:p>
          <a:p>
            <a:pPr>
              <a:defRPr/>
            </a:pPr>
            <a:r>
              <a:rPr lang="en-US" sz="1600" kern="0" dirty="0">
                <a:solidFill>
                  <a:sysClr val="windowText" lastClr="000000"/>
                </a:solidFill>
                <a:latin typeface="Calibri" panose="020F0502020204030204" pitchFamily="34" charset="0"/>
                <a:cs typeface="Arial"/>
              </a:rPr>
              <a:t>and </a:t>
            </a:r>
          </a:p>
          <a:p>
            <a:pPr>
              <a:defRPr/>
            </a:pPr>
            <a:r>
              <a:rPr lang="en-US" sz="1600" kern="0" dirty="0">
                <a:solidFill>
                  <a:sysClr val="windowText" lastClr="000000"/>
                </a:solidFill>
                <a:latin typeface="Calibri" panose="020F0502020204030204" pitchFamily="34" charset="0"/>
                <a:cs typeface="Arial"/>
              </a:rPr>
              <a:t>costlier</a:t>
            </a:r>
          </a:p>
          <a:p>
            <a:pPr>
              <a:defRPr/>
            </a:pPr>
            <a:r>
              <a:rPr lang="en-US" sz="1600" kern="0" dirty="0">
                <a:solidFill>
                  <a:sysClr val="windowText" lastClr="000000"/>
                </a:solidFill>
                <a:latin typeface="Calibri" panose="020F0502020204030204" pitchFamily="34" charset="0"/>
                <a:cs typeface="Arial"/>
              </a:rPr>
              <a:t>(per byte)</a:t>
            </a:r>
          </a:p>
          <a:p>
            <a:pPr>
              <a:defRPr/>
            </a:pPr>
            <a:r>
              <a:rPr lang="en-US" sz="1600" kern="0" dirty="0">
                <a:solidFill>
                  <a:sysClr val="windowText" lastClr="000000"/>
                </a:solidFill>
                <a:latin typeface="Calibri" panose="020F0502020204030204" pitchFamily="34" charset="0"/>
                <a:cs typeface="Arial"/>
              </a:rPr>
              <a:t>storage </a:t>
            </a:r>
          </a:p>
          <a:p>
            <a:pPr>
              <a:defRPr/>
            </a:pPr>
            <a:r>
              <a:rPr lang="en-US" sz="1600" kern="0" dirty="0">
                <a:solidFill>
                  <a:sysClr val="windowText" lastClr="000000"/>
                </a:solidFill>
                <a:latin typeface="Calibri" panose="020F0502020204030204" pitchFamily="34" charset="0"/>
                <a:cs typeface="Arial"/>
              </a:rPr>
              <a:t>devices</a:t>
            </a:r>
          </a:p>
        </p:txBody>
      </p:sp>
      <p:sp>
        <p:nvSpPr>
          <p:cNvPr id="183" name="Line 291"/>
          <p:cNvSpPr>
            <a:spLocks noChangeShapeType="1"/>
          </p:cNvSpPr>
          <p:nvPr/>
        </p:nvSpPr>
        <p:spPr bwMode="auto">
          <a:xfrm flipH="1" flipV="1">
            <a:off x="1614488" y="954089"/>
            <a:ext cx="0" cy="2154237"/>
          </a:xfrm>
          <a:prstGeom prst="line">
            <a:avLst/>
          </a:prstGeom>
          <a:noFill/>
          <a:ln w="38100">
            <a:solidFill>
              <a:schemeClr val="accent6">
                <a:lumMod val="75000"/>
              </a:schemeClr>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kern="0">
              <a:solidFill>
                <a:sysClr val="windowText" lastClr="000000"/>
              </a:solidFill>
              <a:latin typeface="Calibri" panose="020F0502020204030204" pitchFamily="34" charset="0"/>
              <a:cs typeface="Arial"/>
            </a:endParaRPr>
          </a:p>
        </p:txBody>
      </p:sp>
      <p:sp>
        <p:nvSpPr>
          <p:cNvPr id="184" name="Line 292"/>
          <p:cNvSpPr>
            <a:spLocks noChangeAspect="1" noChangeShapeType="1"/>
          </p:cNvSpPr>
          <p:nvPr/>
        </p:nvSpPr>
        <p:spPr bwMode="auto">
          <a:xfrm>
            <a:off x="2641600" y="5743575"/>
            <a:ext cx="5765800"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85" name="Text Box 293"/>
          <p:cNvSpPr txBox="1">
            <a:spLocks noChangeAspect="1" noChangeArrowheads="1"/>
          </p:cNvSpPr>
          <p:nvPr/>
        </p:nvSpPr>
        <p:spPr bwMode="auto">
          <a:xfrm>
            <a:off x="5055819" y="2780398"/>
            <a:ext cx="1048685" cy="6463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a:solidFill>
                  <a:sysClr val="windowText" lastClr="000000"/>
                </a:solidFill>
                <a:latin typeface="Calibri" panose="020F0502020204030204" pitchFamily="34" charset="0"/>
                <a:cs typeface="Arial"/>
              </a:rPr>
              <a:t>L3 cache </a:t>
            </a:r>
          </a:p>
          <a:p>
            <a:pPr algn="ctr">
              <a:defRPr/>
            </a:pPr>
            <a:r>
              <a:rPr lang="en-US" kern="0" dirty="0">
                <a:solidFill>
                  <a:sysClr val="windowText" lastClr="000000"/>
                </a:solidFill>
                <a:latin typeface="Calibri" panose="020F0502020204030204" pitchFamily="34" charset="0"/>
                <a:cs typeface="Arial"/>
              </a:rPr>
              <a:t>(SRAM)</a:t>
            </a:r>
          </a:p>
        </p:txBody>
      </p:sp>
      <p:sp>
        <p:nvSpPr>
          <p:cNvPr id="187" name="Text Box 295"/>
          <p:cNvSpPr txBox="1">
            <a:spLocks noChangeAspect="1" noChangeArrowheads="1"/>
          </p:cNvSpPr>
          <p:nvPr/>
        </p:nvSpPr>
        <p:spPr bwMode="auto">
          <a:xfrm>
            <a:off x="7334251" y="3305501"/>
            <a:ext cx="2876549" cy="5232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a:defRPr/>
            </a:pPr>
            <a:r>
              <a:rPr lang="en-US" sz="1400" kern="0" dirty="0">
                <a:solidFill>
                  <a:srgbClr val="C00000"/>
                </a:solidFill>
                <a:latin typeface="Calibri" panose="020F0502020204030204" pitchFamily="34" charset="0"/>
                <a:cs typeface="Arial"/>
              </a:rPr>
              <a:t>L3 cache holds cache lines</a:t>
            </a:r>
          </a:p>
          <a:p>
            <a:pPr>
              <a:defRPr/>
            </a:pPr>
            <a:r>
              <a:rPr lang="en-US" sz="1400" kern="0" dirty="0">
                <a:solidFill>
                  <a:srgbClr val="C00000"/>
                </a:solidFill>
                <a:latin typeface="Calibri" panose="020F0502020204030204" pitchFamily="34" charset="0"/>
                <a:cs typeface="Arial"/>
              </a:rPr>
              <a:t> retrieved from main memory.</a:t>
            </a:r>
          </a:p>
        </p:txBody>
      </p:sp>
      <p:sp>
        <p:nvSpPr>
          <p:cNvPr id="189" name="Text Box 297"/>
          <p:cNvSpPr txBox="1">
            <a:spLocks noChangeAspect="1" noChangeArrowheads="1"/>
          </p:cNvSpPr>
          <p:nvPr/>
        </p:nvSpPr>
        <p:spPr bwMode="auto">
          <a:xfrm>
            <a:off x="1911350" y="5963722"/>
            <a:ext cx="46358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a:solidFill>
                  <a:schemeClr val="accent6">
                    <a:lumMod val="75000"/>
                  </a:schemeClr>
                </a:solidFill>
                <a:latin typeface="Calibri" panose="020F0502020204030204" pitchFamily="34" charset="0"/>
                <a:cs typeface="Arial"/>
              </a:rPr>
              <a:t>L6:</a:t>
            </a:r>
          </a:p>
        </p:txBody>
      </p:sp>
      <p:sp>
        <p:nvSpPr>
          <p:cNvPr id="234" name="Text Box 229"/>
          <p:cNvSpPr txBox="1">
            <a:spLocks noChangeAspect="1" noChangeArrowheads="1"/>
          </p:cNvSpPr>
          <p:nvPr/>
        </p:nvSpPr>
        <p:spPr bwMode="auto">
          <a:xfrm>
            <a:off x="7923691" y="4238399"/>
            <a:ext cx="2184181" cy="73866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a:defRPr/>
            </a:pPr>
            <a:r>
              <a:rPr lang="en-US" sz="1400" kern="0" dirty="0">
                <a:solidFill>
                  <a:srgbClr val="C00000"/>
                </a:solidFill>
                <a:latin typeface="Calibri" panose="020F0502020204030204" pitchFamily="34" charset="0"/>
                <a:cs typeface="Arial"/>
              </a:rPr>
              <a:t>Main memory holds disk blocks retrieved from local disks.</a:t>
            </a:r>
          </a:p>
        </p:txBody>
      </p:sp>
      <p:sp>
        <p:nvSpPr>
          <p:cNvPr id="2" name="Rectangle 1"/>
          <p:cNvSpPr/>
          <p:nvPr/>
        </p:nvSpPr>
        <p:spPr>
          <a:xfrm>
            <a:off x="6172639" y="179321"/>
            <a:ext cx="3182795" cy="369332"/>
          </a:xfrm>
          <a:prstGeom prst="rect">
            <a:avLst/>
          </a:prstGeom>
          <a:solidFill>
            <a:schemeClr val="bg1"/>
          </a:solidFill>
        </p:spPr>
        <p:txBody>
          <a:bodyPr wrap="square">
            <a:spAutoFit/>
          </a:bodyPr>
          <a:lstStyle/>
          <a:p>
            <a:r>
              <a:rPr lang="en-US" sz="900" dirty="0">
                <a:latin typeface="Calibri" panose="020F0502020204030204" pitchFamily="34" charset="0"/>
                <a:cs typeface="Calibri" panose="020F0502020204030204" pitchFamily="34" charset="0"/>
              </a:rPr>
              <a:t>[Bryant and </a:t>
            </a:r>
            <a:r>
              <a:rPr lang="en-US" sz="900" dirty="0" err="1">
                <a:latin typeface="Calibri" panose="020F0502020204030204" pitchFamily="34" charset="0"/>
                <a:cs typeface="Calibri" panose="020F0502020204030204" pitchFamily="34" charset="0"/>
              </a:rPr>
              <a:t>O‘Hallaron</a:t>
            </a:r>
            <a:r>
              <a:rPr lang="en-US" sz="900" dirty="0">
                <a:latin typeface="Calibri" panose="020F0502020204030204" pitchFamily="34" charset="0"/>
                <a:cs typeface="Calibri" panose="020F0502020204030204" pitchFamily="34" charset="0"/>
              </a:rPr>
              <a:t>:</a:t>
            </a:r>
          </a:p>
          <a:p>
            <a:r>
              <a:rPr lang="en-US" sz="900" dirty="0">
                <a:latin typeface="Calibri" panose="020F0502020204030204" pitchFamily="34" charset="0"/>
                <a:cs typeface="Calibri" panose="020F0502020204030204" pitchFamily="34" charset="0"/>
              </a:rPr>
              <a:t>Computer Systems - A Programmer's Perspective 3rd edition] →</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28</a:t>
            </a:fld>
            <a:endParaRPr lang="en-US" altLang="en-US"/>
          </a:p>
        </p:txBody>
      </p:sp>
    </p:spTree>
    <p:extLst>
      <p:ext uri="{BB962C8B-B14F-4D97-AF65-F5344CB8AC3E}">
        <p14:creationId xmlns:p14="http://schemas.microsoft.com/office/powerpoint/2010/main" val="4941789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23" name="Rectangle 31"/>
          <p:cNvSpPr>
            <a:spLocks noGrp="1" noChangeArrowheads="1"/>
          </p:cNvSpPr>
          <p:nvPr>
            <p:ph type="title"/>
          </p:nvPr>
        </p:nvSpPr>
        <p:spPr/>
        <p:txBody>
          <a:bodyPr/>
          <a:lstStyle/>
          <a:p>
            <a:r>
              <a:rPr lang="en-US" dirty="0"/>
              <a:t>Cache Memories </a:t>
            </a:r>
            <a:r>
              <a:rPr lang="en-US" sz="2800" dirty="0"/>
              <a:t>[old slide]</a:t>
            </a:r>
          </a:p>
        </p:txBody>
      </p:sp>
      <p:sp>
        <p:nvSpPr>
          <p:cNvPr id="187424" name="Rectangle 32"/>
          <p:cNvSpPr>
            <a:spLocks noGrp="1" noChangeArrowheads="1"/>
          </p:cNvSpPr>
          <p:nvPr>
            <p:ph type="body" idx="1"/>
          </p:nvPr>
        </p:nvSpPr>
        <p:spPr>
          <a:xfrm>
            <a:off x="787400" y="1331392"/>
            <a:ext cx="8763000" cy="4759325"/>
          </a:xfrm>
        </p:spPr>
        <p:txBody>
          <a:bodyPr/>
          <a:lstStyle/>
          <a:p>
            <a:r>
              <a:rPr lang="en-US" sz="1800" dirty="0">
                <a:solidFill>
                  <a:srgbClr val="C00000"/>
                </a:solidFill>
              </a:rPr>
              <a:t>Cache memories</a:t>
            </a:r>
            <a:r>
              <a:rPr lang="en-US" sz="1800" dirty="0"/>
              <a:t>: small, fast SRAM-based memories managed transparently</a:t>
            </a:r>
          </a:p>
          <a:p>
            <a:pPr lvl="1"/>
            <a:r>
              <a:rPr lang="en-US" sz="1600" dirty="0"/>
              <a:t>Purpose: Hold frequently accessed blocks of main memory</a:t>
            </a:r>
          </a:p>
          <a:p>
            <a:pPr lvl="1"/>
            <a:r>
              <a:rPr lang="en-US" sz="1600" dirty="0"/>
              <a:t>When very useful: when execution displays </a:t>
            </a:r>
            <a:r>
              <a:rPr lang="en-US" sz="1600" dirty="0">
                <a:solidFill>
                  <a:srgbClr val="0070C0"/>
                </a:solidFill>
              </a:rPr>
              <a:t>locality</a:t>
            </a:r>
            <a:r>
              <a:rPr lang="en-US" sz="1600" dirty="0"/>
              <a:t> (spatial/temporal)</a:t>
            </a:r>
          </a:p>
          <a:p>
            <a:pPr lvl="2"/>
            <a:endParaRPr lang="en-US" sz="1300" dirty="0"/>
          </a:p>
          <a:p>
            <a:pPr lvl="2"/>
            <a:endParaRPr lang="en-US" sz="1300" dirty="0"/>
          </a:p>
          <a:p>
            <a:pPr lvl="2"/>
            <a:endParaRPr lang="en-US" sz="1300" dirty="0"/>
          </a:p>
          <a:p>
            <a:pPr lvl="2"/>
            <a:endParaRPr lang="en-US" sz="1300" dirty="0"/>
          </a:p>
          <a:p>
            <a:r>
              <a:rPr lang="en-US" sz="1800" dirty="0"/>
              <a:t>Typical system structure:</a:t>
            </a:r>
          </a:p>
        </p:txBody>
      </p:sp>
      <p:grpSp>
        <p:nvGrpSpPr>
          <p:cNvPr id="3" name="Group 2"/>
          <p:cNvGrpSpPr/>
          <p:nvPr/>
        </p:nvGrpSpPr>
        <p:grpSpPr>
          <a:xfrm>
            <a:off x="2753483" y="3560818"/>
            <a:ext cx="6902751" cy="2488616"/>
            <a:chOff x="2698449" y="3988385"/>
            <a:chExt cx="6902751" cy="2488616"/>
          </a:xfrm>
        </p:grpSpPr>
        <p:sp>
          <p:nvSpPr>
            <p:cNvPr id="48" name="Rectangle 223"/>
            <p:cNvSpPr>
              <a:spLocks noChangeAspect="1" noChangeArrowheads="1"/>
            </p:cNvSpPr>
            <p:nvPr/>
          </p:nvSpPr>
          <p:spPr bwMode="auto">
            <a:xfrm>
              <a:off x="2720975" y="4279900"/>
              <a:ext cx="3379788" cy="2197100"/>
            </a:xfrm>
            <a:prstGeom prst="rect">
              <a:avLst/>
            </a:prstGeom>
            <a:solidFill>
              <a:schemeClr val="bg2">
                <a:lumMod val="20000"/>
                <a:lumOff val="80000"/>
              </a:schemeClr>
            </a:solidFill>
            <a:ln w="12700" cap="rnd">
              <a:solidFill>
                <a:schemeClr val="tx1"/>
              </a:solidFill>
              <a:prstDash val="solid"/>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3" name="Rectangle 146"/>
            <p:cNvSpPr>
              <a:spLocks noChangeAspect="1" noChangeArrowheads="1"/>
            </p:cNvSpPr>
            <p:nvPr/>
          </p:nvSpPr>
          <p:spPr bwMode="auto">
            <a:xfrm>
              <a:off x="8782050" y="5653088"/>
              <a:ext cx="819150" cy="823913"/>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Main</a:t>
              </a:r>
            </a:p>
            <a:p>
              <a:pPr algn="ctr"/>
              <a:r>
                <a:rPr lang="en-US" sz="1600">
                  <a:latin typeface="Calibri" panose="020F0502020204030204" pitchFamily="34" charset="0"/>
                </a:rPr>
                <a:t>memory</a:t>
              </a:r>
            </a:p>
          </p:txBody>
        </p:sp>
        <p:sp>
          <p:nvSpPr>
            <p:cNvPr id="34" name="AutoShape 201"/>
            <p:cNvSpPr>
              <a:spLocks noChangeAspect="1" noChangeArrowheads="1"/>
            </p:cNvSpPr>
            <p:nvPr/>
          </p:nvSpPr>
          <p:spPr bwMode="auto">
            <a:xfrm>
              <a:off x="7408863" y="5789613"/>
              <a:ext cx="1344612" cy="481013"/>
            </a:xfrm>
            <a:prstGeom prst="leftRightArrow">
              <a:avLst>
                <a:gd name="adj1" fmla="val 50000"/>
                <a:gd name="adj2" fmla="val 55908"/>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5" name="Rectangle 202"/>
            <p:cNvSpPr>
              <a:spLocks noChangeAspect="1" noChangeArrowheads="1"/>
            </p:cNvSpPr>
            <p:nvPr/>
          </p:nvSpPr>
          <p:spPr bwMode="auto">
            <a:xfrm>
              <a:off x="6584950" y="5818187"/>
              <a:ext cx="81915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I/O</a:t>
              </a:r>
            </a:p>
            <a:p>
              <a:pPr algn="ctr"/>
              <a:r>
                <a:rPr lang="en-US" sz="1600">
                  <a:latin typeface="Calibri" panose="020F0502020204030204" pitchFamily="34" charset="0"/>
                </a:rPr>
                <a:t>bridge</a:t>
              </a:r>
            </a:p>
          </p:txBody>
        </p:sp>
        <p:sp>
          <p:nvSpPr>
            <p:cNvPr id="37" name="Rectangle 206"/>
            <p:cNvSpPr>
              <a:spLocks noChangeAspect="1" noChangeArrowheads="1"/>
            </p:cNvSpPr>
            <p:nvPr/>
          </p:nvSpPr>
          <p:spPr bwMode="auto">
            <a:xfrm>
              <a:off x="2873375" y="5818187"/>
              <a:ext cx="237490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Bus interface</a:t>
              </a:r>
            </a:p>
          </p:txBody>
        </p:sp>
        <p:sp>
          <p:nvSpPr>
            <p:cNvPr id="38" name="Rectangle 207"/>
            <p:cNvSpPr>
              <a:spLocks noChangeAspect="1" noChangeArrowheads="1"/>
            </p:cNvSpPr>
            <p:nvPr/>
          </p:nvSpPr>
          <p:spPr bwMode="auto">
            <a:xfrm>
              <a:off x="4386263" y="4622800"/>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9" name="Rectangle 208"/>
            <p:cNvSpPr>
              <a:spLocks noChangeAspect="1" noChangeArrowheads="1"/>
            </p:cNvSpPr>
            <p:nvPr/>
          </p:nvSpPr>
          <p:spPr bwMode="auto">
            <a:xfrm>
              <a:off x="4386263" y="4760913"/>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0" name="Rectangle 210"/>
            <p:cNvSpPr>
              <a:spLocks noChangeAspect="1" noChangeArrowheads="1"/>
            </p:cNvSpPr>
            <p:nvPr/>
          </p:nvSpPr>
          <p:spPr bwMode="auto">
            <a:xfrm>
              <a:off x="4386263" y="4897438"/>
              <a:ext cx="615950" cy="138113"/>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1" name="Rectangle 211"/>
            <p:cNvSpPr>
              <a:spLocks noChangeAspect="1" noChangeArrowheads="1"/>
            </p:cNvSpPr>
            <p:nvPr/>
          </p:nvSpPr>
          <p:spPr bwMode="auto">
            <a:xfrm>
              <a:off x="4386263" y="5035551"/>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2" name="Rectangle 212"/>
            <p:cNvSpPr>
              <a:spLocks noChangeAspect="1" noChangeArrowheads="1"/>
            </p:cNvSpPr>
            <p:nvPr/>
          </p:nvSpPr>
          <p:spPr bwMode="auto">
            <a:xfrm>
              <a:off x="4386263" y="5172075"/>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3" name="AutoShape 214"/>
            <p:cNvSpPr>
              <a:spLocks noChangeAspect="1" noChangeArrowheads="1"/>
            </p:cNvSpPr>
            <p:nvPr/>
          </p:nvSpPr>
          <p:spPr bwMode="auto">
            <a:xfrm>
              <a:off x="5083175" y="4622800"/>
              <a:ext cx="400050" cy="3429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4" name="AutoShape 215"/>
            <p:cNvSpPr>
              <a:spLocks noChangeAspect="1" noChangeArrowheads="1"/>
            </p:cNvSpPr>
            <p:nvPr/>
          </p:nvSpPr>
          <p:spPr bwMode="auto">
            <a:xfrm flipH="1">
              <a:off x="5002213" y="4965701"/>
              <a:ext cx="400050" cy="344487"/>
            </a:xfrm>
            <a:prstGeom prst="rightArrow">
              <a:avLst>
                <a:gd name="adj1" fmla="val 50000"/>
                <a:gd name="adj2" fmla="val 29032"/>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5" name="Rectangle 220"/>
            <p:cNvSpPr>
              <a:spLocks noChangeAspect="1" noChangeArrowheads="1"/>
            </p:cNvSpPr>
            <p:nvPr/>
          </p:nvSpPr>
          <p:spPr bwMode="auto">
            <a:xfrm>
              <a:off x="5483226" y="4486276"/>
              <a:ext cx="479425" cy="960437"/>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ALU</a:t>
              </a:r>
            </a:p>
          </p:txBody>
        </p:sp>
        <p:sp>
          <p:nvSpPr>
            <p:cNvPr id="46" name="Text Box 221"/>
            <p:cNvSpPr txBox="1">
              <a:spLocks noChangeAspect="1" noChangeArrowheads="1"/>
            </p:cNvSpPr>
            <p:nvPr/>
          </p:nvSpPr>
          <p:spPr bwMode="auto">
            <a:xfrm>
              <a:off x="4118342" y="4316998"/>
              <a:ext cx="1185133"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a:latin typeface="Calibri" panose="020F0502020204030204" pitchFamily="34" charset="0"/>
                </a:rPr>
                <a:t>Register file</a:t>
              </a:r>
            </a:p>
          </p:txBody>
        </p:sp>
        <p:sp>
          <p:nvSpPr>
            <p:cNvPr id="47" name="AutoShape 222"/>
            <p:cNvSpPr>
              <a:spLocks noChangeAspect="1" noChangeArrowheads="1"/>
            </p:cNvSpPr>
            <p:nvPr/>
          </p:nvSpPr>
          <p:spPr bwMode="auto">
            <a:xfrm>
              <a:off x="4452939" y="5378450"/>
              <a:ext cx="549275" cy="411162"/>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9" name="Text Box 225"/>
            <p:cNvSpPr txBox="1">
              <a:spLocks noChangeAspect="1" noChangeArrowheads="1"/>
            </p:cNvSpPr>
            <p:nvPr/>
          </p:nvSpPr>
          <p:spPr bwMode="auto">
            <a:xfrm>
              <a:off x="2698449" y="3988385"/>
              <a:ext cx="932467"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dirty="0">
                  <a:latin typeface="Calibri" panose="020F0502020204030204" pitchFamily="34" charset="0"/>
                </a:rPr>
                <a:t>CPU chip</a:t>
              </a:r>
            </a:p>
          </p:txBody>
        </p:sp>
        <p:sp>
          <p:nvSpPr>
            <p:cNvPr id="50" name="Text Box 229"/>
            <p:cNvSpPr txBox="1">
              <a:spLocks noChangeAspect="1" noChangeArrowheads="1"/>
            </p:cNvSpPr>
            <p:nvPr/>
          </p:nvSpPr>
          <p:spPr bwMode="auto">
            <a:xfrm>
              <a:off x="6174138" y="5155198"/>
              <a:ext cx="1142300"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a:latin typeface="Calibri" panose="020F0502020204030204" pitchFamily="34" charset="0"/>
                </a:rPr>
                <a:t>System bus</a:t>
              </a:r>
            </a:p>
          </p:txBody>
        </p:sp>
        <p:sp>
          <p:nvSpPr>
            <p:cNvPr id="51" name="Line 230"/>
            <p:cNvSpPr>
              <a:spLocks noChangeAspect="1" noChangeShapeType="1"/>
            </p:cNvSpPr>
            <p:nvPr/>
          </p:nvSpPr>
          <p:spPr bwMode="auto">
            <a:xfrm flipH="1">
              <a:off x="5962651" y="5446712"/>
              <a:ext cx="619125"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52" name="Text Box 231"/>
            <p:cNvSpPr txBox="1">
              <a:spLocks noChangeAspect="1" noChangeArrowheads="1"/>
            </p:cNvSpPr>
            <p:nvPr/>
          </p:nvSpPr>
          <p:spPr bwMode="auto">
            <a:xfrm>
              <a:off x="7455319" y="5155198"/>
              <a:ext cx="1265989"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a:latin typeface="Calibri" panose="020F0502020204030204" pitchFamily="34" charset="0"/>
                </a:rPr>
                <a:t>Memory bus</a:t>
              </a:r>
            </a:p>
          </p:txBody>
        </p:sp>
        <p:sp>
          <p:nvSpPr>
            <p:cNvPr id="53" name="Line 232"/>
            <p:cNvSpPr>
              <a:spLocks noChangeAspect="1" noChangeShapeType="1"/>
            </p:cNvSpPr>
            <p:nvPr/>
          </p:nvSpPr>
          <p:spPr bwMode="auto">
            <a:xfrm>
              <a:off x="8054975" y="5446712"/>
              <a:ext cx="0"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54" name="Rectangle 233"/>
            <p:cNvSpPr>
              <a:spLocks noChangeAspect="1" noChangeArrowheads="1"/>
            </p:cNvSpPr>
            <p:nvPr/>
          </p:nvSpPr>
          <p:spPr bwMode="auto">
            <a:xfrm>
              <a:off x="2873375" y="4719637"/>
              <a:ext cx="1066800" cy="5207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algn="ctr"/>
              <a:r>
                <a:rPr lang="en-US" sz="1600" dirty="0">
                  <a:latin typeface="Calibri" panose="020F0502020204030204" pitchFamily="34" charset="0"/>
                </a:rPr>
                <a:t>Cache </a:t>
              </a:r>
            </a:p>
            <a:p>
              <a:pPr algn="ctr"/>
              <a:r>
                <a:rPr lang="en-US" sz="1600" dirty="0">
                  <a:latin typeface="Calibri" panose="020F0502020204030204" pitchFamily="34" charset="0"/>
                </a:rPr>
                <a:t>memory</a:t>
              </a:r>
            </a:p>
          </p:txBody>
        </p:sp>
        <p:sp>
          <p:nvSpPr>
            <p:cNvPr id="55" name="AutoShape 234"/>
            <p:cNvSpPr>
              <a:spLocks noChangeAspect="1" noChangeArrowheads="1"/>
            </p:cNvSpPr>
            <p:nvPr/>
          </p:nvSpPr>
          <p:spPr bwMode="auto">
            <a:xfrm>
              <a:off x="3101976" y="5240338"/>
              <a:ext cx="549275" cy="549275"/>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56" name="AutoShape 236"/>
            <p:cNvSpPr>
              <a:spLocks noChangeAspect="1" noChangeArrowheads="1"/>
            </p:cNvSpPr>
            <p:nvPr/>
          </p:nvSpPr>
          <p:spPr bwMode="auto">
            <a:xfrm flipH="1">
              <a:off x="3965575" y="4767262"/>
              <a:ext cx="400050" cy="344488"/>
            </a:xfrm>
            <a:prstGeom prst="leftRightArrow">
              <a:avLst>
                <a:gd name="adj1" fmla="val 50000"/>
                <a:gd name="adj2" fmla="val 23226"/>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6" name="AutoShape 205"/>
            <p:cNvSpPr>
              <a:spLocks noChangeAspect="1" noChangeArrowheads="1"/>
            </p:cNvSpPr>
            <p:nvPr/>
          </p:nvSpPr>
          <p:spPr bwMode="auto">
            <a:xfrm>
              <a:off x="5272089" y="5789613"/>
              <a:ext cx="1309687" cy="481013"/>
            </a:xfrm>
            <a:prstGeom prst="leftRightArrow">
              <a:avLst>
                <a:gd name="adj1" fmla="val 50000"/>
                <a:gd name="adj2" fmla="val 54455"/>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grpSp>
      <p:sp>
        <p:nvSpPr>
          <p:cNvPr id="28" name="Rectangle 27"/>
          <p:cNvSpPr/>
          <p:nvPr/>
        </p:nvSpPr>
        <p:spPr>
          <a:xfrm>
            <a:off x="1600200" y="6629401"/>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29</a:t>
            </a:fld>
            <a:endParaRPr lang="en-US" altLang="en-US"/>
          </a:p>
        </p:txBody>
      </p:sp>
    </p:spTree>
    <p:extLst>
      <p:ext uri="{BB962C8B-B14F-4D97-AF65-F5344CB8AC3E}">
        <p14:creationId xmlns:p14="http://schemas.microsoft.com/office/powerpoint/2010/main" val="2136042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EA215-DFEE-44F8-A86C-DB7EA572986F}"/>
              </a:ext>
            </a:extLst>
          </p:cNvPr>
          <p:cNvSpPr>
            <a:spLocks noGrp="1"/>
          </p:cNvSpPr>
          <p:nvPr>
            <p:ph type="title"/>
          </p:nvPr>
        </p:nvSpPr>
        <p:spPr/>
        <p:txBody>
          <a:bodyPr/>
          <a:lstStyle/>
          <a:p>
            <a:r>
              <a:rPr lang="en-US" dirty="0"/>
              <a:t>Things to do</a:t>
            </a:r>
          </a:p>
        </p:txBody>
      </p:sp>
      <p:sp>
        <p:nvSpPr>
          <p:cNvPr id="4" name="Content Placeholder 3">
            <a:extLst>
              <a:ext uri="{FF2B5EF4-FFF2-40B4-BE49-F238E27FC236}">
                <a16:creationId xmlns:a16="http://schemas.microsoft.com/office/drawing/2014/main" id="{110E7648-5750-416F-9F20-72F02D78C22F}"/>
              </a:ext>
            </a:extLst>
          </p:cNvPr>
          <p:cNvSpPr>
            <a:spLocks noGrp="1"/>
          </p:cNvSpPr>
          <p:nvPr>
            <p:ph idx="1"/>
          </p:nvPr>
        </p:nvSpPr>
        <p:spPr/>
        <p:txBody>
          <a:bodyPr/>
          <a:lstStyle/>
          <a:p>
            <a:endParaRPr lang="en-US" dirty="0"/>
          </a:p>
          <a:p>
            <a:endParaRPr lang="en-US" dirty="0"/>
          </a:p>
          <a:p>
            <a:endParaRPr lang="en-US" dirty="0"/>
          </a:p>
          <a:p>
            <a:r>
              <a:rPr lang="en-US" dirty="0"/>
              <a:t>Dan: start the Canvas recording</a:t>
            </a:r>
          </a:p>
          <a:p>
            <a:endParaRPr lang="en-US" dirty="0"/>
          </a:p>
          <a:p>
            <a:r>
              <a:rPr lang="en-US" dirty="0"/>
              <a:t>Everybody else: </a:t>
            </a:r>
          </a:p>
          <a:p>
            <a:pPr lvl="1"/>
            <a:r>
              <a:rPr lang="en-US" dirty="0"/>
              <a:t>Please mute your microphone </a:t>
            </a:r>
          </a:p>
          <a:p>
            <a:pPr lvl="1"/>
            <a:r>
              <a:rPr lang="en-US" dirty="0"/>
              <a:t>Please ask questions (limit: two per person per lecture; after that, pose on Piazza)</a:t>
            </a:r>
          </a:p>
        </p:txBody>
      </p:sp>
      <p:sp>
        <p:nvSpPr>
          <p:cNvPr id="3" name="Slide Number Placeholder 2">
            <a:extLst>
              <a:ext uri="{FF2B5EF4-FFF2-40B4-BE49-F238E27FC236}">
                <a16:creationId xmlns:a16="http://schemas.microsoft.com/office/drawing/2014/main" id="{0F2C867B-83D0-41E1-8C18-6C75C170EBB3}"/>
              </a:ext>
            </a:extLst>
          </p:cNvPr>
          <p:cNvSpPr>
            <a:spLocks noGrp="1"/>
          </p:cNvSpPr>
          <p:nvPr>
            <p:ph type="sldNum" sz="quarter" idx="12"/>
          </p:nvPr>
        </p:nvSpPr>
        <p:spPr/>
        <p:txBody>
          <a:bodyPr/>
          <a:lstStyle/>
          <a:p>
            <a:fld id="{67D2203D-769A-4D5A-AE4C-EA73FDE6A130}" type="slidenum">
              <a:rPr lang="en-US" smtClean="0"/>
              <a:t>3</a:t>
            </a:fld>
            <a:endParaRPr lang="en-US"/>
          </a:p>
        </p:txBody>
      </p:sp>
    </p:spTree>
    <p:extLst>
      <p:ext uri="{BB962C8B-B14F-4D97-AF65-F5344CB8AC3E}">
        <p14:creationId xmlns:p14="http://schemas.microsoft.com/office/powerpoint/2010/main" val="862633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Cache Comes into Play </a:t>
            </a:r>
            <a:r>
              <a:rPr lang="en-US" sz="2800" dirty="0">
                <a:solidFill>
                  <a:prstClr val="white"/>
                </a:solidFill>
              </a:rPr>
              <a:t>[old slide, with a facelift]</a:t>
            </a:r>
            <a:endParaRPr lang="en-US" dirty="0"/>
          </a:p>
        </p:txBody>
      </p:sp>
      <p:sp>
        <p:nvSpPr>
          <p:cNvPr id="3" name="Content Placeholder 2"/>
          <p:cNvSpPr>
            <a:spLocks noGrp="1"/>
          </p:cNvSpPr>
          <p:nvPr>
            <p:ph idx="1"/>
          </p:nvPr>
        </p:nvSpPr>
        <p:spPr>
          <a:xfrm>
            <a:off x="368300" y="1310244"/>
            <a:ext cx="9918700" cy="4411662"/>
          </a:xfrm>
        </p:spPr>
        <p:txBody>
          <a:bodyPr/>
          <a:lstStyle/>
          <a:p>
            <a:endParaRPr lang="en-US" sz="2000" dirty="0"/>
          </a:p>
          <a:p>
            <a:r>
              <a:rPr lang="en-US" sz="2000" dirty="0"/>
              <a:t>Typically</a:t>
            </a:r>
            <a:r>
              <a:rPr lang="en-US" sz="2000" dirty="0">
                <a:solidFill>
                  <a:srgbClr val="C00000"/>
                </a:solidFill>
              </a:rPr>
              <a:t>*</a:t>
            </a:r>
            <a:r>
              <a:rPr lang="en-US" sz="2000" dirty="0"/>
              <a:t>, the read/write operations go through cache</a:t>
            </a:r>
          </a:p>
          <a:p>
            <a:endParaRPr lang="en-US" sz="2000" dirty="0"/>
          </a:p>
          <a:p>
            <a:r>
              <a:rPr lang="en-US" sz="2000" dirty="0"/>
              <a:t>Caches used to hold both data and instructions</a:t>
            </a:r>
          </a:p>
          <a:p>
            <a:pPr lvl="1"/>
            <a:r>
              <a:rPr lang="en-US" sz="1600" dirty="0"/>
              <a:t>L1: tens of KB (per core)</a:t>
            </a:r>
          </a:p>
          <a:p>
            <a:pPr lvl="1"/>
            <a:r>
              <a:rPr lang="en-US" sz="1600" dirty="0"/>
              <a:t>L2: hundreds of KB (per core)</a:t>
            </a:r>
          </a:p>
          <a:p>
            <a:pPr lvl="1"/>
            <a:r>
              <a:rPr lang="en-US" sz="1600" dirty="0"/>
              <a:t>L3: tens of MB (per CPU)</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30</a:t>
            </a:fld>
            <a:endParaRPr lang="en-US" altLang="en-US"/>
          </a:p>
        </p:txBody>
      </p:sp>
      <p:sp>
        <p:nvSpPr>
          <p:cNvPr id="14" name="Rectangle 13">
            <a:extLst>
              <a:ext uri="{FF2B5EF4-FFF2-40B4-BE49-F238E27FC236}">
                <a16:creationId xmlns:a16="http://schemas.microsoft.com/office/drawing/2014/main" id="{E00EA270-DED6-4ABE-BDBA-A1710A5D562F}"/>
              </a:ext>
            </a:extLst>
          </p:cNvPr>
          <p:cNvSpPr/>
          <p:nvPr/>
        </p:nvSpPr>
        <p:spPr>
          <a:xfrm>
            <a:off x="6935570" y="3032804"/>
            <a:ext cx="4349702" cy="2800767"/>
          </a:xfrm>
          <a:prstGeom prst="rect">
            <a:avLst/>
          </a:prstGeom>
          <a:solidFill>
            <a:schemeClr val="accent4">
              <a:lumMod val="20000"/>
              <a:lumOff val="80000"/>
            </a:schemeClr>
          </a:solidFill>
        </p:spPr>
        <p:txBody>
          <a:bodyPr wrap="square">
            <a:spAutoFit/>
          </a:bodyPr>
          <a:lstStyle/>
          <a:p>
            <a:r>
              <a:rPr lang="en-US" sz="1600" dirty="0">
                <a:latin typeface="Consolas" panose="020B0609020204030204" pitchFamily="49" charset="0"/>
              </a:rPr>
              <a:t>CPU MHz:             3116.890                                 </a:t>
            </a:r>
          </a:p>
          <a:p>
            <a:r>
              <a:rPr lang="en-US" sz="1600" dirty="0">
                <a:latin typeface="Consolas" panose="020B0609020204030204" pitchFamily="49" charset="0"/>
              </a:rPr>
              <a:t>CPU max MHz:         3400.0000                                </a:t>
            </a:r>
          </a:p>
          <a:p>
            <a:r>
              <a:rPr lang="en-US" sz="1600" dirty="0">
                <a:latin typeface="Consolas" panose="020B0609020204030204" pitchFamily="49" charset="0"/>
              </a:rPr>
              <a:t>CPU min MHz:         1200.0000                                </a:t>
            </a:r>
          </a:p>
          <a:p>
            <a:r>
              <a:rPr lang="en-US" sz="1600" dirty="0" err="1">
                <a:latin typeface="Consolas" panose="020B0609020204030204" pitchFamily="49" charset="0"/>
              </a:rPr>
              <a:t>BogoMIPS</a:t>
            </a:r>
            <a:r>
              <a:rPr lang="en-US" sz="1600" dirty="0">
                <a:latin typeface="Consolas" panose="020B0609020204030204" pitchFamily="49" charset="0"/>
              </a:rPr>
              <a:t>:            5187.98                                  </a:t>
            </a:r>
          </a:p>
          <a:p>
            <a:r>
              <a:rPr lang="en-US" sz="1600" dirty="0">
                <a:latin typeface="Consolas" panose="020B0609020204030204" pitchFamily="49" charset="0"/>
              </a:rPr>
              <a:t>Virtualization:      VT-x                                     </a:t>
            </a:r>
          </a:p>
          <a:p>
            <a:r>
              <a:rPr lang="en-US" sz="1600" b="1" dirty="0">
                <a:solidFill>
                  <a:srgbClr val="C00000"/>
                </a:solidFill>
                <a:latin typeface="Consolas" panose="020B0609020204030204" pitchFamily="49" charset="0"/>
              </a:rPr>
              <a:t>L1d cache:           32K</a:t>
            </a:r>
            <a:r>
              <a:rPr lang="en-US" sz="1600" dirty="0">
                <a:latin typeface="Consolas" panose="020B0609020204030204" pitchFamily="49" charset="0"/>
              </a:rPr>
              <a:t>                                      </a:t>
            </a:r>
          </a:p>
          <a:p>
            <a:r>
              <a:rPr lang="en-US" sz="1600" b="1" dirty="0">
                <a:solidFill>
                  <a:srgbClr val="C00000"/>
                </a:solidFill>
                <a:latin typeface="Consolas" panose="020B0609020204030204" pitchFamily="49" charset="0"/>
              </a:rPr>
              <a:t>L1i cache:           32K</a:t>
            </a:r>
            <a:r>
              <a:rPr lang="en-US" sz="1600" dirty="0">
                <a:latin typeface="Consolas" panose="020B0609020204030204" pitchFamily="49" charset="0"/>
              </a:rPr>
              <a:t>                                      </a:t>
            </a:r>
          </a:p>
          <a:p>
            <a:r>
              <a:rPr lang="en-US" sz="1600" b="1" dirty="0">
                <a:solidFill>
                  <a:srgbClr val="C00000"/>
                </a:solidFill>
                <a:latin typeface="Consolas" panose="020B0609020204030204" pitchFamily="49" charset="0"/>
              </a:rPr>
              <a:t>L2 cache:            256K</a:t>
            </a:r>
            <a:r>
              <a:rPr lang="en-US" sz="1600" dirty="0">
                <a:latin typeface="Consolas" panose="020B0609020204030204" pitchFamily="49" charset="0"/>
              </a:rPr>
              <a:t>                                     </a:t>
            </a:r>
          </a:p>
          <a:p>
            <a:r>
              <a:rPr lang="en-US" sz="1600" b="1" dirty="0">
                <a:solidFill>
                  <a:srgbClr val="C00000"/>
                </a:solidFill>
                <a:latin typeface="Consolas" panose="020B0609020204030204" pitchFamily="49" charset="0"/>
              </a:rPr>
              <a:t>L3 cache:            20480K</a:t>
            </a:r>
            <a:r>
              <a:rPr lang="en-US" sz="1600" dirty="0">
                <a:latin typeface="Consolas" panose="020B0609020204030204" pitchFamily="49" charset="0"/>
              </a:rPr>
              <a:t>                                   </a:t>
            </a:r>
          </a:p>
          <a:p>
            <a:r>
              <a:rPr lang="en-US" sz="1600" dirty="0">
                <a:latin typeface="Consolas" panose="020B0609020204030204" pitchFamily="49" charset="0"/>
              </a:rPr>
              <a:t>NUMA node0 CPU(s):   0-7,16-23                                </a:t>
            </a:r>
          </a:p>
          <a:p>
            <a:r>
              <a:rPr lang="en-US" sz="1600" dirty="0">
                <a:latin typeface="Consolas" panose="020B0609020204030204" pitchFamily="49" charset="0"/>
              </a:rPr>
              <a:t>NUMA node1 CPU(s):   8-15,24-31 </a:t>
            </a:r>
          </a:p>
        </p:txBody>
      </p:sp>
      <p:sp>
        <p:nvSpPr>
          <p:cNvPr id="15" name="Rectangle 14">
            <a:extLst>
              <a:ext uri="{FF2B5EF4-FFF2-40B4-BE49-F238E27FC236}">
                <a16:creationId xmlns:a16="http://schemas.microsoft.com/office/drawing/2014/main" id="{3B97AD0F-ACFA-4CD0-B60C-BAFEAB59BA53}"/>
              </a:ext>
            </a:extLst>
          </p:cNvPr>
          <p:cNvSpPr/>
          <p:nvPr/>
        </p:nvSpPr>
        <p:spPr>
          <a:xfrm>
            <a:off x="1707762" y="6028817"/>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Main Memory</a:t>
            </a:r>
          </a:p>
        </p:txBody>
      </p:sp>
      <p:sp>
        <p:nvSpPr>
          <p:cNvPr id="16" name="Rectangle 15">
            <a:extLst>
              <a:ext uri="{FF2B5EF4-FFF2-40B4-BE49-F238E27FC236}">
                <a16:creationId xmlns:a16="http://schemas.microsoft.com/office/drawing/2014/main" id="{2478440B-B61C-4671-9486-02BAF32D6A43}"/>
              </a:ext>
            </a:extLst>
          </p:cNvPr>
          <p:cNvSpPr/>
          <p:nvPr/>
        </p:nvSpPr>
        <p:spPr>
          <a:xfrm>
            <a:off x="2583128" y="5183711"/>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L3 Cache</a:t>
            </a:r>
          </a:p>
        </p:txBody>
      </p:sp>
      <p:cxnSp>
        <p:nvCxnSpPr>
          <p:cNvPr id="17" name="Straight Connector 16">
            <a:extLst>
              <a:ext uri="{FF2B5EF4-FFF2-40B4-BE49-F238E27FC236}">
                <a16:creationId xmlns:a16="http://schemas.microsoft.com/office/drawing/2014/main" id="{D0F4BC1B-00EC-491F-B506-A3BFD22A9BEA}"/>
              </a:ext>
            </a:extLst>
          </p:cNvPr>
          <p:cNvCxnSpPr/>
          <p:nvPr/>
        </p:nvCxnSpPr>
        <p:spPr>
          <a:xfrm flipH="1" flipV="1">
            <a:off x="906728" y="5726438"/>
            <a:ext cx="3352800" cy="3304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1843C30-4AB5-481B-A884-6CC1ADBBAB04}"/>
              </a:ext>
            </a:extLst>
          </p:cNvPr>
          <p:cNvCxnSpPr>
            <a:stCxn id="25" idx="3"/>
            <a:endCxn id="22" idx="1"/>
          </p:cNvCxnSpPr>
          <p:nvPr/>
        </p:nvCxnSpPr>
        <p:spPr>
          <a:xfrm flipV="1">
            <a:off x="1897328" y="4826819"/>
            <a:ext cx="800100" cy="8181"/>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F0C0ECB-3C97-4028-8532-7BBAFCAC139E}"/>
              </a:ext>
            </a:extLst>
          </p:cNvPr>
          <p:cNvCxnSpPr>
            <a:stCxn id="16" idx="2"/>
          </p:cNvCxnSpPr>
          <p:nvPr/>
        </p:nvCxnSpPr>
        <p:spPr>
          <a:xfrm>
            <a:off x="3192728" y="5488512"/>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E12353B-9A1F-406E-96C2-F6010F14E5BC}"/>
              </a:ext>
            </a:extLst>
          </p:cNvPr>
          <p:cNvCxnSpPr>
            <a:stCxn id="15" idx="0"/>
          </p:cNvCxnSpPr>
          <p:nvPr/>
        </p:nvCxnSpPr>
        <p:spPr>
          <a:xfrm flipV="1">
            <a:off x="2317362" y="5742959"/>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355F5DF-DC58-4977-8025-A218FD51388A}"/>
              </a:ext>
            </a:extLst>
          </p:cNvPr>
          <p:cNvSpPr/>
          <p:nvPr/>
        </p:nvSpPr>
        <p:spPr>
          <a:xfrm>
            <a:off x="3784718" y="5726438"/>
            <a:ext cx="401072" cy="276999"/>
          </a:xfrm>
          <a:prstGeom prst="rect">
            <a:avLst/>
          </a:prstGeom>
        </p:spPr>
        <p:txBody>
          <a:bodyPr wrap="none">
            <a:spAutoFit/>
          </a:bodyPr>
          <a:lstStyle/>
          <a:p>
            <a:r>
              <a:rPr lang="en-US" sz="1200" b="1" dirty="0">
                <a:latin typeface="+mj-lt"/>
              </a:rPr>
              <a:t>Bus</a:t>
            </a:r>
            <a:endParaRPr lang="en-US" sz="1200" dirty="0">
              <a:latin typeface="+mj-lt"/>
            </a:endParaRPr>
          </a:p>
        </p:txBody>
      </p:sp>
      <p:sp>
        <p:nvSpPr>
          <p:cNvPr id="22" name="Rectangle 21">
            <a:extLst>
              <a:ext uri="{FF2B5EF4-FFF2-40B4-BE49-F238E27FC236}">
                <a16:creationId xmlns:a16="http://schemas.microsoft.com/office/drawing/2014/main" id="{EBB346B1-9727-430D-8AA4-C0262B2C0EC5}"/>
              </a:ext>
            </a:extLst>
          </p:cNvPr>
          <p:cNvSpPr/>
          <p:nvPr/>
        </p:nvSpPr>
        <p:spPr>
          <a:xfrm>
            <a:off x="2697428" y="4718902"/>
            <a:ext cx="990600" cy="215832"/>
          </a:xfrm>
          <a:prstGeom prst="rect">
            <a:avLst/>
          </a:prstGeom>
          <a:solidFill>
            <a:srgbClr val="7DE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L2 Cache</a:t>
            </a:r>
          </a:p>
        </p:txBody>
      </p:sp>
      <p:sp>
        <p:nvSpPr>
          <p:cNvPr id="23" name="Rectangle 22">
            <a:extLst>
              <a:ext uri="{FF2B5EF4-FFF2-40B4-BE49-F238E27FC236}">
                <a16:creationId xmlns:a16="http://schemas.microsoft.com/office/drawing/2014/main" id="{E1A2B3D2-4E86-48B3-ADB1-CFCE432540EF}"/>
              </a:ext>
            </a:extLst>
          </p:cNvPr>
          <p:cNvSpPr/>
          <p:nvPr/>
        </p:nvSpPr>
        <p:spPr>
          <a:xfrm>
            <a:off x="2887928" y="4266763"/>
            <a:ext cx="609600" cy="203163"/>
          </a:xfrm>
          <a:prstGeom prst="rect">
            <a:avLst/>
          </a:prstGeom>
          <a:solidFill>
            <a:srgbClr val="A5F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L1 D$</a:t>
            </a:r>
          </a:p>
        </p:txBody>
      </p:sp>
      <p:sp>
        <p:nvSpPr>
          <p:cNvPr id="24" name="Rectangle 23">
            <a:extLst>
              <a:ext uri="{FF2B5EF4-FFF2-40B4-BE49-F238E27FC236}">
                <a16:creationId xmlns:a16="http://schemas.microsoft.com/office/drawing/2014/main" id="{F862FBAB-83BF-448F-9A12-1B6FE60499A6}"/>
              </a:ext>
            </a:extLst>
          </p:cNvPr>
          <p:cNvSpPr/>
          <p:nvPr/>
        </p:nvSpPr>
        <p:spPr>
          <a:xfrm>
            <a:off x="982928" y="4215943"/>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CPU Core</a:t>
            </a:r>
          </a:p>
        </p:txBody>
      </p:sp>
      <p:sp>
        <p:nvSpPr>
          <p:cNvPr id="25" name="Rectangle 24">
            <a:extLst>
              <a:ext uri="{FF2B5EF4-FFF2-40B4-BE49-F238E27FC236}">
                <a16:creationId xmlns:a16="http://schemas.microsoft.com/office/drawing/2014/main" id="{592039F4-6752-4782-A900-8AB7BDB0CB1B}"/>
              </a:ext>
            </a:extLst>
          </p:cNvPr>
          <p:cNvSpPr/>
          <p:nvPr/>
        </p:nvSpPr>
        <p:spPr>
          <a:xfrm>
            <a:off x="1287728" y="4733418"/>
            <a:ext cx="609600" cy="203163"/>
          </a:xfrm>
          <a:prstGeom prst="rect">
            <a:avLst/>
          </a:prstGeom>
          <a:solidFill>
            <a:srgbClr val="A5F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L1 I$</a:t>
            </a:r>
          </a:p>
        </p:txBody>
      </p:sp>
      <p:cxnSp>
        <p:nvCxnSpPr>
          <p:cNvPr id="26" name="Straight Arrow Connector 25">
            <a:extLst>
              <a:ext uri="{FF2B5EF4-FFF2-40B4-BE49-F238E27FC236}">
                <a16:creationId xmlns:a16="http://schemas.microsoft.com/office/drawing/2014/main" id="{71613929-17BB-4406-B645-D5B2C69A71B4}"/>
              </a:ext>
            </a:extLst>
          </p:cNvPr>
          <p:cNvCxnSpPr>
            <a:stCxn id="22" idx="2"/>
            <a:endCxn id="16" idx="0"/>
          </p:cNvCxnSpPr>
          <p:nvPr/>
        </p:nvCxnSpPr>
        <p:spPr>
          <a:xfrm>
            <a:off x="3192728" y="4934735"/>
            <a:ext cx="0" cy="24897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83A4F65-8C83-4EA6-BDAA-C06A2536E6E2}"/>
              </a:ext>
            </a:extLst>
          </p:cNvPr>
          <p:cNvCxnSpPr>
            <a:endCxn id="22" idx="0"/>
          </p:cNvCxnSpPr>
          <p:nvPr/>
        </p:nvCxnSpPr>
        <p:spPr>
          <a:xfrm>
            <a:off x="3192728" y="4469926"/>
            <a:ext cx="0" cy="24897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44BA71-EEFD-4B91-BBB4-F75A6AACBC33}"/>
              </a:ext>
            </a:extLst>
          </p:cNvPr>
          <p:cNvCxnSpPr>
            <a:stCxn id="24" idx="3"/>
            <a:endCxn id="23" idx="1"/>
          </p:cNvCxnSpPr>
          <p:nvPr/>
        </p:nvCxnSpPr>
        <p:spPr>
          <a:xfrm>
            <a:off x="2202128" y="4368344"/>
            <a:ext cx="685800" cy="1"/>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72449EB-7B09-4D64-8959-910715CB3719}"/>
              </a:ext>
            </a:extLst>
          </p:cNvPr>
          <p:cNvCxnSpPr>
            <a:stCxn id="24" idx="2"/>
          </p:cNvCxnSpPr>
          <p:nvPr/>
        </p:nvCxnSpPr>
        <p:spPr>
          <a:xfrm>
            <a:off x="1592528" y="4520743"/>
            <a:ext cx="0" cy="21346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42C823D-282D-4D23-B40E-09F283570F26}"/>
              </a:ext>
            </a:extLst>
          </p:cNvPr>
          <p:cNvSpPr/>
          <p:nvPr/>
        </p:nvSpPr>
        <p:spPr>
          <a:xfrm>
            <a:off x="6896884" y="2755805"/>
            <a:ext cx="4753224" cy="276999"/>
          </a:xfrm>
          <a:prstGeom prst="rect">
            <a:avLst/>
          </a:prstGeom>
        </p:spPr>
        <p:txBody>
          <a:bodyPr wrap="none">
            <a:spAutoFit/>
          </a:bodyPr>
          <a:lstStyle/>
          <a:p>
            <a:r>
              <a:rPr lang="en-US" sz="1200" dirty="0"/>
              <a:t>(</a:t>
            </a:r>
            <a:r>
              <a:rPr lang="pt-BR" sz="1200" dirty="0"/>
              <a:t>Intel(R) Xeon(R) CPU E5-2640 v3 @ 2.60GHz - </a:t>
            </a:r>
            <a:r>
              <a:rPr lang="en-US" sz="1200" dirty="0"/>
              <a:t>from ten slides ago or so…)</a:t>
            </a:r>
          </a:p>
        </p:txBody>
      </p:sp>
    </p:spTree>
    <p:extLst>
      <p:ext uri="{BB962C8B-B14F-4D97-AF65-F5344CB8AC3E}">
        <p14:creationId xmlns:p14="http://schemas.microsoft.com/office/powerpoint/2010/main" val="1873841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098797" y="1031901"/>
            <a:ext cx="4479905" cy="1604894"/>
            <a:chOff x="2286000" y="1905000"/>
            <a:chExt cx="4479905" cy="1604894"/>
          </a:xfrm>
        </p:grpSpPr>
        <p:sp>
          <p:nvSpPr>
            <p:cNvPr id="12" name="Rectangle 11"/>
            <p:cNvSpPr/>
            <p:nvPr/>
          </p:nvSpPr>
          <p:spPr bwMode="auto">
            <a:xfrm>
              <a:off x="2286000" y="1905000"/>
              <a:ext cx="4479905" cy="1604894"/>
            </a:xfrm>
            <a:prstGeom prst="rect">
              <a:avLst/>
            </a:prstGeom>
            <a:solidFill>
              <a:schemeClr val="bg1">
                <a:alpha val="68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1905000"/>
              <a:ext cx="4479905" cy="16048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421890" name="Rectangle 2"/>
          <p:cNvSpPr>
            <a:spLocks noGrp="1" noChangeArrowheads="1"/>
          </p:cNvSpPr>
          <p:nvPr>
            <p:ph type="title"/>
          </p:nvPr>
        </p:nvSpPr>
        <p:spPr>
          <a:xfrm>
            <a:off x="0" y="-4005"/>
            <a:ext cx="4343400" cy="821038"/>
          </a:xfrm>
        </p:spPr>
        <p:txBody>
          <a:bodyPr>
            <a:normAutofit/>
          </a:bodyPr>
          <a:lstStyle/>
          <a:p>
            <a:pPr>
              <a:defRPr/>
            </a:pPr>
            <a:r>
              <a:rPr lang="en-US" sz="3200" dirty="0"/>
              <a:t>What it Really Looks Like</a:t>
            </a:r>
          </a:p>
        </p:txBody>
      </p:sp>
      <p:pic>
        <p:nvPicPr>
          <p:cNvPr id="2" name="Picture 1"/>
          <p:cNvPicPr>
            <a:picLocks noChangeAspect="1"/>
          </p:cNvPicPr>
          <p:nvPr/>
        </p:nvPicPr>
        <p:blipFill>
          <a:blip r:embed="rId4"/>
          <a:stretch>
            <a:fillRect/>
          </a:stretch>
        </p:blipFill>
        <p:spPr>
          <a:xfrm>
            <a:off x="5384796" y="740635"/>
            <a:ext cx="5867400" cy="5850668"/>
          </a:xfrm>
          <a:prstGeom prst="rect">
            <a:avLst/>
          </a:prstGeom>
        </p:spPr>
      </p:pic>
      <p:sp>
        <p:nvSpPr>
          <p:cNvPr id="9" name="Rectangle 8"/>
          <p:cNvSpPr/>
          <p:nvPr/>
        </p:nvSpPr>
        <p:spPr>
          <a:xfrm>
            <a:off x="1600200" y="6629401"/>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31</a:t>
            </a:fld>
            <a:endParaRPr lang="en-US" altLang="en-US"/>
          </a:p>
        </p:txBody>
      </p:sp>
      <p:sp>
        <p:nvSpPr>
          <p:cNvPr id="11" name="TextBox 10"/>
          <p:cNvSpPr txBox="1"/>
          <p:nvPr/>
        </p:nvSpPr>
        <p:spPr>
          <a:xfrm>
            <a:off x="3398969" y="3789524"/>
            <a:ext cx="1685654" cy="584775"/>
          </a:xfrm>
          <a:prstGeom prst="rect">
            <a:avLst/>
          </a:prstGeom>
          <a:noFill/>
        </p:spPr>
        <p:txBody>
          <a:bodyPr wrap="none" rtlCol="0">
            <a:spAutoFit/>
          </a:bodyPr>
          <a:lstStyle/>
          <a:p>
            <a:pPr algn="r"/>
            <a:r>
              <a:rPr lang="en-US" sz="1600" dirty="0">
                <a:latin typeface="Calibri" pitchFamily="34" charset="0"/>
              </a:rPr>
              <a:t>Intel Sandy Bridge</a:t>
            </a:r>
          </a:p>
          <a:p>
            <a:pPr algn="r"/>
            <a:r>
              <a:rPr lang="en-US" sz="1600" dirty="0">
                <a:latin typeface="Calibri" pitchFamily="34" charset="0"/>
              </a:rPr>
              <a:t>Processor Die</a:t>
            </a:r>
          </a:p>
        </p:txBody>
      </p:sp>
      <p:sp>
        <p:nvSpPr>
          <p:cNvPr id="14" name="TextBox 13"/>
          <p:cNvSpPr txBox="1"/>
          <p:nvPr/>
        </p:nvSpPr>
        <p:spPr>
          <a:xfrm>
            <a:off x="2494118" y="5067303"/>
            <a:ext cx="2890678" cy="830997"/>
          </a:xfrm>
          <a:prstGeom prst="rect">
            <a:avLst/>
          </a:prstGeom>
          <a:noFill/>
        </p:spPr>
        <p:txBody>
          <a:bodyPr wrap="square" rtlCol="0">
            <a:spAutoFit/>
          </a:bodyPr>
          <a:lstStyle/>
          <a:p>
            <a:pPr algn="r"/>
            <a:r>
              <a:rPr lang="en-US" sz="1600" dirty="0">
                <a:latin typeface="Calibri" pitchFamily="34" charset="0"/>
              </a:rPr>
              <a:t>L1: 32KB Instruction + 32KB Data</a:t>
            </a:r>
          </a:p>
          <a:p>
            <a:pPr algn="r"/>
            <a:r>
              <a:rPr lang="en-US" sz="1600" dirty="0">
                <a:latin typeface="Calibri" pitchFamily="34" charset="0"/>
              </a:rPr>
              <a:t>L2: 256KB</a:t>
            </a:r>
          </a:p>
          <a:p>
            <a:pPr algn="r"/>
            <a:r>
              <a:rPr lang="en-US" sz="1600" dirty="0">
                <a:latin typeface="Calibri" pitchFamily="34" charset="0"/>
              </a:rPr>
              <a:t>L3: 3–50MB</a:t>
            </a:r>
          </a:p>
        </p:txBody>
      </p:sp>
    </p:spTree>
    <p:extLst>
      <p:ext uri="{BB962C8B-B14F-4D97-AF65-F5344CB8AC3E}">
        <p14:creationId xmlns:p14="http://schemas.microsoft.com/office/powerpoint/2010/main" val="30123154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We Are Interested in: Caches in a </a:t>
            </a:r>
            <a:r>
              <a:rPr lang="en-US" dirty="0">
                <a:solidFill>
                  <a:srgbClr val="FFC000"/>
                </a:solidFill>
              </a:rPr>
              <a:t>Multi-Core</a:t>
            </a:r>
            <a:r>
              <a:rPr lang="en-US" dirty="0"/>
              <a:t> Setup</a:t>
            </a:r>
          </a:p>
        </p:txBody>
      </p:sp>
      <p:sp>
        <p:nvSpPr>
          <p:cNvPr id="3" name="Content Placeholder 2"/>
          <p:cNvSpPr>
            <a:spLocks noGrp="1"/>
          </p:cNvSpPr>
          <p:nvPr>
            <p:ph idx="1"/>
          </p:nvPr>
        </p:nvSpPr>
        <p:spPr/>
        <p:txBody>
          <a:bodyPr/>
          <a:lstStyle/>
          <a:p>
            <a:pPr lvl="2"/>
            <a:endParaRPr lang="en-US" sz="1500" dirty="0"/>
          </a:p>
          <a:p>
            <a:r>
              <a:rPr lang="en-US" sz="2000" dirty="0"/>
              <a:t>We almost exclusively discussed caches in conjunction with one core</a:t>
            </a:r>
          </a:p>
          <a:p>
            <a:pPr lvl="2"/>
            <a:endParaRPr lang="en-US" sz="1500" dirty="0"/>
          </a:p>
          <a:p>
            <a:r>
              <a:rPr lang="en-US" sz="2000" dirty="0"/>
              <a:t>What if there is another core, and this other core changes the memory in a block that you just cached?</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32</a:t>
            </a:fld>
            <a:endParaRPr lang="en-US" altLang="en-US"/>
          </a:p>
        </p:txBody>
      </p:sp>
      <p:grpSp>
        <p:nvGrpSpPr>
          <p:cNvPr id="7" name="Group 6"/>
          <p:cNvGrpSpPr/>
          <p:nvPr/>
        </p:nvGrpSpPr>
        <p:grpSpPr>
          <a:xfrm>
            <a:off x="4250266" y="3306234"/>
            <a:ext cx="3352800" cy="2877561"/>
            <a:chOff x="4343400" y="3657601"/>
            <a:chExt cx="3352800" cy="2877561"/>
          </a:xfrm>
        </p:grpSpPr>
        <p:pic>
          <p:nvPicPr>
            <p:cNvPr id="5" name="Picture 4"/>
            <p:cNvPicPr>
              <a:picLocks noChangeAspect="1"/>
            </p:cNvPicPr>
            <p:nvPr/>
          </p:nvPicPr>
          <p:blipFill>
            <a:blip r:embed="rId2"/>
            <a:stretch>
              <a:fillRect/>
            </a:stretch>
          </p:blipFill>
          <p:spPr>
            <a:xfrm>
              <a:off x="4343400" y="3657601"/>
              <a:ext cx="3304318" cy="2877561"/>
            </a:xfrm>
            <a:prstGeom prst="rect">
              <a:avLst/>
            </a:prstGeom>
          </p:spPr>
        </p:pic>
        <p:sp>
          <p:nvSpPr>
            <p:cNvPr id="6" name="Rectangle 5"/>
            <p:cNvSpPr/>
            <p:nvPr/>
          </p:nvSpPr>
          <p:spPr>
            <a:xfrm>
              <a:off x="7287358" y="4495800"/>
              <a:ext cx="408842" cy="2432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7405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Multi-Core Architecture: Two Memory Aspects Coming Into Play</a:t>
            </a:r>
          </a:p>
        </p:txBody>
      </p:sp>
      <p:sp>
        <p:nvSpPr>
          <p:cNvPr id="3" name="Content Placeholder 2"/>
          <p:cNvSpPr>
            <a:spLocks noGrp="1"/>
          </p:cNvSpPr>
          <p:nvPr>
            <p:ph idx="1"/>
          </p:nvPr>
        </p:nvSpPr>
        <p:spPr/>
        <p:txBody>
          <a:bodyPr/>
          <a:lstStyle/>
          <a:p>
            <a:r>
              <a:rPr lang="en-US" sz="1800" dirty="0">
                <a:solidFill>
                  <a:srgbClr val="0070C0"/>
                </a:solidFill>
              </a:rPr>
              <a:t>Memory consistency model</a:t>
            </a:r>
          </a:p>
          <a:p>
            <a:pPr lvl="1"/>
            <a:endParaRPr lang="en-US" sz="1600" dirty="0"/>
          </a:p>
          <a:p>
            <a:pPr lvl="1"/>
            <a:endParaRPr lang="en-US" sz="1600" dirty="0"/>
          </a:p>
          <a:p>
            <a:r>
              <a:rPr lang="en-US" sz="1800" dirty="0">
                <a:solidFill>
                  <a:srgbClr val="0070C0"/>
                </a:solidFill>
              </a:rPr>
              <a:t>Memory coherence</a:t>
            </a:r>
          </a:p>
          <a:p>
            <a:pPr lvl="1"/>
            <a:endParaRPr lang="en-US" sz="1600" dirty="0"/>
          </a:p>
          <a:p>
            <a:pPr lvl="1"/>
            <a:endParaRPr lang="en-US" sz="1600" dirty="0"/>
          </a:p>
          <a:p>
            <a:r>
              <a:rPr lang="en-US" sz="1800" dirty="0"/>
              <a:t>Computer Science at UW-Madison: active in this area</a:t>
            </a:r>
          </a:p>
          <a:p>
            <a:pPr lvl="1"/>
            <a:r>
              <a:rPr lang="en-US" sz="1600" dirty="0"/>
              <a:t>Mark Hill, (Emeritus) David Wood, Karu Sankaralingam, Matt Sinclair</a:t>
            </a:r>
          </a:p>
          <a:p>
            <a:pPr lvl="1"/>
            <a:r>
              <a:rPr lang="en-US" sz="1600" dirty="0">
                <a:hlinkClick r:id="rId2"/>
              </a:rPr>
              <a:t>Book</a:t>
            </a:r>
            <a:r>
              <a:rPr lang="en-US" sz="1600" dirty="0"/>
              <a:t> on this very topic</a:t>
            </a:r>
          </a:p>
          <a:p>
            <a:pPr lvl="1"/>
            <a:endParaRPr lang="en-US" sz="1600" dirty="0"/>
          </a:p>
          <a:p>
            <a:pPr lvl="1"/>
            <a:endParaRPr lang="en-US" sz="1600" dirty="0"/>
          </a:p>
          <a:p>
            <a:r>
              <a:rPr lang="en-US" sz="1800" dirty="0"/>
              <a:t>PhDs granted on consistency models and/or coherence mechanisms</a:t>
            </a:r>
          </a:p>
          <a:p>
            <a:pPr lvl="1"/>
            <a:r>
              <a:rPr lang="en-US" sz="1600" dirty="0"/>
              <a:t>Topic is deep</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33</a:t>
            </a:fld>
            <a:endParaRPr lang="en-US" altLang="en-US"/>
          </a:p>
        </p:txBody>
      </p:sp>
    </p:spTree>
    <p:extLst>
      <p:ext uri="{BB962C8B-B14F-4D97-AF65-F5344CB8AC3E}">
        <p14:creationId xmlns:p14="http://schemas.microsoft.com/office/powerpoint/2010/main" val="2080932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The concept of “</a:t>
            </a:r>
            <a:r>
              <a:rPr lang="en-US" dirty="0">
                <a:solidFill>
                  <a:srgbClr val="FFC000"/>
                </a:solidFill>
              </a:rPr>
              <a:t>memory consistency</a:t>
            </a:r>
            <a:r>
              <a:rPr lang="en-US" dirty="0"/>
              <a:t>”  [OLD SLIDE]</a:t>
            </a:r>
          </a:p>
        </p:txBody>
      </p:sp>
      <p:sp>
        <p:nvSpPr>
          <p:cNvPr id="6" name="Content Placeholder 5"/>
          <p:cNvSpPr>
            <a:spLocks noGrp="1"/>
          </p:cNvSpPr>
          <p:nvPr>
            <p:ph idx="1"/>
          </p:nvPr>
        </p:nvSpPr>
        <p:spPr/>
        <p:txBody>
          <a:bodyPr>
            <a:normAutofit/>
          </a:bodyPr>
          <a:lstStyle/>
          <a:p>
            <a:r>
              <a:rPr lang="en-US" dirty="0"/>
              <a:t>Backdrop</a:t>
            </a:r>
          </a:p>
          <a:p>
            <a:pPr lvl="1"/>
            <a:r>
              <a:rPr lang="en-US" dirty="0"/>
              <a:t>Thread_1 executes </a:t>
            </a:r>
            <a:r>
              <a:rPr lang="en-US" dirty="0" err="1"/>
              <a:t>writeXY</a:t>
            </a:r>
            <a:r>
              <a:rPr lang="en-US" dirty="0"/>
              <a:t>()</a:t>
            </a:r>
          </a:p>
          <a:p>
            <a:pPr lvl="1"/>
            <a:r>
              <a:rPr lang="en-US" dirty="0"/>
              <a:t>Thread_2 executes </a:t>
            </a:r>
            <a:r>
              <a:rPr lang="en-US" dirty="0" err="1"/>
              <a:t>readXY</a:t>
            </a:r>
            <a:r>
              <a:rPr lang="en-US" dirty="0"/>
              <a:t>()</a:t>
            </a:r>
          </a:p>
          <a:p>
            <a:endParaRPr lang="en-US" dirty="0"/>
          </a:p>
          <a:p>
            <a:r>
              <a:rPr lang="en-US" dirty="0"/>
              <a:t>Question: what values can </a:t>
            </a:r>
            <a:r>
              <a:rPr lang="en-US" dirty="0">
                <a:latin typeface="Consolas" panose="020B0609020204030204" pitchFamily="49" charset="0"/>
              </a:rPr>
              <a:t>A</a:t>
            </a:r>
            <a:r>
              <a:rPr lang="en-US" dirty="0"/>
              <a:t> and </a:t>
            </a:r>
            <a:r>
              <a:rPr lang="en-US" dirty="0">
                <a:latin typeface="Consolas" panose="020B0609020204030204" pitchFamily="49" charset="0"/>
              </a:rPr>
              <a:t>B</a:t>
            </a:r>
            <a:r>
              <a:rPr lang="en-US" dirty="0"/>
              <a:t> assume?</a:t>
            </a:r>
          </a:p>
          <a:p>
            <a:endParaRPr lang="en-US" dirty="0"/>
          </a:p>
          <a:p>
            <a:r>
              <a:rPr lang="en-US" dirty="0"/>
              <a:t>For sequential consistency (“strongly-ordered mem. model”), the </a:t>
            </a:r>
            <a:r>
              <a:rPr lang="en-US" u="sng" dirty="0"/>
              <a:t>only</a:t>
            </a:r>
            <a:r>
              <a:rPr lang="en-US" dirty="0"/>
              <a:t> possible scenarios are</a:t>
            </a:r>
          </a:p>
          <a:p>
            <a:pPr lvl="1"/>
            <a:r>
              <a:rPr lang="en-US" dirty="0">
                <a:latin typeface="Consolas" panose="020B0609020204030204" pitchFamily="49" charset="0"/>
              </a:rPr>
              <a:t>A=2</a:t>
            </a:r>
            <a:r>
              <a:rPr lang="en-US" dirty="0"/>
              <a:t> and </a:t>
            </a:r>
            <a:r>
              <a:rPr lang="en-US" dirty="0">
                <a:latin typeface="Consolas" panose="020B0609020204030204" pitchFamily="49" charset="0"/>
              </a:rPr>
              <a:t>B=1</a:t>
            </a:r>
          </a:p>
          <a:p>
            <a:pPr lvl="1"/>
            <a:r>
              <a:rPr lang="en-US" dirty="0">
                <a:latin typeface="Consolas" panose="020B0609020204030204" pitchFamily="49" charset="0"/>
              </a:rPr>
              <a:t>A=2</a:t>
            </a:r>
            <a:r>
              <a:rPr lang="en-US" dirty="0"/>
              <a:t> and </a:t>
            </a:r>
            <a:r>
              <a:rPr lang="en-US" dirty="0">
                <a:latin typeface="Consolas" panose="020B0609020204030204" pitchFamily="49" charset="0"/>
              </a:rPr>
              <a:t>B=10</a:t>
            </a:r>
          </a:p>
          <a:p>
            <a:pPr lvl="1"/>
            <a:r>
              <a:rPr lang="en-US" dirty="0">
                <a:latin typeface="Consolas" panose="020B0609020204030204" pitchFamily="49" charset="0"/>
              </a:rPr>
              <a:t>A=20</a:t>
            </a:r>
            <a:r>
              <a:rPr lang="en-US" dirty="0"/>
              <a:t> and </a:t>
            </a:r>
            <a:r>
              <a:rPr lang="en-US" dirty="0">
                <a:latin typeface="Consolas" panose="020B0609020204030204" pitchFamily="49" charset="0"/>
              </a:rPr>
              <a:t>B=10</a:t>
            </a:r>
          </a:p>
          <a:p>
            <a:r>
              <a:rPr lang="en-US" dirty="0"/>
              <a:t>For weak consistency (“weakly-ordered memory model”), it is possible to have this</a:t>
            </a:r>
          </a:p>
          <a:p>
            <a:pPr lvl="1"/>
            <a:r>
              <a:rPr lang="en-US" dirty="0">
                <a:latin typeface="Consolas" panose="020B0609020204030204" pitchFamily="49" charset="0"/>
              </a:rPr>
              <a:t>A=20</a:t>
            </a:r>
            <a:r>
              <a:rPr lang="en-US" dirty="0"/>
              <a:t> and </a:t>
            </a:r>
            <a:r>
              <a:rPr lang="en-US" dirty="0">
                <a:latin typeface="Consolas" panose="020B0609020204030204" pitchFamily="49" charset="0"/>
              </a:rPr>
              <a:t>B=1</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7241117" y="939286"/>
            <a:ext cx="4760383" cy="2893100"/>
          </a:xfrm>
          <a:prstGeom prst="rect">
            <a:avLst/>
          </a:prstGeom>
          <a:solidFill>
            <a:schemeClr val="bg1">
              <a:lumMod val="95000"/>
            </a:schemeClr>
          </a:solidFill>
        </p:spPr>
        <p:txBody>
          <a:bodyPr wrap="square">
            <a:spAutoFit/>
          </a:bodyPr>
          <a:lstStyle/>
          <a:p>
            <a:r>
              <a:rPr lang="en-US" sz="1400" b="1" dirty="0">
                <a:solidFill>
                  <a:srgbClr val="AC2CD4"/>
                </a:solidFill>
                <a:latin typeface="Consolas" panose="020B0609020204030204" pitchFamily="49" charset="0"/>
              </a:rPr>
              <a:t>__device__</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volatile</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int</a:t>
            </a:r>
            <a:r>
              <a:rPr lang="en-US" sz="1400" b="1" dirty="0">
                <a:solidFill>
                  <a:srgbClr val="000000"/>
                </a:solidFill>
                <a:latin typeface="Consolas" panose="020B0609020204030204" pitchFamily="49" charset="0"/>
              </a:rPr>
              <a:t> X = 1, Y = 2;</a:t>
            </a:r>
          </a:p>
          <a:p>
            <a:endParaRPr lang="en-US" sz="1400" b="1" dirty="0">
              <a:solidFill>
                <a:srgbClr val="000000"/>
              </a:solidFill>
              <a:latin typeface="Consolas" panose="020B0609020204030204" pitchFamily="49" charset="0"/>
            </a:endParaRPr>
          </a:p>
          <a:p>
            <a:r>
              <a:rPr lang="en-US" sz="1400" b="1" dirty="0">
                <a:solidFill>
                  <a:srgbClr val="AC2CD4"/>
                </a:solidFill>
                <a:latin typeface="Consolas" panose="020B0609020204030204" pitchFamily="49" charset="0"/>
              </a:rPr>
              <a:t>__device__</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void</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writeXY</a:t>
            </a:r>
            <a:r>
              <a:rPr lang="en-US" sz="1400" b="1" dirty="0">
                <a:solidFill>
                  <a:srgbClr val="000000"/>
                </a:solidFill>
                <a:latin typeface="Consolas" panose="020B0609020204030204" pitchFamily="49" charset="0"/>
              </a:rPr>
              <a:t>()</a:t>
            </a:r>
          </a:p>
          <a:p>
            <a:r>
              <a:rPr lang="en-US" sz="1400" b="1" dirty="0">
                <a:solidFill>
                  <a:srgbClr val="000000"/>
                </a:solidFill>
                <a:latin typeface="Consolas" panose="020B0609020204030204" pitchFamily="49" charset="0"/>
              </a:rPr>
              <a:t>{</a:t>
            </a:r>
          </a:p>
          <a:p>
            <a:r>
              <a:rPr lang="en-US" sz="1400" b="1" dirty="0">
                <a:solidFill>
                  <a:srgbClr val="000000"/>
                </a:solidFill>
                <a:latin typeface="Consolas" panose="020B0609020204030204" pitchFamily="49" charset="0"/>
              </a:rPr>
              <a:t>    X = 10;</a:t>
            </a:r>
          </a:p>
          <a:p>
            <a:r>
              <a:rPr lang="en-US" sz="1400" b="1" dirty="0">
                <a:solidFill>
                  <a:srgbClr val="000000"/>
                </a:solidFill>
                <a:latin typeface="Consolas" panose="020B0609020204030204" pitchFamily="49" charset="0"/>
              </a:rPr>
              <a:t>    Y = 20;</a:t>
            </a:r>
          </a:p>
          <a:p>
            <a:r>
              <a:rPr lang="en-US" sz="1400" b="1" dirty="0">
                <a:solidFill>
                  <a:srgbClr val="000000"/>
                </a:solidFill>
                <a:latin typeface="Consolas" panose="020B0609020204030204" pitchFamily="49" charset="0"/>
              </a:rPr>
              <a:t>}</a:t>
            </a:r>
          </a:p>
          <a:p>
            <a:endParaRPr lang="en-US" sz="1400" b="1" dirty="0">
              <a:solidFill>
                <a:srgbClr val="0000FF"/>
              </a:solidFill>
              <a:latin typeface="Consolas" panose="020B0609020204030204" pitchFamily="49" charset="0"/>
            </a:endParaRPr>
          </a:p>
          <a:p>
            <a:r>
              <a:rPr lang="en-US" sz="1400" b="1" dirty="0">
                <a:solidFill>
                  <a:srgbClr val="AC2CD4"/>
                </a:solidFill>
                <a:latin typeface="Consolas" panose="020B0609020204030204" pitchFamily="49" charset="0"/>
              </a:rPr>
              <a:t>__device__</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void</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readXY</a:t>
            </a:r>
            <a:r>
              <a:rPr lang="en-US" sz="1400" b="1" dirty="0">
                <a:solidFill>
                  <a:srgbClr val="000000"/>
                </a:solidFill>
                <a:latin typeface="Consolas" panose="020B0609020204030204" pitchFamily="49" charset="0"/>
              </a:rPr>
              <a:t>()</a:t>
            </a:r>
          </a:p>
          <a:p>
            <a:r>
              <a:rPr lang="en-US" sz="1400" b="1" dirty="0">
                <a:solidFill>
                  <a:srgbClr val="000000"/>
                </a:solidFill>
                <a:latin typeface="Consolas" panose="020B0609020204030204" pitchFamily="49" charset="0"/>
              </a:rPr>
              <a:t>{</a:t>
            </a:r>
          </a:p>
          <a:p>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int</a:t>
            </a:r>
            <a:r>
              <a:rPr lang="en-US" sz="1400" b="1" dirty="0">
                <a:solidFill>
                  <a:srgbClr val="000000"/>
                </a:solidFill>
                <a:latin typeface="Consolas" panose="020B0609020204030204" pitchFamily="49" charset="0"/>
              </a:rPr>
              <a:t> A = Y;</a:t>
            </a:r>
          </a:p>
          <a:p>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int</a:t>
            </a:r>
            <a:r>
              <a:rPr lang="en-US" sz="1400" b="1" dirty="0">
                <a:solidFill>
                  <a:srgbClr val="000000"/>
                </a:solidFill>
                <a:latin typeface="Consolas" panose="020B0609020204030204" pitchFamily="49" charset="0"/>
              </a:rPr>
              <a:t> B = X;</a:t>
            </a:r>
          </a:p>
          <a:p>
            <a:r>
              <a:rPr lang="en-US" sz="1400" b="1" dirty="0">
                <a:solidFill>
                  <a:srgbClr val="000000"/>
                </a:solidFill>
                <a:latin typeface="Consolas" panose="020B0609020204030204" pitchFamily="49" charset="0"/>
              </a:rPr>
              <a:t>}</a:t>
            </a:r>
            <a:endParaRPr lang="en-US" sz="3600" b="1" dirty="0"/>
          </a:p>
        </p:txBody>
      </p:sp>
    </p:spTree>
    <p:extLst>
      <p:ext uri="{BB962C8B-B14F-4D97-AF65-F5344CB8AC3E}">
        <p14:creationId xmlns:p14="http://schemas.microsoft.com/office/powerpoint/2010/main" val="110819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 vs. Coherence</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Consistency establishes a set of rules that governs the collective actions of the threads relative to the </a:t>
            </a:r>
            <a:r>
              <a:rPr lang="en-US" sz="2000" dirty="0">
                <a:solidFill>
                  <a:srgbClr val="0070C0"/>
                </a:solidFill>
              </a:rPr>
              <a:t>entire system memory</a:t>
            </a:r>
            <a:r>
              <a:rPr lang="en-US" sz="2000" dirty="0"/>
              <a:t> </a:t>
            </a:r>
          </a:p>
          <a:p>
            <a:endParaRPr lang="en-US" sz="2000" dirty="0"/>
          </a:p>
          <a:p>
            <a:endParaRPr lang="en-US" sz="2000" dirty="0"/>
          </a:p>
          <a:p>
            <a:r>
              <a:rPr lang="en-US" sz="2000" dirty="0"/>
              <a:t>Coherence regards expected behavior that </a:t>
            </a:r>
            <a:r>
              <a:rPr lang="en-US" sz="2000" dirty="0">
                <a:solidFill>
                  <a:srgbClr val="0070C0"/>
                </a:solidFill>
              </a:rPr>
              <a:t>*one* memory location</a:t>
            </a:r>
            <a:r>
              <a:rPr lang="en-US" sz="2000" dirty="0"/>
              <a:t> must display relative to transactions carried out by multiple threads running on multiple cores</a:t>
            </a:r>
          </a:p>
          <a:p>
            <a:endParaRPr lang="en-US" sz="20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35</a:t>
            </a:fld>
            <a:endParaRPr lang="en-US" altLang="en-US"/>
          </a:p>
        </p:txBody>
      </p:sp>
    </p:spTree>
    <p:extLst>
      <p:ext uri="{BB962C8B-B14F-4D97-AF65-F5344CB8AC3E}">
        <p14:creationId xmlns:p14="http://schemas.microsoft.com/office/powerpoint/2010/main" val="1616196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 vs. Coherence</a:t>
            </a:r>
          </a:p>
        </p:txBody>
      </p:sp>
      <p:sp>
        <p:nvSpPr>
          <p:cNvPr id="3" name="Content Placeholder 2"/>
          <p:cNvSpPr>
            <a:spLocks noGrp="1"/>
          </p:cNvSpPr>
          <p:nvPr>
            <p:ph idx="1"/>
          </p:nvPr>
        </p:nvSpPr>
        <p:spPr/>
        <p:txBody>
          <a:bodyPr/>
          <a:lstStyle/>
          <a:p>
            <a:pPr lvl="1"/>
            <a:endParaRPr lang="en-US" sz="1600" dirty="0"/>
          </a:p>
          <a:p>
            <a:endParaRPr lang="en-US" sz="2000" dirty="0"/>
          </a:p>
          <a:p>
            <a:r>
              <a:rPr lang="en-US" sz="1800" dirty="0"/>
              <a:t>Earning the attribute of “consistent memory” (for instance “sequential consistency”) imposes a set of </a:t>
            </a:r>
            <a:r>
              <a:rPr lang="en-US" sz="1800" dirty="0">
                <a:solidFill>
                  <a:srgbClr val="0070C0"/>
                </a:solidFill>
              </a:rPr>
              <a:t>stronger/stricter requirements</a:t>
            </a:r>
            <a:r>
              <a:rPr lang="en-US" sz="1800" dirty="0"/>
              <a:t> that need to be met compared to what it takes to earn the “coherent memory” attribute</a:t>
            </a:r>
          </a:p>
          <a:p>
            <a:pPr lvl="1"/>
            <a:endParaRPr lang="en-US" sz="1600" dirty="0"/>
          </a:p>
          <a:p>
            <a:pPr lvl="1"/>
            <a:endParaRPr lang="en-US" sz="1600" dirty="0"/>
          </a:p>
          <a:p>
            <a:pPr lvl="1"/>
            <a:endParaRPr lang="en-US" sz="1600" dirty="0"/>
          </a:p>
          <a:p>
            <a:r>
              <a:rPr lang="en-US" sz="1800" dirty="0"/>
              <a:t>Coherence: with some hand waving, it captures the expectation that if a thread running on core A changes a value in a memory location, other thread running on core B will read the updated value even though the read might occur </a:t>
            </a:r>
            <a:r>
              <a:rPr lang="en-US" sz="1800" dirty="0">
                <a:solidFill>
                  <a:srgbClr val="0070C0"/>
                </a:solidFill>
              </a:rPr>
              <a:t>relatively soon</a:t>
            </a:r>
            <a:r>
              <a:rPr lang="en-US" sz="1800" dirty="0"/>
              <a:t> after the change of the value takes place per A’s action</a:t>
            </a:r>
          </a:p>
          <a:p>
            <a:endParaRPr lang="en-US" sz="1800" dirty="0"/>
          </a:p>
          <a:p>
            <a:endParaRPr lang="en-US" sz="1800" dirty="0"/>
          </a:p>
          <a:p>
            <a:r>
              <a:rPr lang="en-US" sz="1800" dirty="0"/>
              <a:t>“relatively soon”: a bit of a mystery to me</a:t>
            </a:r>
          </a:p>
          <a:p>
            <a:endParaRPr lang="en-US" sz="1800" dirty="0"/>
          </a:p>
          <a:p>
            <a:endParaRPr lang="en-US" sz="18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36</a:t>
            </a:fld>
            <a:endParaRPr lang="en-US" altLang="en-US"/>
          </a:p>
        </p:txBody>
      </p:sp>
    </p:spTree>
    <p:extLst>
      <p:ext uri="{BB962C8B-B14F-4D97-AF65-F5344CB8AC3E}">
        <p14:creationId xmlns:p14="http://schemas.microsoft.com/office/powerpoint/2010/main" val="1159300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87D06B-3223-4A64-AEDA-BF116C640B73}"/>
              </a:ext>
            </a:extLst>
          </p:cNvPr>
          <p:cNvSpPr>
            <a:spLocks noGrp="1"/>
          </p:cNvSpPr>
          <p:nvPr>
            <p:ph type="title"/>
          </p:nvPr>
        </p:nvSpPr>
        <p:spPr/>
        <p:txBody>
          <a:bodyPr/>
          <a:lstStyle/>
          <a:p>
            <a:r>
              <a:rPr lang="en-US" dirty="0"/>
              <a:t>Consistency vs. Coherence</a:t>
            </a:r>
          </a:p>
        </p:txBody>
      </p:sp>
      <p:sp>
        <p:nvSpPr>
          <p:cNvPr id="3" name="Content Placeholder 2">
            <a:extLst>
              <a:ext uri="{FF2B5EF4-FFF2-40B4-BE49-F238E27FC236}">
                <a16:creationId xmlns:a16="http://schemas.microsoft.com/office/drawing/2014/main" id="{0AB1F251-B021-4E4F-802D-F3DCA8980595}"/>
              </a:ext>
            </a:extLst>
          </p:cNvPr>
          <p:cNvSpPr>
            <a:spLocks noGrp="1"/>
          </p:cNvSpPr>
          <p:nvPr>
            <p:ph idx="1"/>
          </p:nvPr>
        </p:nvSpPr>
        <p:spPr/>
        <p:txBody>
          <a:bodyPr/>
          <a:lstStyle/>
          <a:p>
            <a:endParaRPr lang="en-US" dirty="0"/>
          </a:p>
          <a:p>
            <a:r>
              <a:rPr lang="en-US" dirty="0"/>
              <a:t>Cache coherence is a mechanism, a hardware protocol  to ensure that memory updates propagate to other  cores. Cores will then be able to agree on the values of  information stored in memory, as if there were no  cache at all</a:t>
            </a:r>
          </a:p>
          <a:p>
            <a:endParaRPr lang="en-US" dirty="0"/>
          </a:p>
          <a:p>
            <a:r>
              <a:rPr lang="en-US" dirty="0"/>
              <a:t>Cache consistency defines a programming model:  when do memory writes become visible to other cores?</a:t>
            </a:r>
          </a:p>
          <a:p>
            <a:pPr lvl="1"/>
            <a:r>
              <a:rPr lang="en-US" dirty="0"/>
              <a:t>Defines the ordering of memory updates</a:t>
            </a:r>
          </a:p>
          <a:p>
            <a:pPr lvl="1"/>
            <a:r>
              <a:rPr lang="en-US" dirty="0"/>
              <a:t>A contract between the hardware and the programmer: if we  follow the rules, the results of memory operations </a:t>
            </a:r>
            <a:r>
              <a:rPr lang="en-US"/>
              <a:t>are  guaranteed to </a:t>
            </a:r>
            <a:r>
              <a:rPr lang="en-US" dirty="0"/>
              <a:t>be predictable</a:t>
            </a:r>
          </a:p>
          <a:p>
            <a:endParaRPr lang="en-US" dirty="0"/>
          </a:p>
        </p:txBody>
      </p:sp>
      <p:sp>
        <p:nvSpPr>
          <p:cNvPr id="4" name="Slide Number Placeholder 3">
            <a:extLst>
              <a:ext uri="{FF2B5EF4-FFF2-40B4-BE49-F238E27FC236}">
                <a16:creationId xmlns:a16="http://schemas.microsoft.com/office/drawing/2014/main" id="{326D3453-2C9C-4F4D-A0EB-A0487E2F77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094D02A4-3030-42A9-AAF8-96042DAE1CF1}"/>
                  </a:ext>
                </a:extLst>
              </p:cNvPr>
              <p:cNvSpPr>
                <a:spLocks noGrp="1"/>
              </p:cNvSpPr>
              <p:nvPr>
                <p:ph type="body" sz="quarter" idx="13"/>
              </p:nvPr>
            </p:nvSpPr>
            <p:spPr/>
            <p:txBody>
              <a:bodyPr/>
              <a:lstStyle/>
              <a:p>
                <a:r>
                  <a:rPr lang="en-US" dirty="0"/>
                  <a:t>[</a:t>
                </a:r>
                <a:r>
                  <a:rPr lang="en-US" spc="-5" dirty="0"/>
                  <a:t>Scott </a:t>
                </a:r>
                <a:r>
                  <a:rPr lang="en-US" spc="15" dirty="0"/>
                  <a:t>B. </a:t>
                </a:r>
                <a:r>
                  <a:rPr lang="en-US" dirty="0"/>
                  <a:t>Baden ]</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6" name="Text Placeholder 5">
                <a:extLst>
                  <a:ext uri="{FF2B5EF4-FFF2-40B4-BE49-F238E27FC236}">
                    <a16:creationId xmlns:a16="http://schemas.microsoft.com/office/drawing/2014/main" id="{094D02A4-3030-42A9-AAF8-96042DAE1CF1}"/>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46906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GB" altLang="en-US" dirty="0"/>
              <a:t>Caches and Coherency, bottom line</a:t>
            </a:r>
          </a:p>
        </p:txBody>
      </p:sp>
      <p:sp>
        <p:nvSpPr>
          <p:cNvPr id="196611" name="Rectangle 3"/>
          <p:cNvSpPr>
            <a:spLocks noGrp="1" noChangeArrowheads="1"/>
          </p:cNvSpPr>
          <p:nvPr>
            <p:ph idx="1"/>
          </p:nvPr>
        </p:nvSpPr>
        <p:spPr/>
        <p:txBody>
          <a:bodyPr>
            <a:normAutofit/>
          </a:bodyPr>
          <a:lstStyle/>
          <a:p>
            <a:pPr>
              <a:lnSpc>
                <a:spcPct val="90000"/>
              </a:lnSpc>
            </a:pPr>
            <a:endParaRPr lang="en-GB" altLang="en-US" sz="2000" dirty="0"/>
          </a:p>
          <a:p>
            <a:pPr>
              <a:lnSpc>
                <a:spcPct val="90000"/>
              </a:lnSpc>
            </a:pPr>
            <a:endParaRPr lang="en-GB" altLang="en-US" sz="2000" dirty="0"/>
          </a:p>
          <a:p>
            <a:pPr>
              <a:lnSpc>
                <a:spcPct val="90000"/>
              </a:lnSpc>
            </a:pPr>
            <a:r>
              <a:rPr lang="en-GB" altLang="en-US" sz="2000" dirty="0"/>
              <a:t>Speeding up </a:t>
            </a:r>
            <a:r>
              <a:rPr lang="en-GB" altLang="en-US" sz="2000" dirty="0">
                <a:solidFill>
                  <a:srgbClr val="0070C0"/>
                </a:solidFill>
              </a:rPr>
              <a:t>sequential</a:t>
            </a:r>
            <a:r>
              <a:rPr lang="en-GB" altLang="en-US" sz="2000" dirty="0"/>
              <a:t> computing accomplished through use of large caches</a:t>
            </a:r>
          </a:p>
          <a:p>
            <a:pPr lvl="1">
              <a:lnSpc>
                <a:spcPct val="90000"/>
              </a:lnSpc>
            </a:pPr>
            <a:r>
              <a:rPr lang="en-GB" altLang="en-US" sz="1800" dirty="0"/>
              <a:t>Note that each OpenMP thread actually does engage in sequential computing</a:t>
            </a:r>
          </a:p>
          <a:p>
            <a:pPr lvl="1"/>
            <a:endParaRPr lang="en-GB" altLang="en-US" sz="1600" dirty="0"/>
          </a:p>
          <a:p>
            <a:pPr lvl="1"/>
            <a:endParaRPr lang="en-GB" altLang="en-US" sz="1600" dirty="0"/>
          </a:p>
          <a:p>
            <a:pPr lvl="1"/>
            <a:endParaRPr lang="en-GB" altLang="en-US" sz="1600" dirty="0"/>
          </a:p>
          <a:p>
            <a:pPr>
              <a:lnSpc>
                <a:spcPct val="90000"/>
              </a:lnSpc>
            </a:pPr>
            <a:r>
              <a:rPr lang="en-GB" altLang="en-US" sz="2000" dirty="0"/>
              <a:t>Caching consequence: </a:t>
            </a:r>
            <a:r>
              <a:rPr lang="en-GB" altLang="en-US" sz="2000" dirty="0">
                <a:solidFill>
                  <a:srgbClr val="0070C0"/>
                </a:solidFill>
              </a:rPr>
              <a:t>multiple copies</a:t>
            </a:r>
            <a:r>
              <a:rPr lang="en-GB" altLang="en-US" sz="2000" dirty="0"/>
              <a:t> of a physical memory location may exist at different hardware locations</a:t>
            </a:r>
          </a:p>
          <a:p>
            <a:pPr lvl="1">
              <a:lnSpc>
                <a:spcPct val="90000"/>
              </a:lnSpc>
            </a:pPr>
            <a:endParaRPr lang="en-GB" altLang="en-US" sz="1600" dirty="0"/>
          </a:p>
          <a:p>
            <a:pPr lvl="1">
              <a:lnSpc>
                <a:spcPct val="90000"/>
              </a:lnSpc>
            </a:pPr>
            <a:endParaRPr lang="en-GB" altLang="en-US" sz="1600" dirty="0"/>
          </a:p>
          <a:p>
            <a:pPr lvl="1">
              <a:lnSpc>
                <a:spcPct val="90000"/>
              </a:lnSpc>
            </a:pPr>
            <a:endParaRPr lang="en-GB" altLang="en-US" sz="1600" dirty="0"/>
          </a:p>
          <a:p>
            <a:pPr>
              <a:lnSpc>
                <a:spcPct val="90000"/>
              </a:lnSpc>
            </a:pPr>
            <a:r>
              <a:rPr lang="en-GB" altLang="en-US" sz="2000" dirty="0"/>
              <a:t>For program correctness, caches must be kept </a:t>
            </a:r>
            <a:r>
              <a:rPr lang="en-GB" altLang="en-US" sz="2000" dirty="0">
                <a:solidFill>
                  <a:srgbClr val="0070C0"/>
                </a:solidFill>
              </a:rPr>
              <a:t>coherent</a:t>
            </a:r>
            <a:r>
              <a:rPr lang="en-GB" altLang="en-US" sz="2000" dirty="0"/>
              <a:t> </a:t>
            </a:r>
          </a:p>
          <a:p>
            <a:pPr lvl="1">
              <a:lnSpc>
                <a:spcPct val="90000"/>
              </a:lnSpc>
            </a:pPr>
            <a:endParaRPr lang="en-GB" altLang="en-US" sz="1600" dirty="0"/>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38</a:t>
            </a:fld>
            <a:endParaRPr lang="en-US" altLang="en-US"/>
          </a:p>
        </p:txBody>
      </p:sp>
    </p:spTree>
    <p:extLst>
      <p:ext uri="{BB962C8B-B14F-4D97-AF65-F5344CB8AC3E}">
        <p14:creationId xmlns:p14="http://schemas.microsoft.com/office/powerpoint/2010/main" val="1888970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GB" altLang="en-US" dirty="0"/>
              <a:t>Caches Coherence Mechanisms</a:t>
            </a:r>
          </a:p>
        </p:txBody>
      </p:sp>
      <p:sp>
        <p:nvSpPr>
          <p:cNvPr id="196611" name="Rectangle 3"/>
          <p:cNvSpPr>
            <a:spLocks noGrp="1" noChangeArrowheads="1"/>
          </p:cNvSpPr>
          <p:nvPr>
            <p:ph type="body" idx="1"/>
          </p:nvPr>
        </p:nvSpPr>
        <p:spPr/>
        <p:txBody>
          <a:bodyPr/>
          <a:lstStyle/>
          <a:p>
            <a:pPr>
              <a:lnSpc>
                <a:spcPct val="90000"/>
              </a:lnSpc>
            </a:pPr>
            <a:endParaRPr lang="en-GB" altLang="en-US" sz="1800" dirty="0"/>
          </a:p>
          <a:p>
            <a:pPr lvl="1">
              <a:lnSpc>
                <a:spcPct val="90000"/>
              </a:lnSpc>
            </a:pPr>
            <a:endParaRPr lang="en-GB" altLang="en-US" sz="1400" dirty="0"/>
          </a:p>
          <a:p>
            <a:pPr lvl="1">
              <a:lnSpc>
                <a:spcPct val="90000"/>
              </a:lnSpc>
            </a:pPr>
            <a:endParaRPr lang="en-GB" altLang="en-US" sz="1400" dirty="0"/>
          </a:p>
          <a:p>
            <a:pPr>
              <a:lnSpc>
                <a:spcPct val="90000"/>
              </a:lnSpc>
            </a:pPr>
            <a:r>
              <a:rPr lang="en-GB" altLang="en-US" sz="1800" dirty="0"/>
              <a:t>Significant </a:t>
            </a:r>
            <a:r>
              <a:rPr lang="en-GB" altLang="en-US" sz="1800" dirty="0">
                <a:solidFill>
                  <a:srgbClr val="0070C0"/>
                </a:solidFill>
              </a:rPr>
              <a:t>overhead</a:t>
            </a:r>
            <a:r>
              <a:rPr lang="en-GB" altLang="en-US" sz="1800" dirty="0"/>
              <a:t> associated with implementing cache coherence </a:t>
            </a:r>
          </a:p>
          <a:p>
            <a:pPr lvl="1"/>
            <a:r>
              <a:rPr lang="en-GB" altLang="en-US" sz="1400" dirty="0"/>
              <a:t>One of the main reasons why OpenMP doesn’t scale</a:t>
            </a:r>
          </a:p>
          <a:p>
            <a:pPr lvl="1"/>
            <a:r>
              <a:rPr lang="en-GB" altLang="en-US" sz="1400" dirty="0"/>
              <a:t>Another reason: memory speed is low, bandwidth saturates way before cores saturate</a:t>
            </a:r>
          </a:p>
          <a:p>
            <a:pPr>
              <a:lnSpc>
                <a:spcPct val="90000"/>
              </a:lnSpc>
            </a:pPr>
            <a:endParaRPr lang="en-GB" altLang="en-US" sz="1800" dirty="0"/>
          </a:p>
          <a:p>
            <a:pPr>
              <a:lnSpc>
                <a:spcPct val="90000"/>
              </a:lnSpc>
            </a:pPr>
            <a:endParaRPr lang="en-GB" altLang="en-US" sz="1800" dirty="0"/>
          </a:p>
          <a:p>
            <a:pPr>
              <a:lnSpc>
                <a:spcPct val="90000"/>
              </a:lnSpc>
            </a:pPr>
            <a:r>
              <a:rPr lang="en-GB" altLang="en-US" sz="1800" dirty="0"/>
              <a:t>Two established approaches for enforcing cache coherence</a:t>
            </a:r>
          </a:p>
          <a:p>
            <a:pPr lvl="2"/>
            <a:endParaRPr lang="en-GB" altLang="en-US" sz="1200" dirty="0"/>
          </a:p>
          <a:p>
            <a:pPr lvl="1"/>
            <a:r>
              <a:rPr lang="en-GB" altLang="en-US" sz="1400" dirty="0">
                <a:solidFill>
                  <a:srgbClr val="00B050"/>
                </a:solidFill>
              </a:rPr>
              <a:t>Directory-based</a:t>
            </a:r>
          </a:p>
          <a:p>
            <a:pPr lvl="1">
              <a:lnSpc>
                <a:spcPct val="90000"/>
              </a:lnSpc>
            </a:pPr>
            <a:endParaRPr lang="en-GB" altLang="en-US" sz="1400" dirty="0"/>
          </a:p>
          <a:p>
            <a:pPr lvl="1">
              <a:lnSpc>
                <a:spcPct val="90000"/>
              </a:lnSpc>
            </a:pPr>
            <a:r>
              <a:rPr lang="en-GB" altLang="en-US" sz="1400" dirty="0"/>
              <a:t>Snooping-based</a:t>
            </a:r>
          </a:p>
          <a:p>
            <a:pPr lvl="1">
              <a:lnSpc>
                <a:spcPct val="90000"/>
              </a:lnSpc>
            </a:pPr>
            <a:endParaRPr lang="en-GB" altLang="en-US" sz="1400" dirty="0"/>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39</a:t>
            </a:fld>
            <a:endParaRPr lang="en-US" altLang="en-US"/>
          </a:p>
        </p:txBody>
      </p:sp>
      <p:grpSp>
        <p:nvGrpSpPr>
          <p:cNvPr id="5" name="Group 4"/>
          <p:cNvGrpSpPr/>
          <p:nvPr/>
        </p:nvGrpSpPr>
        <p:grpSpPr>
          <a:xfrm>
            <a:off x="8343294" y="2838148"/>
            <a:ext cx="3352800" cy="2877561"/>
            <a:chOff x="4343400" y="3657601"/>
            <a:chExt cx="3352800" cy="2877561"/>
          </a:xfrm>
        </p:grpSpPr>
        <p:pic>
          <p:nvPicPr>
            <p:cNvPr id="6" name="Picture 5"/>
            <p:cNvPicPr>
              <a:picLocks noChangeAspect="1"/>
            </p:cNvPicPr>
            <p:nvPr/>
          </p:nvPicPr>
          <p:blipFill>
            <a:blip r:embed="rId3"/>
            <a:stretch>
              <a:fillRect/>
            </a:stretch>
          </p:blipFill>
          <p:spPr>
            <a:xfrm>
              <a:off x="4343400" y="3657601"/>
              <a:ext cx="3304318" cy="2877561"/>
            </a:xfrm>
            <a:prstGeom prst="rect">
              <a:avLst/>
            </a:prstGeom>
          </p:spPr>
        </p:pic>
        <p:sp>
          <p:nvSpPr>
            <p:cNvPr id="7" name="Rectangle 6"/>
            <p:cNvSpPr/>
            <p:nvPr/>
          </p:nvSpPr>
          <p:spPr>
            <a:xfrm>
              <a:off x="7287358" y="4495800"/>
              <a:ext cx="408842" cy="2432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9438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8F2C-D1AC-40BF-9878-EC237DCBB771}"/>
              </a:ext>
            </a:extLst>
          </p:cNvPr>
          <p:cNvSpPr>
            <a:spLocks noGrp="1"/>
          </p:cNvSpPr>
          <p:nvPr>
            <p:ph type="title"/>
          </p:nvPr>
        </p:nvSpPr>
        <p:spPr/>
        <p:txBody>
          <a:bodyPr/>
          <a:lstStyle/>
          <a:p>
            <a:r>
              <a:rPr lang="en-US"/>
              <a:t>joke </a:t>
            </a:r>
            <a:r>
              <a:rPr lang="en-US" dirty="0"/>
              <a:t>of the day – worked on it for 40 mins or so</a:t>
            </a:r>
          </a:p>
        </p:txBody>
      </p:sp>
      <p:sp>
        <p:nvSpPr>
          <p:cNvPr id="3" name="Content Placeholder 2">
            <a:extLst>
              <a:ext uri="{FF2B5EF4-FFF2-40B4-BE49-F238E27FC236}">
                <a16:creationId xmlns:a16="http://schemas.microsoft.com/office/drawing/2014/main" id="{724FD4AF-6C8A-4A1D-89D8-BEA403CEC61A}"/>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ME759 wasn’t good enough for prime-time television so as of today they downgraded me to </a:t>
            </a:r>
            <a:r>
              <a:rPr lang="en-US"/>
              <a:t>radio only. </a:t>
            </a:r>
            <a:r>
              <a:rPr lang="en-US" dirty="0"/>
              <a:t>How about my good looks? Don’t they count for anything anymore???</a:t>
            </a:r>
          </a:p>
        </p:txBody>
      </p:sp>
      <p:sp>
        <p:nvSpPr>
          <p:cNvPr id="4" name="Slide Number Placeholder 3">
            <a:extLst>
              <a:ext uri="{FF2B5EF4-FFF2-40B4-BE49-F238E27FC236}">
                <a16:creationId xmlns:a16="http://schemas.microsoft.com/office/drawing/2014/main" id="{FBD126FA-FA5C-408A-A032-1C18BD5D8F40}"/>
              </a:ext>
            </a:extLst>
          </p:cNvPr>
          <p:cNvSpPr>
            <a:spLocks noGrp="1"/>
          </p:cNvSpPr>
          <p:nvPr>
            <p:ph type="sldNum" sz="quarter" idx="12"/>
          </p:nvPr>
        </p:nvSpPr>
        <p:spPr/>
        <p:txBody>
          <a:bodyPr/>
          <a:lstStyle/>
          <a:p>
            <a:fld id="{67D2203D-769A-4D5A-AE4C-EA73FDE6A130}" type="slidenum">
              <a:rPr lang="en-US" smtClean="0"/>
              <a:t>4</a:t>
            </a:fld>
            <a:endParaRPr lang="en-US"/>
          </a:p>
        </p:txBody>
      </p:sp>
    </p:spTree>
    <p:extLst>
      <p:ext uri="{BB962C8B-B14F-4D97-AF65-F5344CB8AC3E}">
        <p14:creationId xmlns:p14="http://schemas.microsoft.com/office/powerpoint/2010/main" val="489915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Coherence Mechanisms: </a:t>
            </a:r>
            <a:r>
              <a:rPr lang="en-US" dirty="0">
                <a:solidFill>
                  <a:srgbClr val="FFC000"/>
                </a:solidFill>
              </a:rPr>
              <a:t>Directory-Based</a:t>
            </a:r>
            <a:r>
              <a:rPr lang="en-US" dirty="0">
                <a:solidFill>
                  <a:srgbClr val="0070C0"/>
                </a:solidFill>
              </a:rPr>
              <a:t> </a:t>
            </a:r>
            <a:r>
              <a:rPr lang="en-US" sz="2000" dirty="0"/>
              <a:t>[1/2]</a:t>
            </a:r>
            <a:endParaRPr lang="en-US" dirty="0"/>
          </a:p>
        </p:txBody>
      </p:sp>
      <p:sp>
        <p:nvSpPr>
          <p:cNvPr id="3" name="Content Placeholder 2"/>
          <p:cNvSpPr>
            <a:spLocks noGrp="1"/>
          </p:cNvSpPr>
          <p:nvPr>
            <p:ph idx="1"/>
          </p:nvPr>
        </p:nvSpPr>
        <p:spPr/>
        <p:txBody>
          <a:bodyPr/>
          <a:lstStyle/>
          <a:p>
            <a:endParaRPr lang="en-US" sz="2000" dirty="0" err="1"/>
          </a:p>
          <a:p>
            <a:endParaRPr lang="en-US" sz="2000" dirty="0"/>
          </a:p>
          <a:p>
            <a:r>
              <a:rPr lang="en-US" sz="2000" dirty="0"/>
              <a:t>Encountered in systems with large core counts</a:t>
            </a:r>
          </a:p>
          <a:p>
            <a:pPr lvl="1"/>
            <a:r>
              <a:rPr lang="en-US" sz="1800" dirty="0"/>
              <a:t>Example: Intel Xeon Phi 7290 [72 core count, chip now discontinued]</a:t>
            </a:r>
          </a:p>
          <a:p>
            <a:pPr lvl="1"/>
            <a:endParaRPr lang="en-US" sz="1600" dirty="0"/>
          </a:p>
          <a:p>
            <a:pPr lvl="1"/>
            <a:endParaRPr lang="en-US" sz="1600" dirty="0"/>
          </a:p>
          <a:p>
            <a:r>
              <a:rPr lang="en-US" sz="2000" dirty="0"/>
              <a:t>Builds on the </a:t>
            </a:r>
            <a:r>
              <a:rPr lang="en-US" sz="2000" dirty="0">
                <a:solidFill>
                  <a:srgbClr val="0070C0"/>
                </a:solidFill>
              </a:rPr>
              <a:t>assumption that there is a fast point-to-point connection</a:t>
            </a:r>
            <a:r>
              <a:rPr lang="en-US" sz="2000" dirty="0"/>
              <a:t> between the cores</a:t>
            </a:r>
          </a:p>
          <a:p>
            <a:pPr lvl="1"/>
            <a:r>
              <a:rPr lang="en-US" sz="1600" dirty="0"/>
              <a:t>Requires a directory indicating which data is stored by which core’s cache</a:t>
            </a:r>
          </a:p>
          <a:p>
            <a:pPr lvl="2"/>
            <a:endParaRPr lang="en-US" sz="1300" dirty="0"/>
          </a:p>
          <a:p>
            <a:pPr lvl="1"/>
            <a:endParaRPr lang="en-US" sz="1600" dirty="0"/>
          </a:p>
          <a:p>
            <a:pPr lvl="1"/>
            <a:endParaRPr lang="en-US" sz="1600" dirty="0"/>
          </a:p>
          <a:p>
            <a:r>
              <a:rPr lang="en-US" sz="2000" dirty="0"/>
              <a:t>Pros: scales better than the snooping-based alternative</a:t>
            </a:r>
          </a:p>
          <a:p>
            <a:r>
              <a:rPr lang="en-US" sz="2000" dirty="0"/>
              <a:t>Cons: complex, overhead somewhat high</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40</a:t>
            </a:fld>
            <a:endParaRPr lang="en-US" altLang="en-US"/>
          </a:p>
        </p:txBody>
      </p:sp>
    </p:spTree>
    <p:extLst>
      <p:ext uri="{BB962C8B-B14F-4D97-AF65-F5344CB8AC3E}">
        <p14:creationId xmlns:p14="http://schemas.microsoft.com/office/powerpoint/2010/main" val="3632247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Coherence Mechanisms: </a:t>
            </a:r>
            <a:r>
              <a:rPr lang="en-US" dirty="0">
                <a:solidFill>
                  <a:srgbClr val="FFC000"/>
                </a:solidFill>
              </a:rPr>
              <a:t>Directory-Based</a:t>
            </a:r>
            <a:r>
              <a:rPr lang="en-US" dirty="0">
                <a:solidFill>
                  <a:srgbClr val="0070C0"/>
                </a:solidFill>
              </a:rPr>
              <a:t> </a:t>
            </a:r>
            <a:r>
              <a:rPr lang="en-US" sz="2000" dirty="0"/>
              <a:t>[2/2]</a:t>
            </a:r>
            <a:endParaRPr lang="en-US" dirty="0"/>
          </a:p>
        </p:txBody>
      </p:sp>
      <p:sp>
        <p:nvSpPr>
          <p:cNvPr id="3" name="Content Placeholder 2"/>
          <p:cNvSpPr>
            <a:spLocks noGrp="1"/>
          </p:cNvSpPr>
          <p:nvPr>
            <p:ph idx="1"/>
          </p:nvPr>
        </p:nvSpPr>
        <p:spPr/>
        <p:txBody>
          <a:bodyPr/>
          <a:lstStyle/>
          <a:p>
            <a:endParaRPr lang="en-US" sz="2000" dirty="0" err="1"/>
          </a:p>
          <a:p>
            <a:endParaRPr lang="en-US" sz="2000" dirty="0"/>
          </a:p>
          <a:p>
            <a:r>
              <a:rPr lang="en-US" sz="2000" dirty="0"/>
              <a:t>Directory typically split into pieces; each piece stored by one core</a:t>
            </a:r>
          </a:p>
          <a:p>
            <a:endParaRPr lang="en-US" sz="2000" dirty="0"/>
          </a:p>
          <a:p>
            <a:endParaRPr lang="en-US" sz="2000" dirty="0"/>
          </a:p>
          <a:p>
            <a:r>
              <a:rPr lang="en-US" sz="2000" dirty="0"/>
              <a:t>Each mem. transaction needs to consider the possibility of invalidating a cache line in some other core’s cache</a:t>
            </a:r>
          </a:p>
          <a:p>
            <a:endParaRPr lang="en-US" sz="2000" dirty="0"/>
          </a:p>
          <a:p>
            <a:endParaRPr lang="en-US" sz="2000" dirty="0"/>
          </a:p>
          <a:p>
            <a:r>
              <a:rPr lang="en-US" sz="2000" dirty="0"/>
              <a:t>Overhead grows, particularly if you have NUMA architectures</a:t>
            </a:r>
          </a:p>
          <a:p>
            <a:pPr lvl="1"/>
            <a:r>
              <a:rPr lang="en-US" sz="1600" dirty="0"/>
              <a:t>Ultimately, it’s not OpenMP’s fault – it’s an interplay between the underlying hardware and the shared memory model embraced</a:t>
            </a:r>
          </a:p>
          <a:p>
            <a:pPr lvl="2"/>
            <a:r>
              <a:rPr lang="en-US" sz="1300" dirty="0">
                <a:solidFill>
                  <a:srgbClr val="0070C0"/>
                </a:solidFill>
              </a:rPr>
              <a:t>Threads are heavy</a:t>
            </a:r>
          </a:p>
          <a:p>
            <a:pPr lvl="2"/>
            <a:r>
              <a:rPr lang="en-US" sz="1300" dirty="0">
                <a:solidFill>
                  <a:srgbClr val="0070C0"/>
                </a:solidFill>
              </a:rPr>
              <a:t>Memory transactions incur overhead</a:t>
            </a:r>
          </a:p>
          <a:p>
            <a:endParaRPr lang="en-US" sz="20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41</a:t>
            </a:fld>
            <a:endParaRPr lang="en-US" altLang="en-US"/>
          </a:p>
        </p:txBody>
      </p:sp>
    </p:spTree>
    <p:extLst>
      <p:ext uri="{BB962C8B-B14F-4D97-AF65-F5344CB8AC3E}">
        <p14:creationId xmlns:p14="http://schemas.microsoft.com/office/powerpoint/2010/main" val="2118437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Coherence Mechanisms: </a:t>
            </a:r>
            <a:r>
              <a:rPr lang="en-US" dirty="0">
                <a:solidFill>
                  <a:srgbClr val="FFC000"/>
                </a:solidFill>
              </a:rPr>
              <a:t>Snooping/Sniffing-Based</a:t>
            </a:r>
          </a:p>
        </p:txBody>
      </p:sp>
      <p:sp>
        <p:nvSpPr>
          <p:cNvPr id="3" name="Content Placeholder 2"/>
          <p:cNvSpPr>
            <a:spLocks noGrp="1"/>
          </p:cNvSpPr>
          <p:nvPr>
            <p:ph sz="half" idx="1"/>
          </p:nvPr>
        </p:nvSpPr>
        <p:spPr/>
        <p:txBody>
          <a:bodyPr/>
          <a:lstStyle/>
          <a:p>
            <a:endParaRPr lang="en-US" sz="2000" dirty="0"/>
          </a:p>
          <a:p>
            <a:r>
              <a:rPr lang="en-US" sz="2000" dirty="0"/>
              <a:t>Encountered in systems with small core counts</a:t>
            </a:r>
          </a:p>
          <a:p>
            <a:endParaRPr lang="en-US" sz="2000" dirty="0"/>
          </a:p>
          <a:p>
            <a:endParaRPr lang="en-US" sz="2000" dirty="0"/>
          </a:p>
          <a:p>
            <a:r>
              <a:rPr lang="en-US" sz="2000" dirty="0"/>
              <a:t>Builds on the assumption of a front-side bus; i.e., all memory transactions initiated by any core are processed through one connection/junction to the system memory</a:t>
            </a:r>
          </a:p>
          <a:p>
            <a:endParaRPr lang="en-US" sz="2000" dirty="0"/>
          </a:p>
          <a:p>
            <a:endParaRPr lang="en-US" sz="2000" dirty="0"/>
          </a:p>
          <a:p>
            <a:r>
              <a:rPr lang="en-US" sz="2000" dirty="0"/>
              <a:t>Pros: simple</a:t>
            </a:r>
          </a:p>
          <a:p>
            <a:r>
              <a:rPr lang="en-US" sz="2000" dirty="0"/>
              <a:t>Cons: doesn’t scale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42</a:t>
            </a:fld>
            <a:endParaRPr lang="en-US" altLang="en-US"/>
          </a:p>
        </p:txBody>
      </p:sp>
      <p:grpSp>
        <p:nvGrpSpPr>
          <p:cNvPr id="5" name="Group 4"/>
          <p:cNvGrpSpPr/>
          <p:nvPr/>
        </p:nvGrpSpPr>
        <p:grpSpPr>
          <a:xfrm>
            <a:off x="8173960" y="1644348"/>
            <a:ext cx="3352800" cy="2877561"/>
            <a:chOff x="4343400" y="3657601"/>
            <a:chExt cx="3352800" cy="2877561"/>
          </a:xfrm>
        </p:grpSpPr>
        <p:pic>
          <p:nvPicPr>
            <p:cNvPr id="6" name="Picture 5"/>
            <p:cNvPicPr>
              <a:picLocks noChangeAspect="1"/>
            </p:cNvPicPr>
            <p:nvPr/>
          </p:nvPicPr>
          <p:blipFill>
            <a:blip r:embed="rId2"/>
            <a:stretch>
              <a:fillRect/>
            </a:stretch>
          </p:blipFill>
          <p:spPr>
            <a:xfrm>
              <a:off x="4343400" y="3657601"/>
              <a:ext cx="3304318" cy="2877561"/>
            </a:xfrm>
            <a:prstGeom prst="rect">
              <a:avLst/>
            </a:prstGeom>
          </p:spPr>
        </p:pic>
        <p:sp>
          <p:nvSpPr>
            <p:cNvPr id="7" name="Rectangle 6"/>
            <p:cNvSpPr/>
            <p:nvPr/>
          </p:nvSpPr>
          <p:spPr>
            <a:xfrm>
              <a:off x="7287358" y="4495800"/>
              <a:ext cx="408842" cy="2432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Arrow Connector 8"/>
          <p:cNvCxnSpPr/>
          <p:nvPr/>
        </p:nvCxnSpPr>
        <p:spPr>
          <a:xfrm flipV="1">
            <a:off x="7774845" y="3970869"/>
            <a:ext cx="1847522" cy="25658"/>
          </a:xfrm>
          <a:prstGeom prst="straightConnector1">
            <a:avLst/>
          </a:prstGeom>
          <a:ln w="15875">
            <a:prstDash val="sysDash"/>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971236" y="3405700"/>
            <a:ext cx="865942" cy="738664"/>
          </a:xfrm>
          <a:prstGeom prst="rect">
            <a:avLst/>
          </a:prstGeom>
        </p:spPr>
        <p:txBody>
          <a:bodyPr wrap="none">
            <a:spAutoFit/>
          </a:bodyPr>
          <a:lstStyle/>
          <a:p>
            <a:pPr algn="r"/>
            <a:r>
              <a:rPr lang="en-US" sz="1400" dirty="0"/>
              <a:t>Snooping</a:t>
            </a:r>
            <a:br>
              <a:rPr lang="en-US" sz="1400" dirty="0"/>
            </a:br>
            <a:r>
              <a:rPr lang="en-US" sz="1400" dirty="0"/>
              <a:t>happens</a:t>
            </a:r>
            <a:br>
              <a:rPr lang="en-US" sz="1400" dirty="0"/>
            </a:br>
            <a:r>
              <a:rPr lang="en-US" sz="1400" dirty="0"/>
              <a:t>here</a:t>
            </a:r>
          </a:p>
        </p:txBody>
      </p:sp>
    </p:spTree>
    <p:extLst>
      <p:ext uri="{BB962C8B-B14F-4D97-AF65-F5344CB8AC3E}">
        <p14:creationId xmlns:p14="http://schemas.microsoft.com/office/powerpoint/2010/main" val="2074249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MESI Protocol: Example of </a:t>
            </a:r>
            <a:r>
              <a:rPr lang="en-US" b="1" dirty="0">
                <a:solidFill>
                  <a:srgbClr val="FFC000"/>
                </a:solidFill>
              </a:rPr>
              <a:t>Snooping</a:t>
            </a:r>
            <a:r>
              <a:rPr lang="en-US" dirty="0"/>
              <a:t>-Based Cache Coherence Protocol</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43</a:t>
            </a:fld>
            <a:endParaRPr lang="en-US" altLang="en-US"/>
          </a:p>
        </p:txBody>
      </p:sp>
      <p:pic>
        <p:nvPicPr>
          <p:cNvPr id="11266" name="Picture 2" descr="http://i2.mirror.co.uk/incoming/article4677722.ece/ALTERNATES/s1227b/Lionel-Messi-breaks-the-Spanish-league-scoring-record.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980511" y="1719263"/>
            <a:ext cx="6230978" cy="441166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8183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3"/>
          <p:cNvSpPr txBox="1">
            <a:spLocks noChangeArrowheads="1"/>
          </p:cNvSpPr>
          <p:nvPr/>
        </p:nvSpPr>
        <p:spPr bwMode="auto">
          <a:xfrm>
            <a:off x="925285" y="1079837"/>
            <a:ext cx="8993365"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l">
              <a:buFontTx/>
              <a:buChar char="•"/>
            </a:pPr>
            <a:r>
              <a:rPr lang="en-US" altLang="en-US" sz="2000" dirty="0"/>
              <a:t> Cache lines have </a:t>
            </a:r>
            <a:r>
              <a:rPr lang="en-US" altLang="en-US" sz="2000" dirty="0">
                <a:solidFill>
                  <a:srgbClr val="0070C0"/>
                </a:solidFill>
              </a:rPr>
              <a:t>state</a:t>
            </a:r>
            <a:r>
              <a:rPr lang="en-US" altLang="en-US" sz="2000" dirty="0"/>
              <a:t> bits</a:t>
            </a:r>
          </a:p>
          <a:p>
            <a:pPr algn="l">
              <a:buFontTx/>
              <a:buChar char="•"/>
            </a:pPr>
            <a:r>
              <a:rPr lang="en-US" altLang="en-US" sz="2000" dirty="0"/>
              <a:t> Data migrates between processor caches, state transitions maintain coherence</a:t>
            </a:r>
          </a:p>
          <a:p>
            <a:pPr algn="l">
              <a:buFontTx/>
              <a:buChar char="•"/>
            </a:pPr>
            <a:r>
              <a:rPr lang="en-US" altLang="en-US" sz="2000" b="1" dirty="0">
                <a:solidFill>
                  <a:srgbClr val="0070C0"/>
                </a:solidFill>
              </a:rPr>
              <a:t> MESI</a:t>
            </a:r>
            <a:r>
              <a:rPr lang="en-US" altLang="en-US" sz="2000" dirty="0">
                <a:solidFill>
                  <a:srgbClr val="0033CC"/>
                </a:solidFill>
              </a:rPr>
              <a:t> </a:t>
            </a:r>
            <a:r>
              <a:rPr lang="en-US" altLang="en-US" sz="2000" dirty="0"/>
              <a:t>Protocol has four states:</a:t>
            </a:r>
            <a:r>
              <a:rPr lang="en-US" altLang="en-US" sz="2000" dirty="0">
                <a:solidFill>
                  <a:srgbClr val="0033CC"/>
                </a:solidFill>
              </a:rPr>
              <a:t>  </a:t>
            </a:r>
            <a:r>
              <a:rPr lang="en-US" altLang="en-US" sz="2000" dirty="0">
                <a:solidFill>
                  <a:srgbClr val="0070C0"/>
                </a:solidFill>
              </a:rPr>
              <a:t>M</a:t>
            </a:r>
            <a:r>
              <a:rPr lang="en-US" altLang="en-US" sz="2000" dirty="0">
                <a:solidFill>
                  <a:srgbClr val="0033CC"/>
                </a:solidFill>
              </a:rPr>
              <a:t>: </a:t>
            </a:r>
            <a:r>
              <a:rPr lang="en-US" altLang="en-US" sz="2000" dirty="0">
                <a:solidFill>
                  <a:srgbClr val="CC0000"/>
                </a:solidFill>
              </a:rPr>
              <a:t>Modified</a:t>
            </a:r>
            <a:r>
              <a:rPr lang="en-US" altLang="en-US" sz="2000" dirty="0">
                <a:solidFill>
                  <a:srgbClr val="0033CC"/>
                </a:solidFill>
              </a:rPr>
              <a:t>, </a:t>
            </a:r>
            <a:r>
              <a:rPr lang="en-US" altLang="en-US" sz="2000" dirty="0">
                <a:solidFill>
                  <a:srgbClr val="0070C0"/>
                </a:solidFill>
              </a:rPr>
              <a:t>E</a:t>
            </a:r>
            <a:r>
              <a:rPr lang="en-US" altLang="en-US" sz="2000" dirty="0">
                <a:solidFill>
                  <a:srgbClr val="0033CC"/>
                </a:solidFill>
              </a:rPr>
              <a:t>: </a:t>
            </a:r>
            <a:r>
              <a:rPr lang="en-US" altLang="en-US" sz="2000" dirty="0">
                <a:solidFill>
                  <a:srgbClr val="CC0000"/>
                </a:solidFill>
              </a:rPr>
              <a:t>Exclusive</a:t>
            </a:r>
            <a:r>
              <a:rPr lang="en-US" altLang="en-US" sz="2000" dirty="0">
                <a:solidFill>
                  <a:srgbClr val="0033CC"/>
                </a:solidFill>
              </a:rPr>
              <a:t>, </a:t>
            </a:r>
            <a:r>
              <a:rPr lang="en-US" altLang="en-US" sz="2000" dirty="0">
                <a:solidFill>
                  <a:srgbClr val="0070C0"/>
                </a:solidFill>
              </a:rPr>
              <a:t>S</a:t>
            </a:r>
            <a:r>
              <a:rPr lang="en-US" altLang="en-US" sz="2000" dirty="0">
                <a:solidFill>
                  <a:srgbClr val="0033CC"/>
                </a:solidFill>
              </a:rPr>
              <a:t>: </a:t>
            </a:r>
            <a:r>
              <a:rPr lang="en-US" altLang="en-US" sz="2000" dirty="0">
                <a:solidFill>
                  <a:srgbClr val="CC0000"/>
                </a:solidFill>
              </a:rPr>
              <a:t>Shared</a:t>
            </a:r>
            <a:r>
              <a:rPr lang="en-US" altLang="en-US" sz="2000" dirty="0">
                <a:solidFill>
                  <a:srgbClr val="0033CC"/>
                </a:solidFill>
              </a:rPr>
              <a:t>, </a:t>
            </a:r>
            <a:r>
              <a:rPr lang="en-US" altLang="en-US" sz="2000" dirty="0">
                <a:solidFill>
                  <a:srgbClr val="0070C0"/>
                </a:solidFill>
              </a:rPr>
              <a:t>I</a:t>
            </a:r>
            <a:r>
              <a:rPr lang="en-US" altLang="en-US" sz="2000" dirty="0">
                <a:solidFill>
                  <a:srgbClr val="0033CC"/>
                </a:solidFill>
              </a:rPr>
              <a:t>: </a:t>
            </a:r>
            <a:r>
              <a:rPr lang="en-US" altLang="en-US" sz="2000" dirty="0">
                <a:solidFill>
                  <a:srgbClr val="CC0000"/>
                </a:solidFill>
              </a:rPr>
              <a:t>Invalid</a:t>
            </a:r>
          </a:p>
        </p:txBody>
      </p:sp>
      <p:sp>
        <p:nvSpPr>
          <p:cNvPr id="7173" name="Text Box 5"/>
          <p:cNvSpPr txBox="1">
            <a:spLocks noChangeArrowheads="1"/>
          </p:cNvSpPr>
          <p:nvPr/>
        </p:nvSpPr>
        <p:spPr bwMode="auto">
          <a:xfrm>
            <a:off x="3946643" y="2431583"/>
            <a:ext cx="202876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dirty="0">
                <a:solidFill>
                  <a:srgbClr val="0070C0"/>
                </a:solidFill>
              </a:rPr>
              <a:t>Processor A</a:t>
            </a:r>
            <a:r>
              <a:rPr lang="en-US" altLang="en-US" dirty="0"/>
              <a:t>’s Cache</a:t>
            </a:r>
          </a:p>
        </p:txBody>
      </p:sp>
      <p:sp>
        <p:nvSpPr>
          <p:cNvPr id="7174" name="Text Box 6"/>
          <p:cNvSpPr txBox="1">
            <a:spLocks noChangeArrowheads="1"/>
          </p:cNvSpPr>
          <p:nvPr/>
        </p:nvSpPr>
        <p:spPr bwMode="auto">
          <a:xfrm>
            <a:off x="6362700" y="2444987"/>
            <a:ext cx="202953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dirty="0">
                <a:solidFill>
                  <a:srgbClr val="0070C0"/>
                </a:solidFill>
              </a:rPr>
              <a:t>Processor B</a:t>
            </a:r>
            <a:r>
              <a:rPr lang="en-US" altLang="en-US" dirty="0"/>
              <a:t>’s Cache</a:t>
            </a:r>
          </a:p>
        </p:txBody>
      </p:sp>
      <p:sp>
        <p:nvSpPr>
          <p:cNvPr id="7175" name="Line 7"/>
          <p:cNvSpPr>
            <a:spLocks noChangeShapeType="1"/>
          </p:cNvSpPr>
          <p:nvPr/>
        </p:nvSpPr>
        <p:spPr bwMode="auto">
          <a:xfrm>
            <a:off x="6248400" y="2623452"/>
            <a:ext cx="0" cy="3810000"/>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6" name="Text Box 8"/>
          <p:cNvSpPr txBox="1">
            <a:spLocks noChangeArrowheads="1"/>
          </p:cNvSpPr>
          <p:nvPr/>
        </p:nvSpPr>
        <p:spPr bwMode="auto">
          <a:xfrm>
            <a:off x="1693294" y="3148120"/>
            <a:ext cx="21103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dirty="0"/>
              <a:t>1. </a:t>
            </a:r>
            <a:r>
              <a:rPr lang="en-US" altLang="en-US" dirty="0">
                <a:solidFill>
                  <a:schemeClr val="tx2"/>
                </a:solidFill>
              </a:rPr>
              <a:t>Read variable “</a:t>
            </a:r>
            <a:r>
              <a:rPr lang="en-US" altLang="en-US" dirty="0" err="1">
                <a:solidFill>
                  <a:schemeClr val="tx2"/>
                </a:solidFill>
              </a:rPr>
              <a:t>zz</a:t>
            </a:r>
            <a:r>
              <a:rPr lang="en-US" altLang="en-US" dirty="0">
                <a:solidFill>
                  <a:schemeClr val="tx2"/>
                </a:solidFill>
              </a:rPr>
              <a:t>”</a:t>
            </a:r>
          </a:p>
        </p:txBody>
      </p:sp>
      <p:sp>
        <p:nvSpPr>
          <p:cNvPr id="7177" name="Rectangle 9"/>
          <p:cNvSpPr>
            <a:spLocks noChangeArrowheads="1"/>
          </p:cNvSpPr>
          <p:nvPr/>
        </p:nvSpPr>
        <p:spPr bwMode="auto">
          <a:xfrm>
            <a:off x="4038600" y="2852052"/>
            <a:ext cx="1905000" cy="990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8" name="Rectangle 10"/>
          <p:cNvSpPr>
            <a:spLocks noChangeArrowheads="1"/>
          </p:cNvSpPr>
          <p:nvPr/>
        </p:nvSpPr>
        <p:spPr bwMode="auto">
          <a:xfrm>
            <a:off x="4038600" y="3004452"/>
            <a:ext cx="1905000" cy="228600"/>
          </a:xfrm>
          <a:prstGeom prst="rect">
            <a:avLst/>
          </a:prstGeom>
          <a:solidFill>
            <a:srgbClr val="339966"/>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9" name="Text Box 11"/>
          <p:cNvSpPr txBox="1">
            <a:spLocks noChangeArrowheads="1"/>
          </p:cNvSpPr>
          <p:nvPr/>
        </p:nvSpPr>
        <p:spPr bwMode="auto">
          <a:xfrm>
            <a:off x="5348804" y="2874277"/>
            <a:ext cx="43128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en-US" sz="2400" dirty="0" err="1"/>
              <a:t>zz</a:t>
            </a:r>
            <a:endParaRPr lang="en-US" altLang="en-US" sz="2400" dirty="0"/>
          </a:p>
        </p:txBody>
      </p:sp>
      <p:sp>
        <p:nvSpPr>
          <p:cNvPr id="7180" name="Text Box 12"/>
          <p:cNvSpPr txBox="1">
            <a:spLocks noChangeArrowheads="1"/>
          </p:cNvSpPr>
          <p:nvPr/>
        </p:nvSpPr>
        <p:spPr bwMode="auto">
          <a:xfrm>
            <a:off x="4273550" y="3156852"/>
            <a:ext cx="14414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400" dirty="0"/>
              <a:t>  I</a:t>
            </a:r>
            <a:r>
              <a:rPr lang="en-US" altLang="en-US" sz="2400" dirty="0">
                <a:sym typeface="Wingdings" panose="05000000000000000000" pitchFamily="2" charset="2"/>
              </a:rPr>
              <a:t>E    </a:t>
            </a:r>
            <a:r>
              <a:rPr lang="en-US" altLang="en-US" dirty="0">
                <a:sym typeface="Wingdings" panose="05000000000000000000" pitchFamily="2" charset="2"/>
              </a:rPr>
              <a:t> </a:t>
            </a:r>
            <a:endParaRPr lang="en-US" altLang="en-US" dirty="0"/>
          </a:p>
        </p:txBody>
      </p:sp>
      <p:sp>
        <p:nvSpPr>
          <p:cNvPr id="7187" name="Rectangle 19"/>
          <p:cNvSpPr>
            <a:spLocks noChangeArrowheads="1"/>
          </p:cNvSpPr>
          <p:nvPr/>
        </p:nvSpPr>
        <p:spPr bwMode="auto">
          <a:xfrm>
            <a:off x="6477000" y="4223652"/>
            <a:ext cx="1905000" cy="228600"/>
          </a:xfrm>
          <a:prstGeom prst="rect">
            <a:avLst/>
          </a:prstGeom>
          <a:solidFill>
            <a:srgbClr val="339966"/>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8" name="Text Box 20"/>
          <p:cNvSpPr txBox="1">
            <a:spLocks noChangeArrowheads="1"/>
          </p:cNvSpPr>
          <p:nvPr/>
        </p:nvSpPr>
        <p:spPr bwMode="auto">
          <a:xfrm>
            <a:off x="7777843" y="4071252"/>
            <a:ext cx="467633"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en-US" sz="2400" dirty="0" err="1"/>
              <a:t>zz</a:t>
            </a:r>
            <a:endParaRPr lang="en-US" altLang="en-US" sz="2400" dirty="0"/>
          </a:p>
        </p:txBody>
      </p:sp>
      <p:sp>
        <p:nvSpPr>
          <p:cNvPr id="7190" name="Text Box 22"/>
          <p:cNvSpPr txBox="1">
            <a:spLocks noChangeArrowheads="1"/>
          </p:cNvSpPr>
          <p:nvPr/>
        </p:nvSpPr>
        <p:spPr bwMode="auto">
          <a:xfrm>
            <a:off x="6711950" y="4376052"/>
            <a:ext cx="11366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400"/>
              <a:t>  I</a:t>
            </a:r>
            <a:r>
              <a:rPr lang="en-US" altLang="en-US" sz="2400">
                <a:sym typeface="Wingdings" panose="05000000000000000000" pitchFamily="2" charset="2"/>
              </a:rPr>
              <a:t>S    </a:t>
            </a:r>
            <a:r>
              <a:rPr lang="en-US" altLang="en-US">
                <a:sym typeface="Wingdings" panose="05000000000000000000" pitchFamily="2" charset="2"/>
              </a:rPr>
              <a:t> </a:t>
            </a:r>
          </a:p>
        </p:txBody>
      </p:sp>
      <p:sp>
        <p:nvSpPr>
          <p:cNvPr id="7192" name="Rectangle 24"/>
          <p:cNvSpPr>
            <a:spLocks noChangeArrowheads="1"/>
          </p:cNvSpPr>
          <p:nvPr/>
        </p:nvSpPr>
        <p:spPr bwMode="auto">
          <a:xfrm>
            <a:off x="4038600" y="4071252"/>
            <a:ext cx="1905000" cy="990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3" name="Rectangle 25"/>
          <p:cNvSpPr>
            <a:spLocks noChangeArrowheads="1"/>
          </p:cNvSpPr>
          <p:nvPr/>
        </p:nvSpPr>
        <p:spPr bwMode="auto">
          <a:xfrm>
            <a:off x="4038600" y="4223652"/>
            <a:ext cx="1905000" cy="228600"/>
          </a:xfrm>
          <a:prstGeom prst="rect">
            <a:avLst/>
          </a:prstGeom>
          <a:solidFill>
            <a:srgbClr val="339966"/>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4" name="Text Box 26"/>
          <p:cNvSpPr txBox="1">
            <a:spLocks noChangeArrowheads="1"/>
          </p:cNvSpPr>
          <p:nvPr/>
        </p:nvSpPr>
        <p:spPr bwMode="auto">
          <a:xfrm>
            <a:off x="5348804" y="4093477"/>
            <a:ext cx="43128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en-US" sz="2400" dirty="0" err="1"/>
              <a:t>zz</a:t>
            </a:r>
            <a:endParaRPr lang="en-US" altLang="en-US" sz="2400" dirty="0"/>
          </a:p>
        </p:txBody>
      </p:sp>
      <p:sp>
        <p:nvSpPr>
          <p:cNvPr id="7196" name="Text Box 28"/>
          <p:cNvSpPr txBox="1">
            <a:spLocks noChangeArrowheads="1"/>
          </p:cNvSpPr>
          <p:nvPr/>
        </p:nvSpPr>
        <p:spPr bwMode="auto">
          <a:xfrm>
            <a:off x="4273550" y="4376052"/>
            <a:ext cx="13652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400" dirty="0"/>
              <a:t>  E</a:t>
            </a:r>
            <a:r>
              <a:rPr lang="en-US" altLang="en-US" sz="2400" dirty="0">
                <a:sym typeface="Wingdings" panose="05000000000000000000" pitchFamily="2" charset="2"/>
              </a:rPr>
              <a:t>S    </a:t>
            </a:r>
            <a:r>
              <a:rPr lang="en-US" altLang="en-US" dirty="0">
                <a:sym typeface="Wingdings" panose="05000000000000000000" pitchFamily="2" charset="2"/>
              </a:rPr>
              <a:t> </a:t>
            </a:r>
          </a:p>
        </p:txBody>
      </p:sp>
      <p:sp>
        <p:nvSpPr>
          <p:cNvPr id="7198" name="Rectangle 30"/>
          <p:cNvSpPr>
            <a:spLocks noChangeArrowheads="1"/>
          </p:cNvSpPr>
          <p:nvPr/>
        </p:nvSpPr>
        <p:spPr bwMode="auto">
          <a:xfrm>
            <a:off x="4038600" y="5366652"/>
            <a:ext cx="1905000" cy="10668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9" name="Rectangle 31"/>
          <p:cNvSpPr>
            <a:spLocks noChangeArrowheads="1"/>
          </p:cNvSpPr>
          <p:nvPr/>
        </p:nvSpPr>
        <p:spPr bwMode="auto">
          <a:xfrm>
            <a:off x="4038600" y="5519052"/>
            <a:ext cx="1905000" cy="228600"/>
          </a:xfrm>
          <a:prstGeom prst="rect">
            <a:avLst/>
          </a:prstGeom>
          <a:solidFill>
            <a:srgbClr val="339966"/>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0" name="Text Box 32"/>
          <p:cNvSpPr txBox="1">
            <a:spLocks noChangeArrowheads="1"/>
          </p:cNvSpPr>
          <p:nvPr/>
        </p:nvSpPr>
        <p:spPr bwMode="auto">
          <a:xfrm>
            <a:off x="5348804" y="5388877"/>
            <a:ext cx="43128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en-US" sz="2400" dirty="0" err="1"/>
              <a:t>zz</a:t>
            </a:r>
            <a:endParaRPr lang="en-US" altLang="en-US" sz="2400" dirty="0"/>
          </a:p>
        </p:txBody>
      </p:sp>
      <p:sp>
        <p:nvSpPr>
          <p:cNvPr id="7202" name="Text Box 34"/>
          <p:cNvSpPr txBox="1">
            <a:spLocks noChangeArrowheads="1"/>
          </p:cNvSpPr>
          <p:nvPr/>
        </p:nvSpPr>
        <p:spPr bwMode="auto">
          <a:xfrm>
            <a:off x="4273550" y="5671452"/>
            <a:ext cx="13652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400"/>
              <a:t>  S</a:t>
            </a:r>
            <a:r>
              <a:rPr lang="en-US" altLang="en-US" sz="2400">
                <a:sym typeface="Wingdings" panose="05000000000000000000" pitchFamily="2" charset="2"/>
              </a:rPr>
              <a:t></a:t>
            </a:r>
            <a:r>
              <a:rPr lang="en-US" altLang="en-US" sz="2400"/>
              <a:t>M</a:t>
            </a:r>
            <a:r>
              <a:rPr lang="en-US" altLang="en-US" sz="2400">
                <a:sym typeface="Wingdings" panose="05000000000000000000" pitchFamily="2" charset="2"/>
              </a:rPr>
              <a:t>  </a:t>
            </a:r>
            <a:r>
              <a:rPr lang="en-US" altLang="en-US">
                <a:sym typeface="Wingdings" panose="05000000000000000000" pitchFamily="2" charset="2"/>
              </a:rPr>
              <a:t> </a:t>
            </a:r>
          </a:p>
        </p:txBody>
      </p:sp>
      <p:sp>
        <p:nvSpPr>
          <p:cNvPr id="7204" name="Text Box 36"/>
          <p:cNvSpPr txBox="1">
            <a:spLocks noChangeArrowheads="1"/>
          </p:cNvSpPr>
          <p:nvPr/>
        </p:nvSpPr>
        <p:spPr bwMode="auto">
          <a:xfrm>
            <a:off x="8534401" y="4419986"/>
            <a:ext cx="21103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dirty="0"/>
              <a:t>2. Read variable “</a:t>
            </a:r>
            <a:r>
              <a:rPr lang="en-US" altLang="en-US" dirty="0" err="1"/>
              <a:t>zz</a:t>
            </a:r>
            <a:r>
              <a:rPr lang="en-US" altLang="en-US" dirty="0"/>
              <a:t>”</a:t>
            </a:r>
          </a:p>
        </p:txBody>
      </p:sp>
      <p:sp>
        <p:nvSpPr>
          <p:cNvPr id="7205" name="Rectangle 37"/>
          <p:cNvSpPr>
            <a:spLocks noChangeArrowheads="1"/>
          </p:cNvSpPr>
          <p:nvPr/>
        </p:nvSpPr>
        <p:spPr bwMode="auto">
          <a:xfrm>
            <a:off x="6477000" y="4071252"/>
            <a:ext cx="1905000" cy="9144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7" name="Line 39"/>
          <p:cNvSpPr>
            <a:spLocks noChangeShapeType="1"/>
          </p:cNvSpPr>
          <p:nvPr/>
        </p:nvSpPr>
        <p:spPr bwMode="auto">
          <a:xfrm>
            <a:off x="5943600" y="3156852"/>
            <a:ext cx="533400" cy="1066800"/>
          </a:xfrm>
          <a:prstGeom prst="line">
            <a:avLst/>
          </a:prstGeom>
          <a:noFill/>
          <a:ln w="9525">
            <a:solidFill>
              <a:schemeClr val="tx1"/>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208" name="Rectangle 40"/>
          <p:cNvSpPr>
            <a:spLocks noChangeArrowheads="1"/>
          </p:cNvSpPr>
          <p:nvPr/>
        </p:nvSpPr>
        <p:spPr bwMode="auto">
          <a:xfrm>
            <a:off x="6553200" y="5519052"/>
            <a:ext cx="1905000" cy="228600"/>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0" name="Text Box 42"/>
          <p:cNvSpPr txBox="1">
            <a:spLocks noChangeArrowheads="1"/>
          </p:cNvSpPr>
          <p:nvPr/>
        </p:nvSpPr>
        <p:spPr bwMode="auto">
          <a:xfrm>
            <a:off x="6788150" y="5671452"/>
            <a:ext cx="11366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400"/>
              <a:t>  S</a:t>
            </a:r>
            <a:r>
              <a:rPr lang="en-US" altLang="en-US" sz="2400">
                <a:sym typeface="Wingdings" panose="05000000000000000000" pitchFamily="2" charset="2"/>
              </a:rPr>
              <a:t></a:t>
            </a:r>
            <a:r>
              <a:rPr lang="en-US" altLang="en-US" sz="2400"/>
              <a:t>I</a:t>
            </a:r>
            <a:r>
              <a:rPr lang="en-US" altLang="en-US" sz="2400">
                <a:sym typeface="Wingdings" panose="05000000000000000000" pitchFamily="2" charset="2"/>
              </a:rPr>
              <a:t>    </a:t>
            </a:r>
            <a:r>
              <a:rPr lang="en-US" altLang="en-US">
                <a:sym typeface="Wingdings" panose="05000000000000000000" pitchFamily="2" charset="2"/>
              </a:rPr>
              <a:t> </a:t>
            </a:r>
          </a:p>
        </p:txBody>
      </p:sp>
      <p:sp>
        <p:nvSpPr>
          <p:cNvPr id="7212" name="Rectangle 44"/>
          <p:cNvSpPr>
            <a:spLocks noChangeArrowheads="1"/>
          </p:cNvSpPr>
          <p:nvPr/>
        </p:nvSpPr>
        <p:spPr bwMode="auto">
          <a:xfrm>
            <a:off x="6553200" y="5366652"/>
            <a:ext cx="1905000" cy="10668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3" name="Text Box 45"/>
          <p:cNvSpPr txBox="1">
            <a:spLocks noChangeArrowheads="1"/>
          </p:cNvSpPr>
          <p:nvPr/>
        </p:nvSpPr>
        <p:spPr bwMode="auto">
          <a:xfrm>
            <a:off x="1710758" y="5712453"/>
            <a:ext cx="21629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dirty="0"/>
              <a:t>3. </a:t>
            </a:r>
            <a:r>
              <a:rPr lang="en-US" altLang="en-US" dirty="0">
                <a:solidFill>
                  <a:schemeClr val="tx2"/>
                </a:solidFill>
              </a:rPr>
              <a:t>Write variable “</a:t>
            </a:r>
            <a:r>
              <a:rPr lang="en-US" altLang="en-US" dirty="0" err="1">
                <a:solidFill>
                  <a:schemeClr val="tx2"/>
                </a:solidFill>
              </a:rPr>
              <a:t>zz</a:t>
            </a:r>
            <a:r>
              <a:rPr lang="en-US" altLang="en-US" dirty="0">
                <a:solidFill>
                  <a:schemeClr val="tx2"/>
                </a:solidFill>
              </a:rPr>
              <a:t>”</a:t>
            </a:r>
          </a:p>
        </p:txBody>
      </p:sp>
      <p:sp>
        <p:nvSpPr>
          <p:cNvPr id="7214" name="Text Box 46"/>
          <p:cNvSpPr txBox="1">
            <a:spLocks noChangeArrowheads="1"/>
          </p:cNvSpPr>
          <p:nvPr/>
        </p:nvSpPr>
        <p:spPr bwMode="auto">
          <a:xfrm>
            <a:off x="8534401" y="5595253"/>
            <a:ext cx="1410322"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dirty="0"/>
              <a:t>Cache line</a:t>
            </a:r>
          </a:p>
          <a:p>
            <a:pPr algn="l"/>
            <a:r>
              <a:rPr lang="en-US" altLang="en-US" dirty="0"/>
              <a:t>is invalidated</a:t>
            </a:r>
          </a:p>
        </p:txBody>
      </p:sp>
      <p:sp>
        <p:nvSpPr>
          <p:cNvPr id="7215" name="Line 47"/>
          <p:cNvSpPr>
            <a:spLocks noChangeShapeType="1"/>
          </p:cNvSpPr>
          <p:nvPr/>
        </p:nvSpPr>
        <p:spPr bwMode="auto">
          <a:xfrm>
            <a:off x="6019800" y="5671452"/>
            <a:ext cx="533400" cy="0"/>
          </a:xfrm>
          <a:prstGeom prst="line">
            <a:avLst/>
          </a:prstGeom>
          <a:noFill/>
          <a:ln w="9525">
            <a:solidFill>
              <a:schemeClr val="tx1"/>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216" name="Text Box 48"/>
          <p:cNvSpPr txBox="1">
            <a:spLocks noChangeArrowheads="1"/>
          </p:cNvSpPr>
          <p:nvPr/>
        </p:nvSpPr>
        <p:spPr bwMode="auto">
          <a:xfrm>
            <a:off x="4724401" y="3510866"/>
            <a:ext cx="1006429"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dirty="0"/>
              <a:t>“</a:t>
            </a:r>
            <a:r>
              <a:rPr lang="en-US" altLang="en-US" sz="1400" b="1" dirty="0">
                <a:solidFill>
                  <a:srgbClr val="CC0000"/>
                </a:solidFill>
              </a:rPr>
              <a:t>exclusive</a:t>
            </a:r>
            <a:r>
              <a:rPr lang="en-US" altLang="en-US" sz="1400" dirty="0"/>
              <a:t>”</a:t>
            </a:r>
          </a:p>
        </p:txBody>
      </p:sp>
      <p:sp>
        <p:nvSpPr>
          <p:cNvPr id="7217" name="Text Box 49"/>
          <p:cNvSpPr txBox="1">
            <a:spLocks noChangeArrowheads="1"/>
          </p:cNvSpPr>
          <p:nvPr/>
        </p:nvSpPr>
        <p:spPr bwMode="auto">
          <a:xfrm>
            <a:off x="4876800" y="4680853"/>
            <a:ext cx="83991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dirty="0"/>
              <a:t>“</a:t>
            </a:r>
            <a:r>
              <a:rPr lang="en-US" altLang="en-US" sz="1400" b="1" dirty="0">
                <a:solidFill>
                  <a:srgbClr val="CC0000"/>
                </a:solidFill>
              </a:rPr>
              <a:t>shared</a:t>
            </a:r>
            <a:r>
              <a:rPr lang="en-US" altLang="en-US" sz="1400" dirty="0"/>
              <a:t>”</a:t>
            </a:r>
          </a:p>
        </p:txBody>
      </p:sp>
      <p:sp>
        <p:nvSpPr>
          <p:cNvPr id="7218" name="Text Box 50"/>
          <p:cNvSpPr txBox="1">
            <a:spLocks noChangeArrowheads="1"/>
          </p:cNvSpPr>
          <p:nvPr/>
        </p:nvSpPr>
        <p:spPr bwMode="auto">
          <a:xfrm>
            <a:off x="7239000" y="4680853"/>
            <a:ext cx="83991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dirty="0"/>
              <a:t>“</a:t>
            </a:r>
            <a:r>
              <a:rPr lang="en-US" altLang="en-US" sz="1400" b="1" dirty="0">
                <a:solidFill>
                  <a:srgbClr val="CC0000"/>
                </a:solidFill>
              </a:rPr>
              <a:t>shared</a:t>
            </a:r>
            <a:r>
              <a:rPr lang="en-US" altLang="en-US" sz="1400" dirty="0"/>
              <a:t>”</a:t>
            </a:r>
          </a:p>
        </p:txBody>
      </p:sp>
      <p:sp>
        <p:nvSpPr>
          <p:cNvPr id="7219" name="Text Box 51"/>
          <p:cNvSpPr txBox="1">
            <a:spLocks noChangeArrowheads="1"/>
          </p:cNvSpPr>
          <p:nvPr/>
        </p:nvSpPr>
        <p:spPr bwMode="auto">
          <a:xfrm>
            <a:off x="4343401" y="6052453"/>
            <a:ext cx="1005403"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dirty="0"/>
              <a:t>“</a:t>
            </a:r>
            <a:r>
              <a:rPr lang="en-US" altLang="en-US" sz="1400" b="1" dirty="0">
                <a:solidFill>
                  <a:srgbClr val="CC0000"/>
                </a:solidFill>
              </a:rPr>
              <a:t>modified</a:t>
            </a:r>
            <a:r>
              <a:rPr lang="en-US" altLang="en-US" sz="1400" dirty="0"/>
              <a:t>”</a:t>
            </a:r>
          </a:p>
        </p:txBody>
      </p:sp>
      <p:sp>
        <p:nvSpPr>
          <p:cNvPr id="7220" name="Text Box 52"/>
          <p:cNvSpPr txBox="1">
            <a:spLocks noChangeArrowheads="1"/>
          </p:cNvSpPr>
          <p:nvPr/>
        </p:nvSpPr>
        <p:spPr bwMode="auto">
          <a:xfrm>
            <a:off x="7315200" y="6052453"/>
            <a:ext cx="83029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dirty="0"/>
              <a:t>“</a:t>
            </a:r>
            <a:r>
              <a:rPr lang="en-US" altLang="en-US" sz="1400" b="1" dirty="0">
                <a:solidFill>
                  <a:srgbClr val="CC0000"/>
                </a:solidFill>
              </a:rPr>
              <a:t>invalid</a:t>
            </a:r>
            <a:r>
              <a:rPr lang="en-US" altLang="en-US" sz="1400" dirty="0"/>
              <a:t>”</a:t>
            </a:r>
          </a:p>
        </p:txBody>
      </p:sp>
      <p:sp>
        <p:nvSpPr>
          <p:cNvPr id="7221" name="Rectangle 53"/>
          <p:cNvSpPr>
            <a:spLocks noChangeArrowheads="1"/>
          </p:cNvSpPr>
          <p:nvPr/>
        </p:nvSpPr>
        <p:spPr bwMode="auto">
          <a:xfrm>
            <a:off x="6477000" y="2852052"/>
            <a:ext cx="1905000" cy="990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Rectangle 40"/>
          <p:cNvSpPr/>
          <p:nvPr/>
        </p:nvSpPr>
        <p:spPr>
          <a:xfrm>
            <a:off x="64225" y="6627168"/>
            <a:ext cx="907621" cy="230832"/>
          </a:xfrm>
          <a:prstGeom prst="rect">
            <a:avLst/>
          </a:prstGeom>
        </p:spPr>
        <p:txBody>
          <a:bodyPr wrap="none">
            <a:spAutoFit/>
          </a:bodyPr>
          <a:lstStyle/>
          <a:p>
            <a:r>
              <a:rPr lang="en-US" sz="900" dirty="0">
                <a:latin typeface="Arial" panose="020B0604020202020204" pitchFamily="34" charset="0"/>
              </a:rPr>
              <a:t>[J. </a:t>
            </a:r>
            <a:r>
              <a:rPr lang="en-US" sz="900" dirty="0" err="1">
                <a:latin typeface="Arial" panose="020B0604020202020204" pitchFamily="34" charset="0"/>
              </a:rPr>
              <a:t>Marathe</a:t>
            </a:r>
            <a:r>
              <a:rPr lang="en-US" sz="900" dirty="0">
                <a:latin typeface="Arial" panose="020B0604020202020204" pitchFamily="34" charset="0"/>
              </a:rPr>
              <a:t>]</a:t>
            </a:r>
            <a:r>
              <a:rPr lang="en-US" sz="900" dirty="0">
                <a:latin typeface="Arial" panose="020B0604020202020204" pitchFamily="34" charset="0"/>
                <a:sym typeface="Symbol" panose="05050102010706020507" pitchFamily="18" charset="2"/>
              </a:rPr>
              <a:t></a:t>
            </a:r>
            <a:endParaRPr lang="en-US" sz="900" dirty="0">
              <a:latin typeface="Arial" panose="020B0604020202020204" pitchFamily="34" charset="0"/>
            </a:endParaRPr>
          </a:p>
        </p:txBody>
      </p:sp>
      <p:sp>
        <p:nvSpPr>
          <p:cNvPr id="3" name="Title 2"/>
          <p:cNvSpPr>
            <a:spLocks noGrp="1"/>
          </p:cNvSpPr>
          <p:nvPr>
            <p:ph type="title"/>
          </p:nvPr>
        </p:nvSpPr>
        <p:spPr/>
        <p:txBody>
          <a:bodyPr>
            <a:normAutofit/>
          </a:bodyPr>
          <a:lstStyle/>
          <a:p>
            <a:r>
              <a:rPr lang="en-US" dirty="0"/>
              <a:t>MESI: Invalidation-Based Coherence Protocol</a:t>
            </a:r>
          </a:p>
        </p:txBody>
      </p:sp>
      <p:sp>
        <p:nvSpPr>
          <p:cNvPr id="2" name="Slide Number Placeholder 1"/>
          <p:cNvSpPr>
            <a:spLocks noGrp="1"/>
          </p:cNvSpPr>
          <p:nvPr>
            <p:ph type="sldNum" sz="quarter" idx="12"/>
          </p:nvPr>
        </p:nvSpPr>
        <p:spPr/>
        <p:txBody>
          <a:bodyPr/>
          <a:lstStyle/>
          <a:p>
            <a:fld id="{A9896A52-3313-4A10-8B45-3E5624BFC511}" type="slidenum">
              <a:rPr lang="en-US" altLang="en-US" smtClean="0"/>
              <a:pPr/>
              <a:t>44</a:t>
            </a:fld>
            <a:endParaRPr lang="en-US" altLang="en-US"/>
          </a:p>
        </p:txBody>
      </p:sp>
    </p:spTree>
    <p:extLst>
      <p:ext uri="{BB962C8B-B14F-4D97-AF65-F5344CB8AC3E}">
        <p14:creationId xmlns:p14="http://schemas.microsoft.com/office/powerpoint/2010/main" val="126268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8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8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9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9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2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0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2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20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19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9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20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20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2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2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20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1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21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2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2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6" grpId="0"/>
      <p:bldP spid="7177" grpId="0" animBg="1"/>
      <p:bldP spid="7178" grpId="0" animBg="1"/>
      <p:bldP spid="7179" grpId="0"/>
      <p:bldP spid="7180" grpId="0"/>
      <p:bldP spid="7187" grpId="0" animBg="1"/>
      <p:bldP spid="7188" grpId="0"/>
      <p:bldP spid="7190" grpId="0"/>
      <p:bldP spid="7192" grpId="0" animBg="1"/>
      <p:bldP spid="7193" grpId="0" animBg="1"/>
      <p:bldP spid="7194" grpId="0"/>
      <p:bldP spid="7196" grpId="0"/>
      <p:bldP spid="7198" grpId="0" animBg="1"/>
      <p:bldP spid="7199" grpId="0" animBg="1"/>
      <p:bldP spid="7200" grpId="0"/>
      <p:bldP spid="7202" grpId="0"/>
      <p:bldP spid="7204" grpId="0"/>
      <p:bldP spid="7205" grpId="0" animBg="1"/>
      <p:bldP spid="7207" grpId="0" animBg="1"/>
      <p:bldP spid="7208" grpId="0" animBg="1"/>
      <p:bldP spid="7210" grpId="0"/>
      <p:bldP spid="7212" grpId="0" animBg="1"/>
      <p:bldP spid="7213" grpId="0"/>
      <p:bldP spid="7214" grpId="0"/>
      <p:bldP spid="7215" grpId="0" animBg="1"/>
      <p:bldP spid="7216" grpId="0"/>
      <p:bldP spid="7217" grpId="0"/>
      <p:bldP spid="7218" grpId="0"/>
      <p:bldP spid="7219" grpId="0"/>
      <p:bldP spid="7220" grpId="0"/>
      <p:bldP spid="72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normAutofit fontScale="90000"/>
          </a:bodyPr>
          <a:lstStyle/>
          <a:p>
            <a:r>
              <a:rPr lang="en-GB" altLang="en-US" dirty="0"/>
              <a:t>Coherency – Simplified Further</a:t>
            </a:r>
            <a:br>
              <a:rPr lang="en-GB" altLang="en-US" dirty="0"/>
            </a:br>
            <a:r>
              <a:rPr lang="en-GB" altLang="en-US" sz="2000" dirty="0"/>
              <a:t>[cooked up example]</a:t>
            </a:r>
          </a:p>
        </p:txBody>
      </p:sp>
      <p:sp>
        <p:nvSpPr>
          <p:cNvPr id="198659" name="Rectangle 3"/>
          <p:cNvSpPr>
            <a:spLocks noGrp="1" noChangeArrowheads="1"/>
          </p:cNvSpPr>
          <p:nvPr>
            <p:ph idx="1"/>
          </p:nvPr>
        </p:nvSpPr>
        <p:spPr/>
        <p:txBody>
          <a:bodyPr/>
          <a:lstStyle/>
          <a:p>
            <a:endParaRPr lang="en-GB" altLang="en-US" sz="1800" dirty="0"/>
          </a:p>
          <a:p>
            <a:r>
              <a:rPr lang="en-GB" altLang="en-US" sz="1800" dirty="0"/>
              <a:t>Further simplify MESI for sake of simple discussion on next slide</a:t>
            </a:r>
          </a:p>
          <a:p>
            <a:pPr lvl="1"/>
            <a:r>
              <a:rPr lang="en-GB" altLang="en-US" sz="1600" dirty="0"/>
              <a:t>Assume now that each cache line can exist in one of 3 states:</a:t>
            </a:r>
          </a:p>
          <a:p>
            <a:pPr lvl="2"/>
            <a:r>
              <a:rPr lang="en-GB" altLang="en-US" sz="1400" dirty="0">
                <a:solidFill>
                  <a:srgbClr val="C00000"/>
                </a:solidFill>
              </a:rPr>
              <a:t>Exclusive</a:t>
            </a:r>
            <a:r>
              <a:rPr lang="en-GB" altLang="en-US" sz="1400" dirty="0"/>
              <a:t>: the only valid copy in any cache</a:t>
            </a:r>
          </a:p>
          <a:p>
            <a:pPr lvl="2"/>
            <a:r>
              <a:rPr lang="en-GB" altLang="en-US" sz="1400" dirty="0">
                <a:solidFill>
                  <a:srgbClr val="C00000"/>
                </a:solidFill>
              </a:rPr>
              <a:t>Read-only</a:t>
            </a:r>
            <a:r>
              <a:rPr lang="en-GB" altLang="en-US" sz="1400" dirty="0"/>
              <a:t>: a valid copy but other caches may contain it</a:t>
            </a:r>
          </a:p>
          <a:p>
            <a:pPr lvl="2"/>
            <a:r>
              <a:rPr lang="en-GB" altLang="en-US" sz="1400" dirty="0">
                <a:solidFill>
                  <a:srgbClr val="C00000"/>
                </a:solidFill>
              </a:rPr>
              <a:t>Invalid</a:t>
            </a:r>
            <a:r>
              <a:rPr lang="en-GB" altLang="en-US" sz="1400" dirty="0"/>
              <a:t>: out of date and cannot be used</a:t>
            </a:r>
          </a:p>
          <a:p>
            <a:pPr lvl="1"/>
            <a:endParaRPr lang="en-GB" altLang="en-US" sz="1600" dirty="0"/>
          </a:p>
          <a:p>
            <a:pPr lvl="1"/>
            <a:endParaRPr lang="en-GB" altLang="en-US" sz="1600" dirty="0"/>
          </a:p>
          <a:p>
            <a:r>
              <a:rPr lang="en-GB" altLang="en-US" sz="2000" dirty="0"/>
              <a:t>In this simplified coherency model</a:t>
            </a:r>
          </a:p>
          <a:p>
            <a:pPr lvl="1"/>
            <a:r>
              <a:rPr lang="en-GB" altLang="en-US" sz="1600" dirty="0"/>
              <a:t>A READ on an </a:t>
            </a:r>
            <a:r>
              <a:rPr lang="en-GB" altLang="en-US" sz="1600" i="1" dirty="0"/>
              <a:t>invalid</a:t>
            </a:r>
            <a:r>
              <a:rPr lang="en-GB" altLang="en-US" sz="1600" dirty="0"/>
              <a:t> or </a:t>
            </a:r>
            <a:r>
              <a:rPr lang="en-GB" altLang="en-US" sz="1600" i="1" dirty="0"/>
              <a:t>absent</a:t>
            </a:r>
            <a:r>
              <a:rPr lang="en-GB" altLang="en-US" sz="1600" dirty="0"/>
              <a:t> cache line will be cached as </a:t>
            </a:r>
            <a:r>
              <a:rPr lang="en-GB" altLang="en-US" sz="1600" i="1" dirty="0"/>
              <a:t>read-only</a:t>
            </a:r>
            <a:r>
              <a:rPr lang="en-GB" altLang="en-US" sz="1600" dirty="0"/>
              <a:t> or </a:t>
            </a:r>
            <a:r>
              <a:rPr lang="en-GB" altLang="en-US" sz="1600" i="1" dirty="0"/>
              <a:t>exclusive</a:t>
            </a:r>
          </a:p>
          <a:p>
            <a:pPr lvl="1"/>
            <a:r>
              <a:rPr lang="en-GB" altLang="en-US" sz="1600" dirty="0"/>
              <a:t>A WRITE on a line not in an </a:t>
            </a:r>
            <a:r>
              <a:rPr lang="en-GB" altLang="en-US" sz="1600" i="1" dirty="0"/>
              <a:t>exclusive</a:t>
            </a:r>
            <a:r>
              <a:rPr lang="en-GB" altLang="en-US" sz="1600" dirty="0"/>
              <a:t> state will cause all other copies to be marked </a:t>
            </a:r>
            <a:r>
              <a:rPr lang="en-GB" altLang="en-US" sz="1600" i="1" dirty="0"/>
              <a:t>invalid</a:t>
            </a:r>
            <a:r>
              <a:rPr lang="en-GB" altLang="en-US" sz="1600" dirty="0"/>
              <a:t> and the written line to be marked </a:t>
            </a:r>
            <a:r>
              <a:rPr lang="en-GB" altLang="en-US" sz="1600" i="1" dirty="0"/>
              <a:t>exclusive</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45</a:t>
            </a:fld>
            <a:endParaRPr lang="en-US" altLang="en-US" dirty="0"/>
          </a:p>
        </p:txBody>
      </p:sp>
      <mc:AlternateContent xmlns:mc="http://schemas.openxmlformats.org/markup-compatibility/2006" xmlns:a14="http://schemas.microsoft.com/office/drawing/2010/main">
        <mc:Choice Requires="a14">
          <p:sp>
            <p:nvSpPr>
              <p:cNvPr id="4" name="Rectangle 3"/>
              <p:cNvSpPr/>
              <p:nvPr/>
            </p:nvSpPr>
            <p:spPr>
              <a:xfrm>
                <a:off x="44450" y="6559957"/>
                <a:ext cx="915635" cy="246221"/>
              </a:xfrm>
              <a:prstGeom prst="rect">
                <a:avLst/>
              </a:prstGeom>
            </p:spPr>
            <p:txBody>
              <a:bodyPr wrap="none">
                <a:spAutoFit/>
              </a:bodyPr>
              <a:lstStyle/>
              <a:p>
                <a:r>
                  <a:rPr lang="en-US" sz="1000" dirty="0">
                    <a:latin typeface="Arial" panose="020B0604020202020204" pitchFamily="34" charset="0"/>
                  </a:rPr>
                  <a:t>[Alan Real]</a:t>
                </a:r>
                <a14:m>
                  <m:oMath xmlns:m="http://schemas.openxmlformats.org/officeDocument/2006/math">
                    <m:r>
                      <a:rPr lang="en-US" sz="1000" b="0" i="1" smtClean="0">
                        <a:latin typeface="Cambria Math" panose="02040503050406030204" pitchFamily="18" charset="0"/>
                      </a:rPr>
                      <m:t>→</m:t>
                    </m:r>
                  </m:oMath>
                </a14:m>
                <a:endParaRPr lang="en-US" sz="1000" dirty="0">
                  <a:latin typeface="Arial" panose="020B060402020202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4450" y="6559957"/>
                <a:ext cx="915635" cy="246221"/>
              </a:xfrm>
              <a:prstGeom prst="rect">
                <a:avLst/>
              </a:prstGeom>
              <a:blipFill>
                <a:blip r:embed="rId3"/>
                <a:stretch>
                  <a:fillRect b="-12500"/>
                </a:stretch>
              </a:blipFill>
            </p:spPr>
            <p:txBody>
              <a:bodyPr/>
              <a:lstStyle/>
              <a:p>
                <a:r>
                  <a:rPr lang="en-US">
                    <a:noFill/>
                  </a:rPr>
                  <a:t> </a:t>
                </a:r>
              </a:p>
            </p:txBody>
          </p:sp>
        </mc:Fallback>
      </mc:AlternateContent>
    </p:spTree>
    <p:extLst>
      <p:ext uri="{BB962C8B-B14F-4D97-AF65-F5344CB8AC3E}">
        <p14:creationId xmlns:p14="http://schemas.microsoft.com/office/powerpoint/2010/main" val="3036065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2"/>
          <p:cNvSpPr txBox="1">
            <a:spLocks noChangeArrowheads="1"/>
          </p:cNvSpPr>
          <p:nvPr/>
        </p:nvSpPr>
        <p:spPr bwMode="auto">
          <a:xfrm>
            <a:off x="0" y="0"/>
            <a:ext cx="12192000" cy="720725"/>
          </a:xfrm>
          <a:prstGeom prst="rect">
            <a:avLst/>
          </a:prstGeom>
          <a:solidFill>
            <a:schemeClr val="accent1">
              <a:lumMod val="50000"/>
            </a:schemeClr>
          </a:solidFill>
        </p:spPr>
        <p:txBody>
          <a:bodyPr vert="horz" lIns="91440" tIns="45720" rIns="91440" bIns="45720" rtlCol="0" anchor="ctr">
            <a:normAutofit/>
          </a:bodyPr>
          <a:lstStyle>
            <a:lvl1pPr>
              <a:lnSpc>
                <a:spcPct val="90000"/>
              </a:lnSpc>
              <a:spcBef>
                <a:spcPct val="0"/>
              </a:spcBef>
              <a:buNone/>
              <a:defRPr sz="3600">
                <a:solidFill>
                  <a:schemeClr val="bg1"/>
                </a:solidFill>
                <a:latin typeface="+mj-lt"/>
                <a:ea typeface="+mj-ea"/>
                <a:cs typeface="+mj-cs"/>
              </a:defRPr>
            </a:lvl1pPr>
          </a:lstStyle>
          <a:p>
            <a:r>
              <a:rPr lang="en-GB" altLang="en-US" dirty="0"/>
              <a:t>Cache coherency cartoon</a:t>
            </a:r>
          </a:p>
        </p:txBody>
      </p:sp>
      <p:grpSp>
        <p:nvGrpSpPr>
          <p:cNvPr id="7" name="Group 4"/>
          <p:cNvGrpSpPr>
            <a:grpSpLocks/>
          </p:cNvGrpSpPr>
          <p:nvPr/>
        </p:nvGrpSpPr>
        <p:grpSpPr bwMode="auto">
          <a:xfrm>
            <a:off x="2490788" y="1763713"/>
            <a:ext cx="493712" cy="438150"/>
            <a:chOff x="295" y="800"/>
            <a:chExt cx="272" cy="276"/>
          </a:xfrm>
        </p:grpSpPr>
        <p:sp>
          <p:nvSpPr>
            <p:cNvPr id="8" name="Oval 5"/>
            <p:cNvSpPr>
              <a:spLocks noChangeArrowheads="1"/>
            </p:cNvSpPr>
            <p:nvPr/>
          </p:nvSpPr>
          <p:spPr bwMode="auto">
            <a:xfrm>
              <a:off x="295" y="800"/>
              <a:ext cx="272" cy="272"/>
            </a:xfrm>
            <a:prstGeom prst="ellipse">
              <a:avLst/>
            </a:prstGeom>
            <a:solidFill>
              <a:srgbClr val="CCCC00"/>
            </a:solidFill>
            <a:ln w="9525">
              <a:solidFill>
                <a:srgbClr val="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9" name="Text Box 6"/>
            <p:cNvSpPr txBox="1">
              <a:spLocks noChangeArrowheads="1"/>
            </p:cNvSpPr>
            <p:nvPr/>
          </p:nvSpPr>
          <p:spPr bwMode="auto">
            <a:xfrm>
              <a:off x="340" y="845"/>
              <a:ext cx="181"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GB" altLang="en-US" sz="1800" b="0" i="0" u="none" strike="noStrike" kern="0" cap="none" spc="0" normalizeH="0" baseline="0" noProof="0">
                  <a:ln>
                    <a:noFill/>
                  </a:ln>
                  <a:solidFill>
                    <a:srgbClr val="000000"/>
                  </a:solidFill>
                  <a:effectLst/>
                  <a:uLnTx/>
                  <a:uFillTx/>
                  <a:latin typeface="Arial" panose="020B0604020202020204" pitchFamily="34" charset="0"/>
                </a:rPr>
                <a:t>P</a:t>
              </a:r>
            </a:p>
          </p:txBody>
        </p:sp>
      </p:grpSp>
      <p:grpSp>
        <p:nvGrpSpPr>
          <p:cNvPr id="10" name="Group 7"/>
          <p:cNvGrpSpPr>
            <a:grpSpLocks/>
          </p:cNvGrpSpPr>
          <p:nvPr/>
        </p:nvGrpSpPr>
        <p:grpSpPr bwMode="auto">
          <a:xfrm>
            <a:off x="4497388" y="1763713"/>
            <a:ext cx="493712" cy="438150"/>
            <a:chOff x="295" y="800"/>
            <a:chExt cx="272" cy="276"/>
          </a:xfrm>
        </p:grpSpPr>
        <p:sp>
          <p:nvSpPr>
            <p:cNvPr id="11" name="Oval 8"/>
            <p:cNvSpPr>
              <a:spLocks noChangeArrowheads="1"/>
            </p:cNvSpPr>
            <p:nvPr/>
          </p:nvSpPr>
          <p:spPr bwMode="auto">
            <a:xfrm>
              <a:off x="295" y="800"/>
              <a:ext cx="272" cy="272"/>
            </a:xfrm>
            <a:prstGeom prst="ellipse">
              <a:avLst/>
            </a:prstGeom>
            <a:solidFill>
              <a:srgbClr val="CCCC00"/>
            </a:solidFill>
            <a:ln w="9525">
              <a:solidFill>
                <a:srgbClr val="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2" name="Text Box 9"/>
            <p:cNvSpPr txBox="1">
              <a:spLocks noChangeArrowheads="1"/>
            </p:cNvSpPr>
            <p:nvPr/>
          </p:nvSpPr>
          <p:spPr bwMode="auto">
            <a:xfrm>
              <a:off x="340" y="845"/>
              <a:ext cx="181"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GB" altLang="en-US" sz="1800" b="0" i="0" u="none" strike="noStrike" kern="0" cap="none" spc="0" normalizeH="0" baseline="0" noProof="0" dirty="0">
                  <a:ln>
                    <a:noFill/>
                  </a:ln>
                  <a:solidFill>
                    <a:srgbClr val="000000"/>
                  </a:solidFill>
                  <a:effectLst/>
                  <a:uLnTx/>
                  <a:uFillTx/>
                  <a:latin typeface="Arial" panose="020B0604020202020204" pitchFamily="34" charset="0"/>
                </a:rPr>
                <a:t>P</a:t>
              </a:r>
            </a:p>
          </p:txBody>
        </p:sp>
      </p:grpSp>
      <p:grpSp>
        <p:nvGrpSpPr>
          <p:cNvPr id="13" name="Group 10"/>
          <p:cNvGrpSpPr>
            <a:grpSpLocks/>
          </p:cNvGrpSpPr>
          <p:nvPr/>
        </p:nvGrpSpPr>
        <p:grpSpPr bwMode="auto">
          <a:xfrm>
            <a:off x="6657975" y="1763713"/>
            <a:ext cx="471488" cy="438150"/>
            <a:chOff x="295" y="800"/>
            <a:chExt cx="272" cy="276"/>
          </a:xfrm>
        </p:grpSpPr>
        <p:sp>
          <p:nvSpPr>
            <p:cNvPr id="14" name="Oval 11"/>
            <p:cNvSpPr>
              <a:spLocks noChangeArrowheads="1"/>
            </p:cNvSpPr>
            <p:nvPr/>
          </p:nvSpPr>
          <p:spPr bwMode="auto">
            <a:xfrm>
              <a:off x="295" y="800"/>
              <a:ext cx="272" cy="272"/>
            </a:xfrm>
            <a:prstGeom prst="ellipse">
              <a:avLst/>
            </a:prstGeom>
            <a:solidFill>
              <a:srgbClr val="CCCC00"/>
            </a:solidFill>
            <a:ln w="9525">
              <a:solidFill>
                <a:srgbClr val="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5" name="Text Box 12"/>
            <p:cNvSpPr txBox="1">
              <a:spLocks noChangeArrowheads="1"/>
            </p:cNvSpPr>
            <p:nvPr/>
          </p:nvSpPr>
          <p:spPr bwMode="auto">
            <a:xfrm>
              <a:off x="340" y="845"/>
              <a:ext cx="181"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GB" altLang="en-US" sz="1800" b="0" i="0" u="none" strike="noStrike" kern="0" cap="none" spc="0" normalizeH="0" baseline="0" noProof="0">
                  <a:ln>
                    <a:noFill/>
                  </a:ln>
                  <a:solidFill>
                    <a:srgbClr val="000000"/>
                  </a:solidFill>
                  <a:effectLst/>
                  <a:uLnTx/>
                  <a:uFillTx/>
                  <a:latin typeface="Arial" panose="020B0604020202020204" pitchFamily="34" charset="0"/>
                </a:rPr>
                <a:t>P</a:t>
              </a:r>
            </a:p>
          </p:txBody>
        </p:sp>
      </p:grpSp>
      <p:grpSp>
        <p:nvGrpSpPr>
          <p:cNvPr id="16" name="Group 13"/>
          <p:cNvGrpSpPr>
            <a:grpSpLocks/>
          </p:cNvGrpSpPr>
          <p:nvPr/>
        </p:nvGrpSpPr>
        <p:grpSpPr bwMode="auto">
          <a:xfrm>
            <a:off x="8745538" y="1763713"/>
            <a:ext cx="504825" cy="438150"/>
            <a:chOff x="295" y="800"/>
            <a:chExt cx="272" cy="276"/>
          </a:xfrm>
        </p:grpSpPr>
        <p:sp>
          <p:nvSpPr>
            <p:cNvPr id="17" name="Oval 14"/>
            <p:cNvSpPr>
              <a:spLocks noChangeArrowheads="1"/>
            </p:cNvSpPr>
            <p:nvPr/>
          </p:nvSpPr>
          <p:spPr bwMode="auto">
            <a:xfrm>
              <a:off x="295" y="800"/>
              <a:ext cx="272" cy="272"/>
            </a:xfrm>
            <a:prstGeom prst="ellipse">
              <a:avLst/>
            </a:prstGeom>
            <a:solidFill>
              <a:srgbClr val="CCCC00"/>
            </a:solidFill>
            <a:ln w="9525">
              <a:solidFill>
                <a:srgbClr val="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8" name="Text Box 15"/>
            <p:cNvSpPr txBox="1">
              <a:spLocks noChangeArrowheads="1"/>
            </p:cNvSpPr>
            <p:nvPr/>
          </p:nvSpPr>
          <p:spPr bwMode="auto">
            <a:xfrm>
              <a:off x="340" y="845"/>
              <a:ext cx="181"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GB" altLang="en-US" sz="1800" b="0" i="0" u="none" strike="noStrike" kern="0" cap="none" spc="0" normalizeH="0" baseline="0" noProof="0">
                  <a:ln>
                    <a:noFill/>
                  </a:ln>
                  <a:solidFill>
                    <a:srgbClr val="000000"/>
                  </a:solidFill>
                  <a:effectLst/>
                  <a:uLnTx/>
                  <a:uFillTx/>
                  <a:latin typeface="Arial" panose="020B0604020202020204" pitchFamily="34" charset="0"/>
                </a:rPr>
                <a:t>P</a:t>
              </a:r>
            </a:p>
          </p:txBody>
        </p:sp>
      </p:grpSp>
      <p:sp>
        <p:nvSpPr>
          <p:cNvPr id="19" name="Text Box 16"/>
          <p:cNvSpPr txBox="1">
            <a:spLocks noChangeArrowheads="1"/>
          </p:cNvSpPr>
          <p:nvPr/>
        </p:nvSpPr>
        <p:spPr bwMode="auto">
          <a:xfrm>
            <a:off x="2049463" y="3265488"/>
            <a:ext cx="1362075" cy="376237"/>
          </a:xfrm>
          <a:prstGeom prst="rect">
            <a:avLst/>
          </a:prstGeom>
          <a:solidFill>
            <a:srgbClr val="D8D8EC"/>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0" marR="0" lvl="0" indent="0" algn="r" defTabSz="914400" eaLnBrk="1" fontAlgn="base" latinLnBrk="0" hangingPunct="1">
              <a:lnSpc>
                <a:spcPct val="100000"/>
              </a:lnSpc>
              <a:spcBef>
                <a:spcPct val="50000"/>
              </a:spcBef>
              <a:spcAft>
                <a:spcPct val="0"/>
              </a:spcAft>
              <a:buClrTx/>
              <a:buSzTx/>
              <a:buFontTx/>
              <a:buNone/>
              <a:tabLst/>
              <a:defRPr/>
            </a:pPr>
            <a:r>
              <a:rPr kumimoji="0" lang="en-GB" altLang="en-US" sz="1800" b="0" i="0" u="none" strike="noStrike" kern="0" cap="none" spc="0" normalizeH="0" baseline="0" noProof="0" dirty="0">
                <a:ln>
                  <a:noFill/>
                </a:ln>
                <a:solidFill>
                  <a:srgbClr val="000000"/>
                </a:solidFill>
                <a:effectLst/>
                <a:uLnTx/>
                <a:uFillTx/>
                <a:latin typeface="Arial" panose="020B0604020202020204" pitchFamily="34" charset="0"/>
              </a:rPr>
              <a:t>L2C</a:t>
            </a:r>
          </a:p>
        </p:txBody>
      </p:sp>
      <p:sp>
        <p:nvSpPr>
          <p:cNvPr id="20" name="Text Box 17"/>
          <p:cNvSpPr txBox="1">
            <a:spLocks noChangeArrowheads="1"/>
          </p:cNvSpPr>
          <p:nvPr/>
        </p:nvSpPr>
        <p:spPr bwMode="auto">
          <a:xfrm>
            <a:off x="3992563" y="3265488"/>
            <a:ext cx="1352550" cy="376237"/>
          </a:xfrm>
          <a:prstGeom prst="rect">
            <a:avLst/>
          </a:prstGeom>
          <a:solidFill>
            <a:srgbClr val="D8D8EC"/>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0" marR="0" lvl="0" indent="0" algn="r" defTabSz="914400" eaLnBrk="1" fontAlgn="base" latinLnBrk="0" hangingPunct="1">
              <a:lnSpc>
                <a:spcPct val="100000"/>
              </a:lnSpc>
              <a:spcBef>
                <a:spcPct val="50000"/>
              </a:spcBef>
              <a:spcAft>
                <a:spcPct val="0"/>
              </a:spcAft>
              <a:buClrTx/>
              <a:buSzTx/>
              <a:buFontTx/>
              <a:buNone/>
              <a:tabLst/>
              <a:defRPr/>
            </a:pPr>
            <a:r>
              <a:rPr kumimoji="0" lang="en-GB" altLang="en-US" sz="1800" b="0" i="0" u="none" strike="noStrike" kern="0" cap="none" spc="0" normalizeH="0" baseline="0" noProof="0" dirty="0">
                <a:ln>
                  <a:noFill/>
                </a:ln>
                <a:solidFill>
                  <a:srgbClr val="000000"/>
                </a:solidFill>
                <a:effectLst/>
                <a:uLnTx/>
                <a:uFillTx/>
                <a:latin typeface="Arial" panose="020B0604020202020204" pitchFamily="34" charset="0"/>
              </a:rPr>
              <a:t>L2C</a:t>
            </a:r>
          </a:p>
        </p:txBody>
      </p:sp>
      <p:sp>
        <p:nvSpPr>
          <p:cNvPr id="21" name="Text Box 18"/>
          <p:cNvSpPr txBox="1">
            <a:spLocks noChangeArrowheads="1"/>
          </p:cNvSpPr>
          <p:nvPr/>
        </p:nvSpPr>
        <p:spPr bwMode="auto">
          <a:xfrm>
            <a:off x="6081713" y="3282950"/>
            <a:ext cx="1354137" cy="376238"/>
          </a:xfrm>
          <a:prstGeom prst="rect">
            <a:avLst/>
          </a:prstGeom>
          <a:solidFill>
            <a:srgbClr val="D8D8EC"/>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0" marR="0" lvl="0" indent="0" algn="r" defTabSz="914400" eaLnBrk="1" fontAlgn="base" latinLnBrk="0" hangingPunct="1">
              <a:lnSpc>
                <a:spcPct val="100000"/>
              </a:lnSpc>
              <a:spcBef>
                <a:spcPct val="50000"/>
              </a:spcBef>
              <a:spcAft>
                <a:spcPct val="0"/>
              </a:spcAft>
              <a:buClrTx/>
              <a:buSzTx/>
              <a:buFontTx/>
              <a:buNone/>
              <a:tabLst/>
              <a:defRPr/>
            </a:pPr>
            <a:r>
              <a:rPr kumimoji="0" lang="en-GB" altLang="en-US" sz="1800" b="0" i="0" u="none" strike="noStrike" kern="0" cap="none" spc="0" normalizeH="0" baseline="0" noProof="0" dirty="0">
                <a:ln>
                  <a:noFill/>
                </a:ln>
                <a:solidFill>
                  <a:srgbClr val="000000"/>
                </a:solidFill>
                <a:effectLst/>
                <a:uLnTx/>
                <a:uFillTx/>
                <a:latin typeface="Arial" panose="020B0604020202020204" pitchFamily="34" charset="0"/>
              </a:rPr>
              <a:t>L2C</a:t>
            </a:r>
          </a:p>
        </p:txBody>
      </p:sp>
      <p:sp>
        <p:nvSpPr>
          <p:cNvPr id="22" name="Text Box 19"/>
          <p:cNvSpPr txBox="1">
            <a:spLocks noChangeArrowheads="1"/>
          </p:cNvSpPr>
          <p:nvPr/>
        </p:nvSpPr>
        <p:spPr bwMode="auto">
          <a:xfrm>
            <a:off x="8242300" y="3265488"/>
            <a:ext cx="1350963" cy="376237"/>
          </a:xfrm>
          <a:prstGeom prst="rect">
            <a:avLst/>
          </a:prstGeom>
          <a:solidFill>
            <a:srgbClr val="D8D8EC"/>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0" marR="0" lvl="0" indent="0" algn="r" defTabSz="914400" eaLnBrk="1" fontAlgn="base" latinLnBrk="0" hangingPunct="1">
              <a:lnSpc>
                <a:spcPct val="100000"/>
              </a:lnSpc>
              <a:spcBef>
                <a:spcPct val="50000"/>
              </a:spcBef>
              <a:spcAft>
                <a:spcPct val="0"/>
              </a:spcAft>
              <a:buClrTx/>
              <a:buSzTx/>
              <a:buFontTx/>
              <a:buNone/>
              <a:tabLst/>
              <a:defRPr/>
            </a:pPr>
            <a:r>
              <a:rPr kumimoji="0" lang="en-GB" altLang="en-US" sz="1800" b="0" i="0" u="none" strike="noStrike" kern="0" cap="none" spc="0" normalizeH="0" baseline="0" noProof="0" dirty="0">
                <a:ln>
                  <a:noFill/>
                </a:ln>
                <a:solidFill>
                  <a:srgbClr val="000000"/>
                </a:solidFill>
                <a:effectLst/>
                <a:uLnTx/>
                <a:uFillTx/>
                <a:latin typeface="Arial" panose="020B0604020202020204" pitchFamily="34" charset="0"/>
              </a:rPr>
              <a:t>L2C</a:t>
            </a:r>
          </a:p>
        </p:txBody>
      </p:sp>
      <p:sp>
        <p:nvSpPr>
          <p:cNvPr id="23" name="Text Box 20"/>
          <p:cNvSpPr txBox="1">
            <a:spLocks noChangeArrowheads="1"/>
          </p:cNvSpPr>
          <p:nvPr/>
        </p:nvSpPr>
        <p:spPr bwMode="auto">
          <a:xfrm>
            <a:off x="1616075" y="4073525"/>
            <a:ext cx="8569325" cy="366713"/>
          </a:xfrm>
          <a:prstGeom prst="rect">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GB" altLang="en-US" sz="1800" b="0" i="0" u="none" strike="noStrike" kern="0" cap="none" spc="0" normalizeH="0" baseline="0" noProof="0" dirty="0">
                <a:ln>
                  <a:noFill/>
                </a:ln>
                <a:solidFill>
                  <a:srgbClr val="FFFFFF"/>
                </a:solidFill>
                <a:effectLst/>
                <a:uLnTx/>
                <a:uFillTx/>
                <a:latin typeface="Arial" panose="020B0604020202020204" pitchFamily="34" charset="0"/>
              </a:rPr>
              <a:t>Interconnect</a:t>
            </a:r>
          </a:p>
        </p:txBody>
      </p:sp>
      <p:sp>
        <p:nvSpPr>
          <p:cNvPr id="24" name="Text Box 21"/>
          <p:cNvSpPr txBox="1">
            <a:spLocks noChangeArrowheads="1"/>
          </p:cNvSpPr>
          <p:nvPr/>
        </p:nvSpPr>
        <p:spPr bwMode="auto">
          <a:xfrm>
            <a:off x="1616075" y="4867275"/>
            <a:ext cx="8569325" cy="1604962"/>
          </a:xfrm>
          <a:prstGeom prst="rect">
            <a:avLst/>
          </a:prstGeom>
          <a:solidFill>
            <a:srgbClr val="E2E2AA">
              <a:lumMod val="60000"/>
              <a:lumOff val="40000"/>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GB" altLang="en-US" sz="1800" b="0" i="0" u="none" strike="noStrike" kern="0" cap="none" spc="0" normalizeH="0" baseline="0" noProof="0" dirty="0">
                <a:ln>
                  <a:noFill/>
                </a:ln>
                <a:solidFill>
                  <a:srgbClr val="000000"/>
                </a:solidFill>
                <a:effectLst/>
                <a:uLnTx/>
                <a:uFillTx/>
                <a:latin typeface="Arial" panose="020B0604020202020204" pitchFamily="34" charset="0"/>
              </a:rPr>
              <a:t>Memory</a:t>
            </a:r>
          </a:p>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en-GB" altLang="en-US" sz="1800" b="0" i="0" u="none" strike="noStrike" kern="0" cap="none" spc="0" normalizeH="0" baseline="0" noProof="0" dirty="0">
              <a:ln>
                <a:noFill/>
              </a:ln>
              <a:solidFill>
                <a:srgbClr val="000000"/>
              </a:solidFill>
              <a:effectLst/>
              <a:uLnTx/>
              <a:uFillTx/>
              <a:latin typeface="Arial" panose="020B0604020202020204" pitchFamily="34" charset="0"/>
            </a:endParaRPr>
          </a:p>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en-GB" altLang="en-US" sz="1800" b="0" i="0" u="none" strike="noStrike" kern="0" cap="none" spc="0" normalizeH="0" baseline="0" noProof="0" dirty="0">
              <a:ln>
                <a:noFill/>
              </a:ln>
              <a:solidFill>
                <a:srgbClr val="000000"/>
              </a:solidFill>
              <a:effectLst/>
              <a:uLnTx/>
              <a:uFillTx/>
              <a:latin typeface="Arial" panose="020B0604020202020204" pitchFamily="34" charset="0"/>
            </a:endParaRPr>
          </a:p>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en-GB" alt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5" name="Line 22"/>
          <p:cNvSpPr>
            <a:spLocks noChangeShapeType="1"/>
          </p:cNvSpPr>
          <p:nvPr/>
        </p:nvSpPr>
        <p:spPr bwMode="auto">
          <a:xfrm>
            <a:off x="2768600" y="2201863"/>
            <a:ext cx="4763" cy="29051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6" name="Line 23"/>
          <p:cNvSpPr>
            <a:spLocks noChangeShapeType="1"/>
          </p:cNvSpPr>
          <p:nvPr/>
        </p:nvSpPr>
        <p:spPr bwMode="auto">
          <a:xfrm>
            <a:off x="4752975" y="2201863"/>
            <a:ext cx="4763" cy="433387"/>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7" name="Line 24"/>
          <p:cNvSpPr>
            <a:spLocks noChangeShapeType="1"/>
          </p:cNvSpPr>
          <p:nvPr/>
        </p:nvSpPr>
        <p:spPr bwMode="auto">
          <a:xfrm>
            <a:off x="6916738" y="2201863"/>
            <a:ext cx="4762" cy="433387"/>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8" name="Line 25"/>
          <p:cNvSpPr>
            <a:spLocks noChangeShapeType="1"/>
          </p:cNvSpPr>
          <p:nvPr/>
        </p:nvSpPr>
        <p:spPr bwMode="auto">
          <a:xfrm>
            <a:off x="8999538" y="2201863"/>
            <a:ext cx="4762" cy="433387"/>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9" name="Line 26"/>
          <p:cNvSpPr>
            <a:spLocks noChangeShapeType="1"/>
          </p:cNvSpPr>
          <p:nvPr/>
        </p:nvSpPr>
        <p:spPr bwMode="auto">
          <a:xfrm>
            <a:off x="2836863" y="3641725"/>
            <a:ext cx="4762" cy="433388"/>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0" name="Line 27"/>
          <p:cNvSpPr>
            <a:spLocks noChangeShapeType="1"/>
          </p:cNvSpPr>
          <p:nvPr/>
        </p:nvSpPr>
        <p:spPr bwMode="auto">
          <a:xfrm>
            <a:off x="6916738" y="3641725"/>
            <a:ext cx="4762" cy="433388"/>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1" name="Line 28"/>
          <p:cNvSpPr>
            <a:spLocks noChangeShapeType="1"/>
          </p:cNvSpPr>
          <p:nvPr/>
        </p:nvSpPr>
        <p:spPr bwMode="auto">
          <a:xfrm>
            <a:off x="8999538" y="3641725"/>
            <a:ext cx="4762" cy="433388"/>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2" name="Line 29"/>
          <p:cNvSpPr>
            <a:spLocks noChangeShapeType="1"/>
          </p:cNvSpPr>
          <p:nvPr/>
        </p:nvSpPr>
        <p:spPr bwMode="auto">
          <a:xfrm>
            <a:off x="5716587" y="4433888"/>
            <a:ext cx="4763" cy="433387"/>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3" name="Line 30"/>
          <p:cNvSpPr>
            <a:spLocks noChangeShapeType="1"/>
          </p:cNvSpPr>
          <p:nvPr/>
        </p:nvSpPr>
        <p:spPr bwMode="auto">
          <a:xfrm>
            <a:off x="4779963" y="3643313"/>
            <a:ext cx="4762" cy="433387"/>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31"/>
          <p:cNvSpPr txBox="1">
            <a:spLocks noChangeArrowheads="1"/>
          </p:cNvSpPr>
          <p:nvPr/>
        </p:nvSpPr>
        <p:spPr bwMode="auto">
          <a:xfrm>
            <a:off x="2408238" y="2490788"/>
            <a:ext cx="649287" cy="366712"/>
          </a:xfrm>
          <a:prstGeom prst="rect">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GB" altLang="en-US" sz="1800" b="0" i="0" u="none" strike="noStrike" kern="0" cap="none" spc="0" normalizeH="0" baseline="0" noProof="0">
                <a:ln>
                  <a:noFill/>
                </a:ln>
                <a:solidFill>
                  <a:srgbClr val="000000"/>
                </a:solidFill>
                <a:effectLst/>
                <a:uLnTx/>
                <a:uFillTx/>
                <a:latin typeface="Arial" panose="020B0604020202020204" pitchFamily="34" charset="0"/>
              </a:rPr>
              <a:t>L1C</a:t>
            </a:r>
          </a:p>
        </p:txBody>
      </p:sp>
      <p:sp>
        <p:nvSpPr>
          <p:cNvPr id="35" name="Text Box 32"/>
          <p:cNvSpPr txBox="1">
            <a:spLocks noChangeArrowheads="1"/>
          </p:cNvSpPr>
          <p:nvPr/>
        </p:nvSpPr>
        <p:spPr bwMode="auto">
          <a:xfrm>
            <a:off x="4424363" y="2555875"/>
            <a:ext cx="649287" cy="366713"/>
          </a:xfrm>
          <a:prstGeom prst="rect">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GB" altLang="en-US" sz="1800" b="0" i="0" u="none" strike="noStrike" kern="0" cap="none" spc="0" normalizeH="0" baseline="0" noProof="0" dirty="0">
                <a:ln>
                  <a:noFill/>
                </a:ln>
                <a:solidFill>
                  <a:srgbClr val="000000"/>
                </a:solidFill>
                <a:effectLst/>
                <a:uLnTx/>
                <a:uFillTx/>
                <a:latin typeface="Arial" panose="020B0604020202020204" pitchFamily="34" charset="0"/>
              </a:rPr>
              <a:t>L1C</a:t>
            </a:r>
          </a:p>
        </p:txBody>
      </p:sp>
      <p:sp>
        <p:nvSpPr>
          <p:cNvPr id="36" name="Text Box 33"/>
          <p:cNvSpPr txBox="1">
            <a:spLocks noChangeArrowheads="1"/>
          </p:cNvSpPr>
          <p:nvPr/>
        </p:nvSpPr>
        <p:spPr bwMode="auto">
          <a:xfrm>
            <a:off x="6657975" y="2555875"/>
            <a:ext cx="649288" cy="366713"/>
          </a:xfrm>
          <a:prstGeom prst="rect">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GB" altLang="en-US" sz="1800" b="0" i="0" u="none" strike="noStrike" kern="0" cap="none" spc="0" normalizeH="0" baseline="0" noProof="0">
                <a:ln>
                  <a:noFill/>
                </a:ln>
                <a:solidFill>
                  <a:srgbClr val="000000"/>
                </a:solidFill>
                <a:effectLst/>
                <a:uLnTx/>
                <a:uFillTx/>
                <a:latin typeface="Arial" panose="020B0604020202020204" pitchFamily="34" charset="0"/>
              </a:rPr>
              <a:t>L1C</a:t>
            </a:r>
          </a:p>
        </p:txBody>
      </p:sp>
      <p:sp>
        <p:nvSpPr>
          <p:cNvPr id="37" name="Text Box 34"/>
          <p:cNvSpPr txBox="1">
            <a:spLocks noChangeArrowheads="1"/>
          </p:cNvSpPr>
          <p:nvPr/>
        </p:nvSpPr>
        <p:spPr bwMode="auto">
          <a:xfrm>
            <a:off x="8674100" y="2555875"/>
            <a:ext cx="649288" cy="366713"/>
          </a:xfrm>
          <a:prstGeom prst="rect">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GB" altLang="en-US" sz="1800" b="0" i="0" u="none" strike="noStrike" kern="0" cap="none" spc="0" normalizeH="0" baseline="0" noProof="0">
                <a:ln>
                  <a:noFill/>
                </a:ln>
                <a:solidFill>
                  <a:srgbClr val="000000"/>
                </a:solidFill>
                <a:effectLst/>
                <a:uLnTx/>
                <a:uFillTx/>
                <a:latin typeface="Arial" panose="020B0604020202020204" pitchFamily="34" charset="0"/>
              </a:rPr>
              <a:t>L1C</a:t>
            </a:r>
          </a:p>
        </p:txBody>
      </p:sp>
      <p:sp>
        <p:nvSpPr>
          <p:cNvPr id="38" name="Line 40"/>
          <p:cNvSpPr>
            <a:spLocks noChangeShapeType="1"/>
          </p:cNvSpPr>
          <p:nvPr/>
        </p:nvSpPr>
        <p:spPr bwMode="auto">
          <a:xfrm>
            <a:off x="2192338" y="3486150"/>
            <a:ext cx="431800" cy="0"/>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9" name="Line 43"/>
          <p:cNvSpPr>
            <a:spLocks noChangeShapeType="1"/>
          </p:cNvSpPr>
          <p:nvPr/>
        </p:nvSpPr>
        <p:spPr bwMode="auto">
          <a:xfrm>
            <a:off x="8961438" y="2922588"/>
            <a:ext cx="0" cy="3603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40" name="Line 44"/>
          <p:cNvSpPr>
            <a:spLocks noChangeShapeType="1"/>
          </p:cNvSpPr>
          <p:nvPr/>
        </p:nvSpPr>
        <p:spPr bwMode="auto">
          <a:xfrm>
            <a:off x="6945313" y="2922588"/>
            <a:ext cx="0" cy="3603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41" name="Line 45"/>
          <p:cNvSpPr>
            <a:spLocks noChangeShapeType="1"/>
          </p:cNvSpPr>
          <p:nvPr/>
        </p:nvSpPr>
        <p:spPr bwMode="auto">
          <a:xfrm>
            <a:off x="4713288" y="2922588"/>
            <a:ext cx="0" cy="3603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42" name="Line 46"/>
          <p:cNvSpPr>
            <a:spLocks noChangeShapeType="1"/>
          </p:cNvSpPr>
          <p:nvPr/>
        </p:nvSpPr>
        <p:spPr bwMode="auto">
          <a:xfrm>
            <a:off x="2768600" y="2851150"/>
            <a:ext cx="0" cy="4318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43" name="Line 47"/>
          <p:cNvSpPr>
            <a:spLocks noChangeShapeType="1"/>
          </p:cNvSpPr>
          <p:nvPr/>
        </p:nvSpPr>
        <p:spPr bwMode="auto">
          <a:xfrm>
            <a:off x="1781969" y="1111058"/>
            <a:ext cx="431800" cy="0"/>
          </a:xfrm>
          <a:prstGeom prst="line">
            <a:avLst/>
          </a:prstGeom>
          <a:noFill/>
          <a:ln w="38100">
            <a:solidFill>
              <a:srgbClr val="8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44" name="Line 48"/>
          <p:cNvSpPr>
            <a:spLocks noChangeShapeType="1"/>
          </p:cNvSpPr>
          <p:nvPr/>
        </p:nvSpPr>
        <p:spPr bwMode="auto">
          <a:xfrm>
            <a:off x="4013994" y="1111058"/>
            <a:ext cx="431800" cy="0"/>
          </a:xfrm>
          <a:prstGeom prst="line">
            <a:avLst/>
          </a:prstGeom>
          <a:noFill/>
          <a:ln w="38100">
            <a:solidFill>
              <a:srgbClr val="669999"/>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45" name="Line 49"/>
          <p:cNvSpPr>
            <a:spLocks noChangeShapeType="1"/>
          </p:cNvSpPr>
          <p:nvPr/>
        </p:nvSpPr>
        <p:spPr bwMode="auto">
          <a:xfrm>
            <a:off x="6508750" y="1111058"/>
            <a:ext cx="431800" cy="0"/>
          </a:xfrm>
          <a:prstGeom prst="line">
            <a:avLst/>
          </a:prstGeom>
          <a:noFill/>
          <a:ln w="38100" cap="rnd">
            <a:solidFill>
              <a:srgbClr val="FF33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n-US" dirty="0">
              <a:solidFill>
                <a:srgbClr val="000000"/>
              </a:solidFill>
              <a:latin typeface="Arial" panose="020B0604020202020204" pitchFamily="34" charset="0"/>
            </a:endParaRPr>
          </a:p>
        </p:txBody>
      </p:sp>
      <p:sp>
        <p:nvSpPr>
          <p:cNvPr id="46" name="Text Box 50"/>
          <p:cNvSpPr txBox="1">
            <a:spLocks noChangeArrowheads="1"/>
          </p:cNvSpPr>
          <p:nvPr/>
        </p:nvSpPr>
        <p:spPr bwMode="auto">
          <a:xfrm>
            <a:off x="2356644" y="927702"/>
            <a:ext cx="1657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GB" altLang="en-US" dirty="0">
                <a:solidFill>
                  <a:srgbClr val="000000"/>
                </a:solidFill>
                <a:latin typeface="Arial" panose="020B0604020202020204" pitchFamily="34" charset="0"/>
              </a:rPr>
              <a:t>Exclusive</a:t>
            </a:r>
          </a:p>
        </p:txBody>
      </p:sp>
      <p:sp>
        <p:nvSpPr>
          <p:cNvPr id="47" name="Text Box 51"/>
          <p:cNvSpPr txBox="1">
            <a:spLocks noChangeArrowheads="1"/>
          </p:cNvSpPr>
          <p:nvPr/>
        </p:nvSpPr>
        <p:spPr bwMode="auto">
          <a:xfrm>
            <a:off x="4517231" y="927702"/>
            <a:ext cx="1655763"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GB" altLang="en-US">
                <a:solidFill>
                  <a:srgbClr val="000000"/>
                </a:solidFill>
                <a:latin typeface="Arial" panose="020B0604020202020204" pitchFamily="34" charset="0"/>
              </a:rPr>
              <a:t>Read-Only</a:t>
            </a:r>
          </a:p>
        </p:txBody>
      </p:sp>
      <p:sp>
        <p:nvSpPr>
          <p:cNvPr id="48" name="Text Box 52"/>
          <p:cNvSpPr txBox="1">
            <a:spLocks noChangeArrowheads="1"/>
          </p:cNvSpPr>
          <p:nvPr/>
        </p:nvSpPr>
        <p:spPr bwMode="auto">
          <a:xfrm>
            <a:off x="7038181" y="927702"/>
            <a:ext cx="13684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GB" altLang="en-US">
                <a:solidFill>
                  <a:srgbClr val="000000"/>
                </a:solidFill>
                <a:latin typeface="Arial" panose="020B0604020202020204" pitchFamily="34" charset="0"/>
              </a:rPr>
              <a:t>Invalid</a:t>
            </a:r>
          </a:p>
        </p:txBody>
      </p:sp>
      <p:sp>
        <p:nvSpPr>
          <p:cNvPr id="49" name="Text Box 53"/>
          <p:cNvSpPr txBox="1">
            <a:spLocks noChangeArrowheads="1"/>
          </p:cNvSpPr>
          <p:nvPr/>
        </p:nvSpPr>
        <p:spPr bwMode="auto">
          <a:xfrm>
            <a:off x="1689100" y="1770063"/>
            <a:ext cx="431800" cy="369887"/>
          </a:xfrm>
          <a:prstGeom prst="rect">
            <a:avLst/>
          </a:prstGeom>
          <a:solidFill>
            <a:srgbClr val="FFFFFF"/>
          </a:solidFill>
          <a:ln w="317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GB" altLang="en-US" sz="1800" b="0" i="0" u="none" strike="noStrike" kern="0" cap="none" spc="0" normalizeH="0" baseline="0" noProof="0">
                <a:ln>
                  <a:noFill/>
                </a:ln>
                <a:solidFill>
                  <a:srgbClr val="000000"/>
                </a:solidFill>
                <a:effectLst/>
                <a:uLnTx/>
                <a:uFillTx/>
                <a:latin typeface="Arial" panose="020B0604020202020204" pitchFamily="34" charset="0"/>
              </a:rPr>
              <a:t>W</a:t>
            </a:r>
          </a:p>
        </p:txBody>
      </p:sp>
      <p:sp>
        <p:nvSpPr>
          <p:cNvPr id="50" name="Line 54"/>
          <p:cNvSpPr>
            <a:spLocks noChangeShapeType="1"/>
          </p:cNvSpPr>
          <p:nvPr/>
        </p:nvSpPr>
        <p:spPr bwMode="auto">
          <a:xfrm>
            <a:off x="2193925" y="3486150"/>
            <a:ext cx="431800" cy="0"/>
          </a:xfrm>
          <a:prstGeom prst="line">
            <a:avLst/>
          </a:prstGeom>
          <a:noFill/>
          <a:ln w="38100">
            <a:solidFill>
              <a:srgbClr val="8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1" name="Text Box 55"/>
          <p:cNvSpPr txBox="1">
            <a:spLocks noChangeArrowheads="1"/>
          </p:cNvSpPr>
          <p:nvPr/>
        </p:nvSpPr>
        <p:spPr bwMode="auto">
          <a:xfrm>
            <a:off x="3816350" y="1770063"/>
            <a:ext cx="431800" cy="369887"/>
          </a:xfrm>
          <a:prstGeom prst="rect">
            <a:avLst/>
          </a:prstGeom>
          <a:solidFill>
            <a:srgbClr val="FFFFFF"/>
          </a:solidFill>
          <a:ln w="317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GB" altLang="en-US" sz="1800" b="0" i="0" u="none" strike="noStrike" kern="0" cap="none" spc="0" normalizeH="0" baseline="0" noProof="0" dirty="0">
                <a:ln>
                  <a:noFill/>
                </a:ln>
                <a:solidFill>
                  <a:srgbClr val="000000"/>
                </a:solidFill>
                <a:effectLst/>
                <a:uLnTx/>
                <a:uFillTx/>
                <a:latin typeface="Arial" panose="020B0604020202020204" pitchFamily="34" charset="0"/>
              </a:rPr>
              <a:t>R</a:t>
            </a:r>
          </a:p>
        </p:txBody>
      </p:sp>
      <p:sp>
        <p:nvSpPr>
          <p:cNvPr id="52" name="Text Box 56"/>
          <p:cNvSpPr txBox="1">
            <a:spLocks noChangeArrowheads="1"/>
          </p:cNvSpPr>
          <p:nvPr/>
        </p:nvSpPr>
        <p:spPr bwMode="auto">
          <a:xfrm>
            <a:off x="6026150" y="1770063"/>
            <a:ext cx="431800" cy="369887"/>
          </a:xfrm>
          <a:prstGeom prst="rect">
            <a:avLst/>
          </a:prstGeom>
          <a:solidFill>
            <a:srgbClr val="FFFFFF"/>
          </a:solidFill>
          <a:ln w="317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GB" altLang="en-US" sz="1800" b="0" i="0" u="none" strike="noStrike" kern="0" cap="none" spc="0" normalizeH="0" baseline="0" noProof="0">
                <a:ln>
                  <a:noFill/>
                </a:ln>
                <a:solidFill>
                  <a:srgbClr val="000000"/>
                </a:solidFill>
                <a:effectLst/>
                <a:uLnTx/>
                <a:uFillTx/>
                <a:latin typeface="Arial" panose="020B0604020202020204" pitchFamily="34" charset="0"/>
              </a:rPr>
              <a:t>W</a:t>
            </a:r>
          </a:p>
        </p:txBody>
      </p:sp>
      <p:sp>
        <p:nvSpPr>
          <p:cNvPr id="53" name="Line 57"/>
          <p:cNvSpPr>
            <a:spLocks noChangeShapeType="1"/>
          </p:cNvSpPr>
          <p:nvPr/>
        </p:nvSpPr>
        <p:spPr bwMode="auto">
          <a:xfrm>
            <a:off x="8816975" y="6091238"/>
            <a:ext cx="431800" cy="0"/>
          </a:xfrm>
          <a:prstGeom prst="line">
            <a:avLst/>
          </a:prstGeom>
          <a:noFill/>
          <a:ln w="38100">
            <a:solidFill>
              <a:srgbClr val="669999"/>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4" name="Line 58"/>
          <p:cNvSpPr>
            <a:spLocks noChangeShapeType="1"/>
          </p:cNvSpPr>
          <p:nvPr/>
        </p:nvSpPr>
        <p:spPr bwMode="auto">
          <a:xfrm>
            <a:off x="6226175" y="3498850"/>
            <a:ext cx="431800" cy="0"/>
          </a:xfrm>
          <a:prstGeom prst="line">
            <a:avLst/>
          </a:prstGeom>
          <a:noFill/>
          <a:ln w="38100">
            <a:solidFill>
              <a:srgbClr val="8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5" name="Line 59"/>
          <p:cNvSpPr>
            <a:spLocks noChangeShapeType="1"/>
          </p:cNvSpPr>
          <p:nvPr/>
        </p:nvSpPr>
        <p:spPr bwMode="auto">
          <a:xfrm>
            <a:off x="4137025" y="3498850"/>
            <a:ext cx="431800" cy="0"/>
          </a:xfrm>
          <a:prstGeom prst="line">
            <a:avLst/>
          </a:prstGeom>
          <a:noFill/>
          <a:ln w="38100" cap="rnd">
            <a:solidFill>
              <a:srgbClr val="FF33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n-US" dirty="0">
              <a:solidFill>
                <a:srgbClr val="000000"/>
              </a:solidFill>
              <a:latin typeface="Arial" panose="020B0604020202020204" pitchFamily="34" charset="0"/>
            </a:endParaRPr>
          </a:p>
        </p:txBody>
      </p:sp>
      <p:sp>
        <p:nvSpPr>
          <p:cNvPr id="56" name="Line 60"/>
          <p:cNvSpPr>
            <a:spLocks noChangeShapeType="1"/>
          </p:cNvSpPr>
          <p:nvPr/>
        </p:nvSpPr>
        <p:spPr bwMode="auto">
          <a:xfrm>
            <a:off x="2192338" y="3486150"/>
            <a:ext cx="431800" cy="0"/>
          </a:xfrm>
          <a:prstGeom prst="line">
            <a:avLst/>
          </a:prstGeom>
          <a:noFill/>
          <a:ln w="38100" cap="rnd">
            <a:solidFill>
              <a:srgbClr val="FF33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n-US" dirty="0">
              <a:solidFill>
                <a:srgbClr val="000000"/>
              </a:solidFill>
              <a:latin typeface="Arial" panose="020B0604020202020204" pitchFamily="34" charset="0"/>
            </a:endParaRPr>
          </a:p>
        </p:txBody>
      </p:sp>
      <p:sp>
        <p:nvSpPr>
          <p:cNvPr id="57" name="Text Box 61"/>
          <p:cNvSpPr txBox="1">
            <a:spLocks noChangeArrowheads="1"/>
          </p:cNvSpPr>
          <p:nvPr/>
        </p:nvSpPr>
        <p:spPr bwMode="auto">
          <a:xfrm>
            <a:off x="1689100" y="2274888"/>
            <a:ext cx="431800" cy="369887"/>
          </a:xfrm>
          <a:prstGeom prst="rect">
            <a:avLst/>
          </a:prstGeom>
          <a:solidFill>
            <a:srgbClr val="FFFFFF"/>
          </a:solidFill>
          <a:ln w="317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GB" altLang="en-US" sz="1800" b="0" i="0" u="none" strike="noStrike" kern="0" cap="none" spc="0" normalizeH="0" baseline="0" noProof="0" dirty="0">
                <a:ln>
                  <a:noFill/>
                </a:ln>
                <a:solidFill>
                  <a:srgbClr val="000000"/>
                </a:solidFill>
                <a:effectLst/>
                <a:uLnTx/>
                <a:uFillTx/>
                <a:latin typeface="Arial" panose="020B0604020202020204" pitchFamily="34" charset="0"/>
              </a:rPr>
              <a:t>R</a:t>
            </a:r>
          </a:p>
        </p:txBody>
      </p:sp>
      <p:sp>
        <p:nvSpPr>
          <p:cNvPr id="58" name="Line 62"/>
          <p:cNvSpPr>
            <a:spLocks noChangeShapeType="1"/>
          </p:cNvSpPr>
          <p:nvPr/>
        </p:nvSpPr>
        <p:spPr bwMode="auto">
          <a:xfrm>
            <a:off x="8816975" y="6091238"/>
            <a:ext cx="431800" cy="0"/>
          </a:xfrm>
          <a:prstGeom prst="line">
            <a:avLst/>
          </a:prstGeom>
          <a:noFill/>
          <a:ln w="38100">
            <a:solidFill>
              <a:srgbClr val="669999"/>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9" name="Line 63"/>
          <p:cNvSpPr>
            <a:spLocks noChangeShapeType="1"/>
          </p:cNvSpPr>
          <p:nvPr/>
        </p:nvSpPr>
        <p:spPr bwMode="auto">
          <a:xfrm>
            <a:off x="6226175" y="3498850"/>
            <a:ext cx="431800" cy="0"/>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61" name="Rectangle 60"/>
          <p:cNvSpPr/>
          <p:nvPr/>
        </p:nvSpPr>
        <p:spPr>
          <a:xfrm>
            <a:off x="65854" y="6590184"/>
            <a:ext cx="862737" cy="230832"/>
          </a:xfrm>
          <a:prstGeom prst="rect">
            <a:avLst/>
          </a:prstGeom>
        </p:spPr>
        <p:txBody>
          <a:bodyPr wrap="none">
            <a:spAutoFit/>
          </a:bodyPr>
          <a:lstStyle/>
          <a:p>
            <a:pPr fontAlgn="base">
              <a:spcBef>
                <a:spcPct val="0"/>
              </a:spcBef>
              <a:spcAft>
                <a:spcPct val="0"/>
              </a:spcAft>
            </a:pPr>
            <a:r>
              <a:rPr lang="en-US" sz="900" dirty="0">
                <a:solidFill>
                  <a:srgbClr val="000000"/>
                </a:solidFill>
                <a:latin typeface="Arial" panose="020B0604020202020204" pitchFamily="34" charset="0"/>
              </a:rPr>
              <a:t>[Alan Real]</a:t>
            </a:r>
            <a:r>
              <a:rPr lang="en-US" sz="900" dirty="0">
                <a:solidFill>
                  <a:srgbClr val="000000"/>
                </a:solidFill>
                <a:latin typeface="Arial" panose="020B0604020202020204" pitchFamily="34" charset="0"/>
                <a:sym typeface="Symbol" panose="05050102010706020507" pitchFamily="18" charset="2"/>
              </a:rPr>
              <a:t></a:t>
            </a:r>
            <a:endParaRPr lang="en-US" sz="900" dirty="0">
              <a:solidFill>
                <a:srgbClr val="000000"/>
              </a:solidFill>
              <a:latin typeface="Arial" panose="020B0604020202020204" pitchFamily="34" charset="0"/>
            </a:endParaRPr>
          </a:p>
        </p:txBody>
      </p:sp>
    </p:spTree>
    <p:extLst>
      <p:ext uri="{BB962C8B-B14F-4D97-AF65-F5344CB8AC3E}">
        <p14:creationId xmlns:p14="http://schemas.microsoft.com/office/powerpoint/2010/main" val="97240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blinds(horizontal)">
                                      <p:cBhvr>
                                        <p:cTn id="11" dur="500"/>
                                        <p:tgtEl>
                                          <p:spTgt spid="50"/>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blinds(horizontal)">
                                      <p:cBhvr>
                                        <p:cTn id="15" dur="500"/>
                                        <p:tgtEl>
                                          <p:spTgt spid="38"/>
                                        </p:tgtEl>
                                      </p:cBhvr>
                                    </p:animEffect>
                                  </p:childTnLst>
                                </p:cTn>
                              </p:par>
                              <p:par>
                                <p:cTn id="16" presetID="0" presetClass="path" presetSubtype="0" accel="50000" decel="50000" fill="hold" grpId="1" nodeType="withEffect">
                                  <p:stCondLst>
                                    <p:cond delay="0"/>
                                  </p:stCondLst>
                                  <p:childTnLst>
                                    <p:animMotion origin="layout" path="M 3.95833E-6 0.00348 L 0.54349 0.37986 " pathEditMode="relative" rAng="0" ptsTypes="AA">
                                      <p:cBhvr>
                                        <p:cTn id="17" dur="2000" fill="hold"/>
                                        <p:tgtEl>
                                          <p:spTgt spid="38"/>
                                        </p:tgtEl>
                                        <p:attrNameLst>
                                          <p:attrName>ppt_x</p:attrName>
                                          <p:attrName>ppt_y</p:attrName>
                                        </p:attrNameLst>
                                      </p:cBhvr>
                                      <p:rCtr x="27174" y="18819"/>
                                    </p:animMotion>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blinds(horizontal)">
                                      <p:cBhvr>
                                        <p:cTn id="22" dur="500"/>
                                        <p:tgtEl>
                                          <p:spTgt spid="51"/>
                                        </p:tgtEl>
                                      </p:cBhvr>
                                    </p:animEffect>
                                  </p:childTnLst>
                                </p:cTn>
                              </p:par>
                            </p:childTnLst>
                          </p:cTn>
                        </p:par>
                        <p:par>
                          <p:cTn id="23" fill="hold">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blinds(horizontal)">
                                      <p:cBhvr>
                                        <p:cTn id="26" dur="500"/>
                                        <p:tgtEl>
                                          <p:spTgt spid="53"/>
                                        </p:tgtEl>
                                      </p:cBhvr>
                                    </p:animEffect>
                                  </p:childTnLst>
                                </p:cTn>
                              </p:par>
                            </p:childTnLst>
                          </p:cTn>
                        </p:par>
                        <p:par>
                          <p:cTn id="27" fill="hold">
                            <p:stCondLst>
                              <p:cond delay="1000"/>
                            </p:stCondLst>
                            <p:childTnLst>
                              <p:par>
                                <p:cTn id="28" presetID="0" presetClass="path" presetSubtype="0" accel="50000" decel="50000" fill="hold" grpId="1" nodeType="afterEffect">
                                  <p:stCondLst>
                                    <p:cond delay="0"/>
                                  </p:stCondLst>
                                  <p:childTnLst>
                                    <p:animMotion origin="layout" path="M 0.00013 -4.44444E-6 L -0.38412 -0.3787 " pathEditMode="relative" rAng="0" ptsTypes="AA">
                                      <p:cBhvr>
                                        <p:cTn id="29" dur="2000" fill="hold"/>
                                        <p:tgtEl>
                                          <p:spTgt spid="53"/>
                                        </p:tgtEl>
                                        <p:attrNameLst>
                                          <p:attrName>ppt_x</p:attrName>
                                          <p:attrName>ppt_y</p:attrName>
                                        </p:attrNameLst>
                                      </p:cBhvr>
                                      <p:rCtr x="-19219" y="-18935"/>
                                    </p:animMotion>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blinds(horizontal)">
                                      <p:cBhvr>
                                        <p:cTn id="34" dur="500"/>
                                        <p:tgtEl>
                                          <p:spTgt spid="52"/>
                                        </p:tgtEl>
                                      </p:cBhvr>
                                    </p:animEffect>
                                  </p:childTnLst>
                                </p:cTn>
                              </p:par>
                            </p:childTnLst>
                          </p:cTn>
                        </p:par>
                        <p:par>
                          <p:cTn id="35" fill="hold">
                            <p:stCondLst>
                              <p:cond delay="500"/>
                            </p:stCondLst>
                            <p:childTnLst>
                              <p:par>
                                <p:cTn id="36" presetID="3" presetClass="exit" presetSubtype="10" fill="hold" grpId="2" nodeType="afterEffect">
                                  <p:stCondLst>
                                    <p:cond delay="0"/>
                                  </p:stCondLst>
                                  <p:childTnLst>
                                    <p:animEffect transition="out" filter="blinds(horizontal)">
                                      <p:cBhvr>
                                        <p:cTn id="37" dur="500"/>
                                        <p:tgtEl>
                                          <p:spTgt spid="53"/>
                                        </p:tgtEl>
                                      </p:cBhvr>
                                    </p:animEffect>
                                    <p:set>
                                      <p:cBhvr>
                                        <p:cTn id="38" dur="1" fill="hold">
                                          <p:stCondLst>
                                            <p:cond delay="499"/>
                                          </p:stCondLst>
                                        </p:cTn>
                                        <p:tgtEl>
                                          <p:spTgt spid="53"/>
                                        </p:tgtEl>
                                        <p:attrNameLst>
                                          <p:attrName>style.visibility</p:attrName>
                                        </p:attrNameLst>
                                      </p:cBhvr>
                                      <p:to>
                                        <p:strVal val="hidden"/>
                                      </p:to>
                                    </p:set>
                                  </p:childTnLst>
                                </p:cTn>
                              </p:par>
                              <p:par>
                                <p:cTn id="39" presetID="3" presetClass="exit" presetSubtype="10" fill="hold" grpId="1" nodeType="withEffect">
                                  <p:stCondLst>
                                    <p:cond delay="0"/>
                                  </p:stCondLst>
                                  <p:childTnLst>
                                    <p:animEffect transition="out" filter="blinds(horizontal)">
                                      <p:cBhvr>
                                        <p:cTn id="40" dur="500"/>
                                        <p:tgtEl>
                                          <p:spTgt spid="50"/>
                                        </p:tgtEl>
                                      </p:cBhvr>
                                    </p:animEffect>
                                    <p:set>
                                      <p:cBhvr>
                                        <p:cTn id="41" dur="1" fill="hold">
                                          <p:stCondLst>
                                            <p:cond delay="499"/>
                                          </p:stCondLst>
                                        </p:cTn>
                                        <p:tgtEl>
                                          <p:spTgt spid="50"/>
                                        </p:tgtEl>
                                        <p:attrNameLst>
                                          <p:attrName>style.visibility</p:attrName>
                                        </p:attrNameLst>
                                      </p:cBhvr>
                                      <p:to>
                                        <p:strVal val="hidden"/>
                                      </p:to>
                                    </p:set>
                                  </p:childTnLst>
                                </p:cTn>
                              </p:par>
                            </p:childTnLst>
                          </p:cTn>
                        </p:par>
                        <p:par>
                          <p:cTn id="42" fill="hold">
                            <p:stCondLst>
                              <p:cond delay="1000"/>
                            </p:stCondLst>
                            <p:childTnLst>
                              <p:par>
                                <p:cTn id="43" presetID="3" presetClass="entr" presetSubtype="10" fill="hold" grpId="0"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blinds(horizontal)">
                                      <p:cBhvr>
                                        <p:cTn id="45" dur="500"/>
                                        <p:tgtEl>
                                          <p:spTgt spid="5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blinds(horizontal)">
                                      <p:cBhvr>
                                        <p:cTn id="48" dur="500"/>
                                        <p:tgtEl>
                                          <p:spTgt spid="56"/>
                                        </p:tgtEl>
                                      </p:cBhvr>
                                    </p:animEffect>
                                  </p:childTnLst>
                                </p:cTn>
                              </p:par>
                            </p:childTnLst>
                          </p:cTn>
                        </p:par>
                        <p:par>
                          <p:cTn id="49" fill="hold">
                            <p:stCondLst>
                              <p:cond delay="1500"/>
                            </p:stCondLst>
                            <p:childTnLst>
                              <p:par>
                                <p:cTn id="50" presetID="3" presetClass="entr" presetSubtype="10" fill="hold" grpId="0" nodeType="after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blinds(horizontal)">
                                      <p:cBhvr>
                                        <p:cTn id="52" dur="500"/>
                                        <p:tgtEl>
                                          <p:spTgt spid="59"/>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blinds(horizontal)">
                                      <p:cBhvr>
                                        <p:cTn id="55" dur="500"/>
                                        <p:tgtEl>
                                          <p:spTgt spid="55"/>
                                        </p:tgtEl>
                                      </p:cBhvr>
                                    </p:animEffect>
                                  </p:childTnLst>
                                </p:cTn>
                              </p:par>
                              <p:par>
                                <p:cTn id="56" presetID="0" presetClass="path" presetSubtype="0" accel="50000" decel="50000" fill="hold" grpId="1" nodeType="withEffect">
                                  <p:stCondLst>
                                    <p:cond delay="0"/>
                                  </p:stCondLst>
                                  <p:childTnLst>
                                    <p:animMotion origin="layout" path="M 0.00794 4.81481E-6 L 0.21263 0.378 " pathEditMode="relative" rAng="0" ptsTypes="AA">
                                      <p:cBhvr>
                                        <p:cTn id="57" dur="2000" fill="hold"/>
                                        <p:tgtEl>
                                          <p:spTgt spid="59"/>
                                        </p:tgtEl>
                                        <p:attrNameLst>
                                          <p:attrName>ppt_x</p:attrName>
                                          <p:attrName>ppt_y</p:attrName>
                                        </p:attrNameLst>
                                      </p:cBhvr>
                                      <p:rCtr x="10234" y="18889"/>
                                    </p:animMotion>
                                  </p:childTnLst>
                                </p:cTn>
                              </p:par>
                              <p:par>
                                <p:cTn id="58" presetID="3" presetClass="exit" presetSubtype="10" fill="hold" grpId="2" nodeType="withEffect">
                                  <p:stCondLst>
                                    <p:cond delay="0"/>
                                  </p:stCondLst>
                                  <p:childTnLst>
                                    <p:animEffect transition="out" filter="blinds(horizontal)">
                                      <p:cBhvr>
                                        <p:cTn id="59" dur="500"/>
                                        <p:tgtEl>
                                          <p:spTgt spid="38"/>
                                        </p:tgtEl>
                                      </p:cBhvr>
                                    </p:animEffect>
                                    <p:set>
                                      <p:cBhvr>
                                        <p:cTn id="60" dur="1" fill="hold">
                                          <p:stCondLst>
                                            <p:cond delay="499"/>
                                          </p:stCondLst>
                                        </p:cTn>
                                        <p:tgtEl>
                                          <p:spTgt spid="3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blinds(horizontal)">
                                      <p:cBhvr>
                                        <p:cTn id="65" dur="500"/>
                                        <p:tgtEl>
                                          <p:spTgt spid="57"/>
                                        </p:tgtEl>
                                      </p:cBhvr>
                                    </p:animEffect>
                                  </p:childTnLst>
                                </p:cTn>
                              </p:par>
                            </p:childTnLst>
                          </p:cTn>
                        </p:par>
                        <p:par>
                          <p:cTn id="66" fill="hold">
                            <p:stCondLst>
                              <p:cond delay="500"/>
                            </p:stCondLst>
                            <p:childTnLst>
                              <p:par>
                                <p:cTn id="67" presetID="3" presetClass="exit" presetSubtype="10" fill="hold" grpId="1" nodeType="afterEffect">
                                  <p:stCondLst>
                                    <p:cond delay="0"/>
                                  </p:stCondLst>
                                  <p:childTnLst>
                                    <p:animEffect transition="out" filter="blinds(horizontal)">
                                      <p:cBhvr>
                                        <p:cTn id="68" dur="500"/>
                                        <p:tgtEl>
                                          <p:spTgt spid="56"/>
                                        </p:tgtEl>
                                      </p:cBhvr>
                                    </p:animEffect>
                                    <p:set>
                                      <p:cBhvr>
                                        <p:cTn id="69" dur="1" fill="hold">
                                          <p:stCondLst>
                                            <p:cond delay="499"/>
                                          </p:stCondLst>
                                        </p:cTn>
                                        <p:tgtEl>
                                          <p:spTgt spid="56"/>
                                        </p:tgtEl>
                                        <p:attrNameLst>
                                          <p:attrName>style.visibility</p:attrName>
                                        </p:attrNameLst>
                                      </p:cBhvr>
                                      <p:to>
                                        <p:strVal val="hidden"/>
                                      </p:to>
                                    </p:set>
                                  </p:childTnLst>
                                </p:cTn>
                              </p:par>
                            </p:childTnLst>
                          </p:cTn>
                        </p:par>
                        <p:par>
                          <p:cTn id="70" fill="hold">
                            <p:stCondLst>
                              <p:cond delay="1000"/>
                            </p:stCondLst>
                            <p:childTnLst>
                              <p:par>
                                <p:cTn id="71" presetID="3" presetClass="entr" presetSubtype="10" fill="hold" grpId="0" nodeType="after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blinds(horizontal)">
                                      <p:cBhvr>
                                        <p:cTn id="73" dur="500"/>
                                        <p:tgtEl>
                                          <p:spTgt spid="58"/>
                                        </p:tgtEl>
                                      </p:cBhvr>
                                    </p:animEffect>
                                  </p:childTnLst>
                                </p:cTn>
                              </p:par>
                            </p:childTnLst>
                          </p:cTn>
                        </p:par>
                        <p:par>
                          <p:cTn id="74" fill="hold">
                            <p:stCondLst>
                              <p:cond delay="1500"/>
                            </p:stCondLst>
                            <p:childTnLst>
                              <p:par>
                                <p:cTn id="75" presetID="0" presetClass="path" presetSubtype="0" accel="50000" decel="50000" fill="hold" grpId="1" nodeType="afterEffect">
                                  <p:stCondLst>
                                    <p:cond delay="0"/>
                                  </p:stCondLst>
                                  <p:childTnLst>
                                    <p:animMotion origin="layout" path="M 4.58333E-6 -4.44444E-6 L -0.54336 -0.37638 " pathEditMode="relative" rAng="0" ptsTypes="AA">
                                      <p:cBhvr>
                                        <p:cTn id="76" dur="2000" fill="hold"/>
                                        <p:tgtEl>
                                          <p:spTgt spid="58"/>
                                        </p:tgtEl>
                                        <p:attrNameLst>
                                          <p:attrName>ppt_x</p:attrName>
                                          <p:attrName>ppt_y</p:attrName>
                                        </p:attrNameLst>
                                      </p:cBhvr>
                                      <p:rCtr x="-27174" y="-1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8" grpId="2" animBg="1"/>
      <p:bldP spid="49" grpId="0" animBg="1"/>
      <p:bldP spid="50" grpId="0" animBg="1"/>
      <p:bldP spid="50" grpId="1" animBg="1"/>
      <p:bldP spid="51" grpId="0" animBg="1"/>
      <p:bldP spid="52" grpId="0" animBg="1"/>
      <p:bldP spid="53" grpId="0" animBg="1"/>
      <p:bldP spid="53" grpId="1" animBg="1"/>
      <p:bldP spid="53" grpId="2" animBg="1"/>
      <p:bldP spid="54" grpId="0" animBg="1"/>
      <p:bldP spid="55" grpId="0" animBg="1"/>
      <p:bldP spid="56" grpId="0" animBg="1"/>
      <p:bldP spid="56" grpId="1" animBg="1"/>
      <p:bldP spid="57" grpId="0" animBg="1"/>
      <p:bldP spid="58" grpId="0" animBg="1"/>
      <p:bldP spid="58" grpId="1" animBg="1"/>
      <p:bldP spid="59" grpId="0" animBg="1"/>
      <p:bldP spid="59"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a:bodyPr>
          <a:lstStyle/>
          <a:p>
            <a:r>
              <a:rPr lang="en-GB" altLang="en-US" dirty="0"/>
              <a:t>How is this relevant for OpenMP? The “</a:t>
            </a:r>
            <a:r>
              <a:rPr lang="en-GB" altLang="en-US" dirty="0">
                <a:solidFill>
                  <a:srgbClr val="FFC000"/>
                </a:solidFill>
              </a:rPr>
              <a:t>False Sharing</a:t>
            </a:r>
            <a:r>
              <a:rPr lang="en-GB" altLang="en-US" dirty="0"/>
              <a:t>”</a:t>
            </a:r>
            <a:r>
              <a:rPr lang="en-GB" altLang="en-US" dirty="0">
                <a:solidFill>
                  <a:srgbClr val="FFC000"/>
                </a:solidFill>
              </a:rPr>
              <a:t> </a:t>
            </a:r>
            <a:r>
              <a:rPr lang="en-GB" altLang="en-US" dirty="0"/>
              <a:t>Pitfall</a:t>
            </a:r>
            <a:endParaRPr lang="en-GB" altLang="en-US" dirty="0">
              <a:solidFill>
                <a:srgbClr val="FFC000"/>
              </a:solidFill>
            </a:endParaRPr>
          </a:p>
        </p:txBody>
      </p:sp>
      <p:sp>
        <p:nvSpPr>
          <p:cNvPr id="200707" name="Rectangle 3"/>
          <p:cNvSpPr>
            <a:spLocks noGrp="1" noChangeArrowheads="1"/>
          </p:cNvSpPr>
          <p:nvPr>
            <p:ph type="body" idx="1"/>
          </p:nvPr>
        </p:nvSpPr>
        <p:spPr/>
        <p:txBody>
          <a:bodyPr/>
          <a:lstStyle/>
          <a:p>
            <a:pPr>
              <a:lnSpc>
                <a:spcPct val="90000"/>
              </a:lnSpc>
            </a:pPr>
            <a:endParaRPr lang="en-GB" altLang="en-US" sz="2000" dirty="0"/>
          </a:p>
          <a:p>
            <a:pPr>
              <a:lnSpc>
                <a:spcPct val="90000"/>
              </a:lnSpc>
            </a:pPr>
            <a:endParaRPr lang="en-GB" altLang="en-US" sz="2000" dirty="0"/>
          </a:p>
          <a:p>
            <a:pPr>
              <a:lnSpc>
                <a:spcPct val="90000"/>
              </a:lnSpc>
            </a:pPr>
            <a:r>
              <a:rPr lang="en-GB" altLang="en-US" sz="2000" dirty="0"/>
              <a:t>Recall cache lines typically are 64 byte long</a:t>
            </a:r>
          </a:p>
          <a:p>
            <a:pPr lvl="1">
              <a:lnSpc>
                <a:spcPct val="90000"/>
              </a:lnSpc>
            </a:pPr>
            <a:r>
              <a:rPr lang="en-GB" altLang="en-US" sz="1600" dirty="0"/>
              <a:t>Can store, for instance, 8 double precision values or 16 integers</a:t>
            </a:r>
          </a:p>
          <a:p>
            <a:pPr>
              <a:lnSpc>
                <a:spcPct val="90000"/>
              </a:lnSpc>
            </a:pPr>
            <a:endParaRPr lang="en-GB" altLang="en-US" sz="2000" dirty="0"/>
          </a:p>
          <a:p>
            <a:pPr>
              <a:lnSpc>
                <a:spcPct val="90000"/>
              </a:lnSpc>
            </a:pPr>
            <a:endParaRPr lang="en-GB" altLang="en-US" sz="2000" dirty="0"/>
          </a:p>
          <a:p>
            <a:pPr>
              <a:lnSpc>
                <a:spcPct val="90000"/>
              </a:lnSpc>
            </a:pPr>
            <a:r>
              <a:rPr lang="en-GB" altLang="en-US" sz="2000" dirty="0">
                <a:solidFill>
                  <a:srgbClr val="0070C0"/>
                </a:solidFill>
              </a:rPr>
              <a:t>False sharing</a:t>
            </a:r>
            <a:r>
              <a:rPr lang="en-GB" altLang="en-US" sz="2000" dirty="0"/>
              <a:t>: happens when two threads are both writing into different locations within the </a:t>
            </a:r>
            <a:r>
              <a:rPr lang="en-GB" altLang="en-US" sz="2000" dirty="0">
                <a:solidFill>
                  <a:srgbClr val="CC0000"/>
                </a:solidFill>
              </a:rPr>
              <a:t>same</a:t>
            </a:r>
            <a:r>
              <a:rPr lang="en-GB" altLang="en-US" sz="2000" dirty="0"/>
              <a:t> cache line</a:t>
            </a:r>
          </a:p>
          <a:p>
            <a:pPr lvl="1">
              <a:lnSpc>
                <a:spcPct val="90000"/>
              </a:lnSpc>
            </a:pPr>
            <a:r>
              <a:rPr lang="en-GB" altLang="en-US" sz="1800" dirty="0"/>
              <a:t>Each write will invalidate the cache line</a:t>
            </a:r>
          </a:p>
          <a:p>
            <a:pPr lvl="1">
              <a:lnSpc>
                <a:spcPct val="90000"/>
              </a:lnSpc>
            </a:pPr>
            <a:r>
              <a:rPr lang="en-GB" altLang="en-US" sz="1800" dirty="0"/>
              <a:t>Memory transactions galore</a:t>
            </a:r>
          </a:p>
          <a:p>
            <a:pPr lvl="1">
              <a:lnSpc>
                <a:spcPct val="90000"/>
              </a:lnSpc>
            </a:pPr>
            <a:r>
              <a:rPr lang="en-GB" altLang="en-US" sz="1800" dirty="0"/>
              <a:t>Example when this happens</a:t>
            </a:r>
          </a:p>
          <a:p>
            <a:pPr lvl="2"/>
            <a:r>
              <a:rPr lang="en-GB" altLang="en-US" sz="1600" dirty="0" err="1">
                <a:latin typeface="Consolas" panose="020B0609020204030204" pitchFamily="49" charset="0"/>
              </a:rPr>
              <a:t>omp</a:t>
            </a:r>
            <a:r>
              <a:rPr lang="en-GB" altLang="en-US" sz="1600" dirty="0">
                <a:latin typeface="Consolas" panose="020B0609020204030204" pitchFamily="49" charset="0"/>
              </a:rPr>
              <a:t> parallel for</a:t>
            </a:r>
            <a:r>
              <a:rPr lang="en-GB" altLang="en-US" sz="1600" dirty="0"/>
              <a:t> construct with unfortunate scheduling (static w/ stride 1, or dynamic w/ stride 1)</a:t>
            </a:r>
          </a:p>
          <a:p>
            <a:pPr>
              <a:lnSpc>
                <a:spcPct val="90000"/>
              </a:lnSpc>
            </a:pPr>
            <a:endParaRPr lang="en-GB" altLang="en-US" sz="2000" dirty="0"/>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47</a:t>
            </a:fld>
            <a:endParaRPr lang="en-US" altLang="en-US"/>
          </a:p>
        </p:txBody>
      </p:sp>
    </p:spTree>
    <p:extLst>
      <p:ext uri="{BB962C8B-B14F-4D97-AF65-F5344CB8AC3E}">
        <p14:creationId xmlns:p14="http://schemas.microsoft.com/office/powerpoint/2010/main" val="686193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False Sharing: Insidious </a:t>
            </a:r>
          </a:p>
        </p:txBody>
      </p:sp>
      <p:sp>
        <p:nvSpPr>
          <p:cNvPr id="3" name="Content Placeholder 2"/>
          <p:cNvSpPr>
            <a:spLocks noGrp="1"/>
          </p:cNvSpPr>
          <p:nvPr>
            <p:ph idx="1"/>
          </p:nvPr>
        </p:nvSpPr>
        <p:spPr/>
        <p:txBody>
          <a:bodyPr/>
          <a:lstStyle/>
          <a:p>
            <a:endParaRPr lang="en-US" sz="2000" dirty="0"/>
          </a:p>
          <a:p>
            <a:r>
              <a:rPr lang="en-US" sz="2000" dirty="0"/>
              <a:t>Recall that for caches to work, the code should actively embrace the idea of locality in execution</a:t>
            </a:r>
          </a:p>
          <a:p>
            <a:pPr lvl="1"/>
            <a:r>
              <a:rPr lang="en-US" sz="1800" dirty="0"/>
              <a:t>Spatial locality</a:t>
            </a:r>
          </a:p>
          <a:p>
            <a:pPr lvl="1"/>
            <a:r>
              <a:rPr lang="en-US" sz="1800" dirty="0"/>
              <a:t>Temporal locality</a:t>
            </a:r>
          </a:p>
          <a:p>
            <a:endParaRPr lang="en-US" sz="2000" dirty="0"/>
          </a:p>
          <a:p>
            <a:r>
              <a:rPr lang="en-US" sz="2000" dirty="0"/>
              <a:t>However, you don’t want two different threads to hit memory that is </a:t>
            </a:r>
            <a:r>
              <a:rPr lang="en-US" sz="2000" dirty="0">
                <a:solidFill>
                  <a:srgbClr val="0070C0"/>
                </a:solidFill>
              </a:rPr>
              <a:t>too close</a:t>
            </a:r>
            <a:r>
              <a:rPr lang="en-US" sz="2000" dirty="0"/>
              <a:t> to each other</a:t>
            </a:r>
          </a:p>
          <a:p>
            <a:pPr lvl="1"/>
            <a:endParaRPr lang="en-US" sz="1800" dirty="0"/>
          </a:p>
          <a:p>
            <a:endParaRPr lang="en-US" sz="2000" dirty="0"/>
          </a:p>
          <a:p>
            <a:r>
              <a:rPr lang="en-US" sz="2000" dirty="0"/>
              <a:t>If operating too close, two threads can lead to false sharing</a:t>
            </a:r>
          </a:p>
          <a:p>
            <a:pPr lvl="1"/>
            <a:r>
              <a:rPr lang="en-US" sz="1800" dirty="0">
                <a:solidFill>
                  <a:srgbClr val="0070C0"/>
                </a:solidFill>
              </a:rPr>
              <a:t>Spatial locality</a:t>
            </a:r>
            <a:r>
              <a:rPr lang="en-US" sz="1800" dirty="0"/>
              <a:t> can slow down the execution</a:t>
            </a:r>
          </a:p>
          <a:p>
            <a:endParaRPr lang="en-US" sz="20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48</a:t>
            </a:fld>
            <a:endParaRPr lang="en-US" altLang="en-US"/>
          </a:p>
        </p:txBody>
      </p:sp>
    </p:spTree>
    <p:extLst>
      <p:ext uri="{BB962C8B-B14F-4D97-AF65-F5344CB8AC3E}">
        <p14:creationId xmlns:p14="http://schemas.microsoft.com/office/powerpoint/2010/main" val="19646324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a:bodyPr>
          <a:lstStyle/>
          <a:p>
            <a:r>
              <a:rPr lang="en-GB" altLang="en-US" dirty="0">
                <a:solidFill>
                  <a:srgbClr val="FFC000"/>
                </a:solidFill>
              </a:rPr>
              <a:t>False Sharing</a:t>
            </a:r>
            <a:r>
              <a:rPr lang="en-GB" altLang="en-US" dirty="0"/>
              <a:t>: symptoms</a:t>
            </a:r>
            <a:endParaRPr lang="en-GB" altLang="en-US" dirty="0">
              <a:solidFill>
                <a:srgbClr val="FFC000"/>
              </a:solidFill>
            </a:endParaRPr>
          </a:p>
        </p:txBody>
      </p:sp>
      <p:sp>
        <p:nvSpPr>
          <p:cNvPr id="200707" name="Rectangle 3"/>
          <p:cNvSpPr>
            <a:spLocks noGrp="1" noChangeArrowheads="1"/>
          </p:cNvSpPr>
          <p:nvPr>
            <p:ph type="body" idx="1"/>
          </p:nvPr>
        </p:nvSpPr>
        <p:spPr/>
        <p:txBody>
          <a:bodyPr/>
          <a:lstStyle/>
          <a:p>
            <a:pPr>
              <a:lnSpc>
                <a:spcPct val="90000"/>
              </a:lnSpc>
            </a:pPr>
            <a:endParaRPr lang="en-GB" altLang="en-US" sz="2000" dirty="0"/>
          </a:p>
          <a:p>
            <a:pPr lvl="1">
              <a:lnSpc>
                <a:spcPct val="90000"/>
              </a:lnSpc>
            </a:pPr>
            <a:endParaRPr lang="en-GB" altLang="en-US" sz="1800" dirty="0"/>
          </a:p>
          <a:p>
            <a:pPr lvl="1">
              <a:lnSpc>
                <a:spcPct val="90000"/>
              </a:lnSpc>
            </a:pPr>
            <a:endParaRPr lang="en-GB" altLang="en-US" sz="1800" dirty="0"/>
          </a:p>
          <a:p>
            <a:pPr lvl="1">
              <a:lnSpc>
                <a:spcPct val="90000"/>
              </a:lnSpc>
            </a:pPr>
            <a:endParaRPr lang="en-GB" altLang="en-US" sz="1800" dirty="0"/>
          </a:p>
          <a:p>
            <a:pPr lvl="1">
              <a:lnSpc>
                <a:spcPct val="90000"/>
              </a:lnSpc>
            </a:pPr>
            <a:r>
              <a:rPr lang="en-GB" altLang="en-US" sz="1800" dirty="0"/>
              <a:t>Poor performance</a:t>
            </a:r>
          </a:p>
          <a:p>
            <a:pPr lvl="1"/>
            <a:endParaRPr lang="en-GB" altLang="en-US" sz="1800" dirty="0"/>
          </a:p>
          <a:p>
            <a:pPr lvl="1"/>
            <a:r>
              <a:rPr lang="en-GB" altLang="en-US" sz="1800" dirty="0"/>
              <a:t>High, non-deterministic numbers of cache misses (particularly if NUMA comes into play)</a:t>
            </a:r>
          </a:p>
          <a:p>
            <a:pPr lvl="1">
              <a:lnSpc>
                <a:spcPct val="90000"/>
              </a:lnSpc>
            </a:pPr>
            <a:endParaRPr lang="en-GB" altLang="en-US" sz="1800" dirty="0"/>
          </a:p>
          <a:p>
            <a:pPr lvl="1">
              <a:lnSpc>
                <a:spcPct val="90000"/>
              </a:lnSpc>
            </a:pPr>
            <a:r>
              <a:rPr lang="en-GB" altLang="en-US" sz="1800" dirty="0"/>
              <a:t>Mild, non-deterministic, unexpected load imbalance</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49</a:t>
            </a:fld>
            <a:endParaRPr lang="en-US" altLang="en-US"/>
          </a:p>
        </p:txBody>
      </p:sp>
    </p:spTree>
    <p:extLst>
      <p:ext uri="{BB962C8B-B14F-4D97-AF65-F5344CB8AC3E}">
        <p14:creationId xmlns:p14="http://schemas.microsoft.com/office/powerpoint/2010/main" val="3864135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2192000" cy="823393"/>
          </a:xfrm>
        </p:spPr>
        <p:txBody>
          <a:bodyPr/>
          <a:lstStyle/>
          <a:p>
            <a:r>
              <a:rPr lang="en-US" dirty="0"/>
              <a:t>Before we get going…</a:t>
            </a:r>
          </a:p>
        </p:txBody>
      </p:sp>
      <p:sp>
        <p:nvSpPr>
          <p:cNvPr id="6" name="Content Placeholder 5"/>
          <p:cNvSpPr>
            <a:spLocks noGrp="1"/>
          </p:cNvSpPr>
          <p:nvPr>
            <p:ph sz="half" idx="1"/>
          </p:nvPr>
        </p:nvSpPr>
        <p:spPr/>
        <p:txBody>
          <a:bodyPr>
            <a:normAutofit fontScale="92500" lnSpcReduction="20000"/>
          </a:bodyPr>
          <a:lstStyle/>
          <a:p>
            <a:r>
              <a:rPr lang="en-US" dirty="0"/>
              <a:t>Last time:</a:t>
            </a:r>
          </a:p>
          <a:p>
            <a:pPr lvl="1"/>
            <a:r>
              <a:rPr lang="en-US" dirty="0"/>
              <a:t>NUMA in the context of OpenMP</a:t>
            </a:r>
          </a:p>
          <a:p>
            <a:pPr lvl="2"/>
            <a:endParaRPr lang="en-US" dirty="0"/>
          </a:p>
          <a:p>
            <a:r>
              <a:rPr lang="en-US" dirty="0"/>
              <a:t>Today:</a:t>
            </a:r>
          </a:p>
          <a:p>
            <a:pPr lvl="1"/>
            <a:r>
              <a:rPr lang="en-US" dirty="0"/>
              <a:t>NUMA aspects, wrap up</a:t>
            </a:r>
          </a:p>
          <a:p>
            <a:pPr lvl="1"/>
            <a:r>
              <a:rPr lang="en-US" dirty="0"/>
              <a:t>Cache issues</a:t>
            </a:r>
          </a:p>
          <a:p>
            <a:pPr lvl="1"/>
            <a:r>
              <a:rPr lang="en-US" dirty="0"/>
              <a:t>Optimization aspects (?)</a:t>
            </a:r>
          </a:p>
          <a:p>
            <a:pPr lvl="2"/>
            <a:endParaRPr lang="en-US" dirty="0"/>
          </a:p>
          <a:p>
            <a:r>
              <a:rPr lang="en-US" dirty="0"/>
              <a:t>Other tidbits:</a:t>
            </a:r>
          </a:p>
          <a:p>
            <a:pPr lvl="1"/>
            <a:r>
              <a:rPr lang="da-DK" dirty="0"/>
              <a:t>Lectures held in Canvas Blackboard Ultra</a:t>
            </a:r>
          </a:p>
          <a:p>
            <a:pPr lvl="2"/>
            <a:r>
              <a:rPr lang="da-DK" dirty="0"/>
              <a:t>Recording of the lecture available in Canvas</a:t>
            </a:r>
          </a:p>
          <a:p>
            <a:pPr lvl="1"/>
            <a:r>
              <a:rPr lang="da-DK" dirty="0"/>
              <a:t>ME759 Exam: April 15, at 7:15 PM, in </a:t>
            </a:r>
            <a:r>
              <a:rPr lang="da-DK" sz="2100" dirty="0"/>
              <a:t>Canvas</a:t>
            </a:r>
          </a:p>
          <a:p>
            <a:pPr lvl="2"/>
            <a:r>
              <a:rPr lang="da-DK" dirty="0"/>
              <a:t>Review: Tu, April 14, at 7:00 PM, in Canvas</a:t>
            </a:r>
          </a:p>
          <a:p>
            <a:pPr lvl="1"/>
            <a:r>
              <a:rPr lang="da-DK" dirty="0"/>
              <a:t>Office hours moved to Canvas (same time/date)</a:t>
            </a:r>
          </a:p>
          <a:p>
            <a:pPr lvl="1"/>
            <a:r>
              <a:rPr lang="da-DK" dirty="0"/>
              <a:t>Assignment due on Th, 9 PM</a:t>
            </a:r>
          </a:p>
          <a:p>
            <a:pPr lvl="1"/>
            <a:r>
              <a:rPr lang="da-DK" dirty="0"/>
              <a:t>Final Project Proposal due on Friday, 9 PM</a:t>
            </a:r>
          </a:p>
        </p:txBody>
      </p:sp>
      <p:sp>
        <p:nvSpPr>
          <p:cNvPr id="3" name="Slide Number Placeholder 2"/>
          <p:cNvSpPr>
            <a:spLocks noGrp="1"/>
          </p:cNvSpPr>
          <p:nvPr>
            <p:ph type="sldNum" sz="quarter" idx="12"/>
          </p:nvPr>
        </p:nvSpPr>
        <p:spPr/>
        <p:txBody>
          <a:bodyPr/>
          <a:lstStyle/>
          <a:p>
            <a:fld id="{67D2203D-769A-4D5A-AE4C-EA73FDE6A130}" type="slidenum">
              <a:rPr lang="en-US" smtClean="0"/>
              <a:t>5</a:t>
            </a:fld>
            <a:endParaRPr lang="en-US"/>
          </a:p>
        </p:txBody>
      </p:sp>
      <p:pic>
        <p:nvPicPr>
          <p:cNvPr id="2" name="Picture 1">
            <a:extLst>
              <a:ext uri="{FF2B5EF4-FFF2-40B4-BE49-F238E27FC236}">
                <a16:creationId xmlns:a16="http://schemas.microsoft.com/office/drawing/2014/main" id="{38DBA968-8513-4FC0-BBBB-8094061D6F69}"/>
              </a:ext>
            </a:extLst>
          </p:cNvPr>
          <p:cNvPicPr>
            <a:picLocks noChangeAspect="1"/>
          </p:cNvPicPr>
          <p:nvPr/>
        </p:nvPicPr>
        <p:blipFill>
          <a:blip r:embed="rId2"/>
          <a:stretch>
            <a:fillRect/>
          </a:stretch>
        </p:blipFill>
        <p:spPr>
          <a:xfrm>
            <a:off x="6528530" y="1007727"/>
            <a:ext cx="5477285" cy="2959473"/>
          </a:xfrm>
          <a:prstGeom prst="rect">
            <a:avLst/>
          </a:prstGeom>
        </p:spPr>
      </p:pic>
      <p:pic>
        <p:nvPicPr>
          <p:cNvPr id="7" name="Picture 6">
            <a:extLst>
              <a:ext uri="{FF2B5EF4-FFF2-40B4-BE49-F238E27FC236}">
                <a16:creationId xmlns:a16="http://schemas.microsoft.com/office/drawing/2014/main" id="{4BF86042-4F98-4780-89B4-2D897F9AB798}"/>
              </a:ext>
            </a:extLst>
          </p:cNvPr>
          <p:cNvPicPr>
            <a:picLocks noChangeAspect="1"/>
          </p:cNvPicPr>
          <p:nvPr/>
        </p:nvPicPr>
        <p:blipFill>
          <a:blip r:embed="rId3"/>
          <a:stretch>
            <a:fillRect/>
          </a:stretch>
        </p:blipFill>
        <p:spPr>
          <a:xfrm>
            <a:off x="7981245" y="4151534"/>
            <a:ext cx="2800299" cy="2546899"/>
          </a:xfrm>
          <a:prstGeom prst="rect">
            <a:avLst/>
          </a:prstGeom>
        </p:spPr>
      </p:pic>
    </p:spTree>
    <p:extLst>
      <p:ext uri="{BB962C8B-B14F-4D97-AF65-F5344CB8AC3E}">
        <p14:creationId xmlns:p14="http://schemas.microsoft.com/office/powerpoint/2010/main" val="3493056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r>
              <a:rPr lang="en-GB" altLang="en-US" dirty="0"/>
              <a:t>False Sharing Example </a:t>
            </a:r>
            <a:r>
              <a:rPr lang="en-US" dirty="0"/>
              <a:t> [1/2]</a:t>
            </a:r>
            <a:endParaRPr lang="en-GB" altLang="en-US" dirty="0"/>
          </a:p>
        </p:txBody>
      </p:sp>
      <p:pic>
        <p:nvPicPr>
          <p:cNvPr id="6" name="Picture 5"/>
          <p:cNvPicPr>
            <a:picLocks noChangeAspect="1"/>
          </p:cNvPicPr>
          <p:nvPr/>
        </p:nvPicPr>
        <p:blipFill>
          <a:blip r:embed="rId3"/>
          <a:stretch>
            <a:fillRect/>
          </a:stretch>
        </p:blipFill>
        <p:spPr>
          <a:xfrm>
            <a:off x="6553200" y="2021860"/>
            <a:ext cx="3962400" cy="3573780"/>
          </a:xfrm>
          <a:prstGeom prst="rect">
            <a:avLst/>
          </a:prstGeom>
        </p:spPr>
      </p:pic>
      <p:sp>
        <p:nvSpPr>
          <p:cNvPr id="7" name="Rectangle 6"/>
          <p:cNvSpPr/>
          <p:nvPr/>
        </p:nvSpPr>
        <p:spPr>
          <a:xfrm>
            <a:off x="160232" y="6522143"/>
            <a:ext cx="1042640" cy="276999"/>
          </a:xfrm>
          <a:prstGeom prst="rect">
            <a:avLst/>
          </a:prstGeom>
        </p:spPr>
        <p:txBody>
          <a:bodyPr wrap="square">
            <a:spAutoFit/>
          </a:bodyPr>
          <a:lstStyle/>
          <a:p>
            <a:r>
              <a:rPr lang="en-US" sz="1200" dirty="0"/>
              <a:t>[IOMPP]→</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50</a:t>
            </a:fld>
            <a:endParaRPr lang="en-US" altLang="en-US"/>
          </a:p>
        </p:txBody>
      </p:sp>
      <p:sp>
        <p:nvSpPr>
          <p:cNvPr id="8" name="Rectangle 7"/>
          <p:cNvSpPr/>
          <p:nvPr/>
        </p:nvSpPr>
        <p:spPr>
          <a:xfrm>
            <a:off x="6879771" y="6055287"/>
            <a:ext cx="3429000" cy="276999"/>
          </a:xfrm>
          <a:prstGeom prst="rect">
            <a:avLst/>
          </a:prstGeom>
          <a:ln w="25400">
            <a:solidFill>
              <a:srgbClr val="C00000"/>
            </a:solidFill>
          </a:ln>
        </p:spPr>
        <p:txBody>
          <a:bodyPr wrap="square">
            <a:spAutoFit/>
          </a:bodyPr>
          <a:lstStyle/>
          <a:p>
            <a:r>
              <a:rPr lang="en-US" sz="1200" dirty="0"/>
              <a:t>How can this instance of false sharing be fixed?</a:t>
            </a:r>
          </a:p>
        </p:txBody>
      </p:sp>
      <p:sp>
        <p:nvSpPr>
          <p:cNvPr id="3" name="Rectangle 2"/>
          <p:cNvSpPr/>
          <p:nvPr/>
        </p:nvSpPr>
        <p:spPr>
          <a:xfrm>
            <a:off x="255813" y="1243410"/>
            <a:ext cx="5453744" cy="4678204"/>
          </a:xfrm>
          <a:prstGeom prst="rect">
            <a:avLst/>
          </a:prstGeom>
          <a:solidFill>
            <a:schemeClr val="bg1">
              <a:lumMod val="95000"/>
            </a:schemeClr>
          </a:solidFill>
        </p:spPr>
        <p:txBody>
          <a:bodyPr wrap="square">
            <a:spAutoFit/>
          </a:bodyPr>
          <a:lstStyle/>
          <a:p>
            <a:r>
              <a:rPr lang="en-US" sz="2000" dirty="0">
                <a:solidFill>
                  <a:srgbClr val="0000FF"/>
                </a:solidFill>
                <a:latin typeface="Consolas" panose="020B0609020204030204" pitchFamily="49" charset="0"/>
              </a:rPr>
              <a:t>double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sum_local</a:t>
            </a:r>
            <a:r>
              <a:rPr lang="en-US" sz="2000" dirty="0">
                <a:solidFill>
                  <a:srgbClr val="000000"/>
                </a:solidFill>
                <a:latin typeface="Consolas" panose="020B0609020204030204" pitchFamily="49" charset="0"/>
              </a:rPr>
              <a:t>[8];</a:t>
            </a:r>
          </a:p>
          <a:p>
            <a:r>
              <a:rPr lang="en-US" sz="2000" dirty="0">
                <a:solidFill>
                  <a:srgbClr val="0000FF"/>
                </a:solidFill>
                <a:latin typeface="Consolas" panose="020B0609020204030204" pitchFamily="49" charset="0"/>
              </a:rPr>
              <a:t>double</a:t>
            </a:r>
            <a:r>
              <a:rPr lang="en-US" sz="2000" dirty="0">
                <a:solidFill>
                  <a:srgbClr val="000000"/>
                </a:solidFill>
                <a:latin typeface="Consolas" panose="020B0609020204030204" pitchFamily="49" charset="0"/>
              </a:rPr>
              <a:t> sum = 0.0;</a:t>
            </a:r>
          </a:p>
          <a:p>
            <a:endParaRPr lang="en-US" sz="2000" dirty="0">
              <a:solidFill>
                <a:srgbClr val="000000"/>
              </a:solidFill>
              <a:latin typeface="Consolas" panose="020B0609020204030204" pitchFamily="49" charset="0"/>
            </a:endParaRPr>
          </a:p>
          <a:p>
            <a:r>
              <a:rPr lang="en-US" sz="2000" dirty="0">
                <a:solidFill>
                  <a:srgbClr val="808080"/>
                </a:solidFill>
                <a:latin typeface="Consolas" panose="020B0609020204030204" pitchFamily="49" charset="0"/>
              </a:rPr>
              <a:t>#pragma</a:t>
            </a:r>
            <a:r>
              <a:rPr lang="en-US" sz="2000" dirty="0">
                <a:solidFill>
                  <a:srgbClr val="000000"/>
                </a:solidFill>
                <a:latin typeface="Consolas" panose="020B0609020204030204" pitchFamily="49" charset="0"/>
              </a:rPr>
              <a:t> </a:t>
            </a:r>
            <a:r>
              <a:rPr lang="en-US" sz="2000" dirty="0" err="1">
                <a:solidFill>
                  <a:srgbClr val="0000FF"/>
                </a:solidFill>
                <a:latin typeface="Consolas" panose="020B0609020204030204" pitchFamily="49" charset="0"/>
              </a:rPr>
              <a:t>omp</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parallel</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num_threads</a:t>
            </a:r>
            <a:r>
              <a:rPr lang="en-US" sz="2000" dirty="0">
                <a:solidFill>
                  <a:srgbClr val="000000"/>
                </a:solidFill>
                <a:latin typeface="Consolas" panose="020B0609020204030204" pitchFamily="49" charset="0"/>
              </a:rPr>
              <a:t>(8)</a:t>
            </a:r>
          </a:p>
          <a:p>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me = </a:t>
            </a:r>
            <a:r>
              <a:rPr lang="en-US" sz="2000" dirty="0" err="1">
                <a:solidFill>
                  <a:srgbClr val="000000"/>
                </a:solidFill>
                <a:latin typeface="Consolas" panose="020B0609020204030204" pitchFamily="49" charset="0"/>
              </a:rPr>
              <a:t>omp_get_thread_num</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sum_local</a:t>
            </a:r>
            <a:r>
              <a:rPr lang="en-US" sz="2000" dirty="0">
                <a:solidFill>
                  <a:srgbClr val="000000"/>
                </a:solidFill>
                <a:latin typeface="Consolas" panose="020B0609020204030204" pitchFamily="49" charset="0"/>
              </a:rPr>
              <a:t>[me] = 0.0;</a:t>
            </a:r>
          </a:p>
          <a:p>
            <a:endParaRPr lang="en-US" sz="2000" dirty="0">
              <a:solidFill>
                <a:srgbClr val="000000"/>
              </a:solidFill>
              <a:latin typeface="Consolas" panose="020B0609020204030204" pitchFamily="49" charset="0"/>
            </a:endParaRPr>
          </a:p>
          <a:p>
            <a:r>
              <a:rPr lang="en-US" sz="2000" dirty="0">
                <a:solidFill>
                  <a:srgbClr val="808080"/>
                </a:solidFill>
                <a:latin typeface="Consolas" panose="020B0609020204030204" pitchFamily="49" charset="0"/>
              </a:rPr>
              <a:t>#pragma</a:t>
            </a:r>
            <a:r>
              <a:rPr lang="en-US" sz="2000" dirty="0">
                <a:solidFill>
                  <a:srgbClr val="000000"/>
                </a:solidFill>
                <a:latin typeface="Consolas" panose="020B0609020204030204" pitchFamily="49" charset="0"/>
              </a:rPr>
              <a:t> </a:t>
            </a:r>
            <a:r>
              <a:rPr lang="en-US" sz="2000" dirty="0" err="1">
                <a:solidFill>
                  <a:srgbClr val="0000FF"/>
                </a:solidFill>
                <a:latin typeface="Consolas" panose="020B0609020204030204" pitchFamily="49" charset="0"/>
              </a:rPr>
              <a:t>omp</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for</a:t>
            </a:r>
            <a:endParaRPr lang="en-US" sz="2000" dirty="0">
              <a:solidFill>
                <a:srgbClr val="000000"/>
              </a:solidFill>
              <a:latin typeface="Consolas" panose="020B0609020204030204" pitchFamily="49" charset="0"/>
            </a:endParaRPr>
          </a:p>
          <a:p>
            <a:r>
              <a:rPr lang="nn-NO" sz="2000" dirty="0">
                <a:solidFill>
                  <a:srgbClr val="000000"/>
                </a:solidFill>
                <a:latin typeface="Consolas" panose="020B0609020204030204" pitchFamily="49" charset="0"/>
              </a:rPr>
              <a:t>  </a:t>
            </a:r>
            <a:r>
              <a:rPr lang="nn-NO" sz="2000" dirty="0">
                <a:solidFill>
                  <a:srgbClr val="0000FF"/>
                </a:solidFill>
                <a:latin typeface="Consolas" panose="020B0609020204030204" pitchFamily="49" charset="0"/>
              </a:rPr>
              <a:t>for</a:t>
            </a:r>
            <a:r>
              <a:rPr lang="nn-NO" sz="2000" dirty="0">
                <a:solidFill>
                  <a:srgbClr val="000000"/>
                </a:solidFill>
                <a:latin typeface="Consolas" panose="020B0609020204030204" pitchFamily="49" charset="0"/>
              </a:rPr>
              <a:t> (i = 0; i &lt; N; i++)</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sum_local</a:t>
            </a:r>
            <a:r>
              <a:rPr lang="en-US" sz="2000" dirty="0">
                <a:solidFill>
                  <a:srgbClr val="000000"/>
                </a:solidFill>
                <a:latin typeface="Consolas" panose="020B0609020204030204" pitchFamily="49" charset="0"/>
              </a:rPr>
              <a:t>[me] += x[i] * y[i];</a:t>
            </a:r>
          </a:p>
          <a:p>
            <a:endParaRPr lang="en-US" sz="2000" dirty="0">
              <a:solidFill>
                <a:srgbClr val="000000"/>
              </a:solidFill>
              <a:latin typeface="Consolas" panose="020B0609020204030204" pitchFamily="49" charset="0"/>
            </a:endParaRPr>
          </a:p>
          <a:p>
            <a:r>
              <a:rPr lang="en-US" sz="2000" dirty="0">
                <a:solidFill>
                  <a:srgbClr val="808080"/>
                </a:solidFill>
                <a:latin typeface="Consolas" panose="020B0609020204030204" pitchFamily="49" charset="0"/>
              </a:rPr>
              <a:t>#pragma</a:t>
            </a:r>
            <a:r>
              <a:rPr lang="en-US" sz="2000" dirty="0">
                <a:solidFill>
                  <a:srgbClr val="000000"/>
                </a:solidFill>
                <a:latin typeface="Consolas" panose="020B0609020204030204" pitchFamily="49" charset="0"/>
              </a:rPr>
              <a:t> </a:t>
            </a:r>
            <a:r>
              <a:rPr lang="en-US" sz="2000" dirty="0" err="1">
                <a:solidFill>
                  <a:srgbClr val="0000FF"/>
                </a:solidFill>
                <a:latin typeface="Consolas" panose="020B0609020204030204" pitchFamily="49" charset="0"/>
              </a:rPr>
              <a:t>omp</a:t>
            </a:r>
            <a:r>
              <a:rPr lang="en-US" sz="2000" dirty="0">
                <a:solidFill>
                  <a:srgbClr val="000000"/>
                </a:solidFill>
                <a:latin typeface="Consolas" panose="020B0609020204030204" pitchFamily="49" charset="0"/>
              </a:rPr>
              <a:t> atomic</a:t>
            </a:r>
          </a:p>
          <a:p>
            <a:r>
              <a:rPr lang="en-US" sz="2000" dirty="0">
                <a:solidFill>
                  <a:srgbClr val="000000"/>
                </a:solidFill>
                <a:latin typeface="Consolas" panose="020B0609020204030204" pitchFamily="49" charset="0"/>
              </a:rPr>
              <a:t>  sum += </a:t>
            </a:r>
            <a:r>
              <a:rPr lang="en-US" sz="2000" dirty="0" err="1">
                <a:solidFill>
                  <a:srgbClr val="000000"/>
                </a:solidFill>
                <a:latin typeface="Consolas" panose="020B0609020204030204" pitchFamily="49" charset="0"/>
              </a:rPr>
              <a:t>sum_local</a:t>
            </a:r>
            <a:r>
              <a:rPr lang="en-US" sz="2000" dirty="0">
                <a:solidFill>
                  <a:srgbClr val="000000"/>
                </a:solidFill>
                <a:latin typeface="Consolas" panose="020B0609020204030204" pitchFamily="49" charset="0"/>
              </a:rPr>
              <a:t>[me];</a:t>
            </a:r>
          </a:p>
          <a:p>
            <a:r>
              <a:rPr lang="en-US" sz="20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18378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False Sharing Example [2/2]</a:t>
            </a:r>
          </a:p>
        </p:txBody>
      </p:sp>
      <p:sp>
        <p:nvSpPr>
          <p:cNvPr id="3" name="Content Placeholder 2"/>
          <p:cNvSpPr>
            <a:spLocks noGrp="1"/>
          </p:cNvSpPr>
          <p:nvPr>
            <p:ph idx="1"/>
          </p:nvPr>
        </p:nvSpPr>
        <p:spPr/>
        <p:txBody>
          <a:bodyPr>
            <a:normAutofit/>
          </a:bodyPr>
          <a:lstStyle/>
          <a:p>
            <a:endParaRPr lang="en-US" sz="2800" dirty="0"/>
          </a:p>
          <a:p>
            <a:endParaRPr lang="en-US" sz="2800" dirty="0"/>
          </a:p>
          <a:p>
            <a:r>
              <a:rPr lang="en-US" sz="2800" dirty="0"/>
              <a:t>Easy fix: use </a:t>
            </a:r>
            <a:r>
              <a:rPr lang="en-US" sz="2800" dirty="0">
                <a:solidFill>
                  <a:srgbClr val="0070C0"/>
                </a:solidFill>
                <a:latin typeface="Consolas" panose="020B0609020204030204" pitchFamily="49" charset="0"/>
                <a:cs typeface="Courier New" panose="02070309020205020404" pitchFamily="49" charset="0"/>
              </a:rPr>
              <a:t>reduction(+,sum)</a:t>
            </a:r>
          </a:p>
          <a:p>
            <a:endParaRPr lang="en-US" sz="2800" dirty="0"/>
          </a:p>
          <a:p>
            <a:endParaRPr lang="en-US" sz="2800" dirty="0"/>
          </a:p>
          <a:p>
            <a:r>
              <a:rPr lang="en-US" sz="2800" dirty="0"/>
              <a:t>Look into other alternatives</a:t>
            </a:r>
          </a:p>
          <a:p>
            <a:pPr lvl="1"/>
            <a:r>
              <a:rPr lang="en-US" sz="2400" dirty="0"/>
              <a:t>Basic idea, use private/local variables</a:t>
            </a:r>
          </a:p>
          <a:p>
            <a:pPr lvl="2"/>
            <a:r>
              <a:rPr lang="en-US" sz="2200" dirty="0"/>
              <a:t>Fall back on “false sharing” only once, at the end</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51</a:t>
            </a:fld>
            <a:endParaRPr lang="en-US" altLang="en-US"/>
          </a:p>
        </p:txBody>
      </p:sp>
    </p:spTree>
    <p:extLst>
      <p:ext uri="{BB962C8B-B14F-4D97-AF65-F5344CB8AC3E}">
        <p14:creationId xmlns:p14="http://schemas.microsoft.com/office/powerpoint/2010/main" val="1958955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Sometimes This Fixes It</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52</a:t>
            </a:fld>
            <a:endParaRPr lang="en-US" altLang="en-US"/>
          </a:p>
        </p:txBody>
      </p:sp>
      <p:sp>
        <p:nvSpPr>
          <p:cNvPr id="3" name="Content Placeholder 2"/>
          <p:cNvSpPr>
            <a:spLocks noGrp="1"/>
          </p:cNvSpPr>
          <p:nvPr>
            <p:ph idx="4294967295"/>
          </p:nvPr>
        </p:nvSpPr>
        <p:spPr>
          <a:xfrm>
            <a:off x="199989" y="925251"/>
            <a:ext cx="10521043" cy="1100137"/>
          </a:xfrm>
        </p:spPr>
        <p:txBody>
          <a:bodyPr>
            <a:noAutofit/>
          </a:bodyPr>
          <a:lstStyle/>
          <a:p>
            <a:r>
              <a:rPr lang="en-US" dirty="0"/>
              <a:t>Reduce the frequency of false sharing by using thread-local copies of data </a:t>
            </a:r>
          </a:p>
          <a:p>
            <a:pPr lvl="1"/>
            <a:r>
              <a:rPr lang="en-US" dirty="0"/>
              <a:t>The thread-local copy will be read and modified frequently </a:t>
            </a:r>
          </a:p>
          <a:p>
            <a:pPr lvl="1"/>
            <a:r>
              <a:rPr lang="en-US" dirty="0"/>
              <a:t>When complete, copy the result back to the data structure</a:t>
            </a:r>
          </a:p>
        </p:txBody>
      </p:sp>
      <p:sp>
        <p:nvSpPr>
          <p:cNvPr id="7" name="Rectangle 6"/>
          <p:cNvSpPr/>
          <p:nvPr/>
        </p:nvSpPr>
        <p:spPr>
          <a:xfrm>
            <a:off x="1572983" y="2127247"/>
            <a:ext cx="9350827" cy="4478149"/>
          </a:xfrm>
          <a:prstGeom prst="rect">
            <a:avLst/>
          </a:prstGeom>
          <a:solidFill>
            <a:schemeClr val="bg1">
              <a:lumMod val="95000"/>
            </a:schemeClr>
          </a:solidFill>
          <a:ln>
            <a:solidFill>
              <a:schemeClr val="bg1">
                <a:lumMod val="85000"/>
              </a:schemeClr>
            </a:solidFill>
          </a:ln>
        </p:spPr>
        <p:txBody>
          <a:bodyPr wrap="square">
            <a:spAutoFit/>
          </a:bodyPr>
          <a:lstStyle/>
          <a:p>
            <a:r>
              <a:rPr lang="en-US" sz="1500" dirty="0" err="1">
                <a:solidFill>
                  <a:srgbClr val="0000FF"/>
                </a:solidFill>
                <a:latin typeface="Consolas" panose="020B0609020204030204" pitchFamily="49" charset="0"/>
              </a:rPr>
              <a:t>struct</a:t>
            </a:r>
            <a:r>
              <a:rPr lang="en-US" sz="1500" dirty="0">
                <a:solidFill>
                  <a:srgbClr val="000000"/>
                </a:solidFill>
                <a:latin typeface="Consolas" panose="020B0609020204030204" pitchFamily="49" charset="0"/>
              </a:rPr>
              <a:t> </a:t>
            </a:r>
            <a:r>
              <a:rPr lang="en-US" sz="1500" dirty="0" err="1">
                <a:solidFill>
                  <a:srgbClr val="2B91AF"/>
                </a:solidFill>
                <a:latin typeface="Consolas" panose="020B0609020204030204" pitchFamily="49" charset="0"/>
              </a:rPr>
              <a:t>ThreadParams</a:t>
            </a:r>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For the following 4 variables: 4*4 = 16 bytes -&gt; fits in one cache line…</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unsigned</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long</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thread_id</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unsigned</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long</a:t>
            </a:r>
            <a:r>
              <a:rPr lang="en-US" sz="1500" dirty="0">
                <a:solidFill>
                  <a:srgbClr val="000000"/>
                </a:solidFill>
                <a:latin typeface="Consolas" panose="020B0609020204030204" pitchFamily="49" charset="0"/>
              </a:rPr>
              <a:t> v; </a:t>
            </a:r>
            <a:r>
              <a:rPr lang="en-US" sz="1500" dirty="0">
                <a:solidFill>
                  <a:srgbClr val="008000"/>
                </a:solidFill>
                <a:latin typeface="Consolas" panose="020B0609020204030204" pitchFamily="49" charset="0"/>
              </a:rPr>
              <a:t>// Frequently accessed variable (for reads/writes)</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unsigned</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long</a:t>
            </a:r>
            <a:r>
              <a:rPr lang="en-US" sz="1500" dirty="0">
                <a:solidFill>
                  <a:srgbClr val="000000"/>
                </a:solidFill>
                <a:latin typeface="Consolas" panose="020B0609020204030204" pitchFamily="49" charset="0"/>
              </a:rPr>
              <a:t> start, end;</a:t>
            </a:r>
          </a:p>
          <a:p>
            <a:r>
              <a:rPr lang="en-US" sz="1500" dirty="0">
                <a:solidFill>
                  <a:srgbClr val="000000"/>
                </a:solidFill>
                <a:latin typeface="Consolas" panose="020B0609020204030204" pitchFamily="49" charset="0"/>
              </a:rPr>
              <a:t>};</a:t>
            </a:r>
          </a:p>
          <a:p>
            <a:endParaRPr lang="en-US" sz="1500" dirty="0">
              <a:solidFill>
                <a:srgbClr val="000000"/>
              </a:solidFill>
              <a:latin typeface="Consolas" panose="020B0609020204030204" pitchFamily="49" charset="0"/>
            </a:endParaRPr>
          </a:p>
          <a:p>
            <a:r>
              <a:rPr lang="en-US" sz="1500" dirty="0">
                <a:solidFill>
                  <a:srgbClr val="0000FF"/>
                </a:solidFill>
                <a:latin typeface="Consolas" panose="020B0609020204030204" pitchFamily="49" charset="0"/>
              </a:rPr>
              <a:t>void</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threadFunc</a:t>
            </a:r>
            <a:r>
              <a:rPr lang="en-US" sz="1500" dirty="0">
                <a:solidFill>
                  <a:srgbClr val="000000"/>
                </a:solidFill>
                <a:latin typeface="Consolas" panose="020B0609020204030204" pitchFamily="49" charset="0"/>
              </a:rPr>
              <a:t>(</a:t>
            </a:r>
            <a:r>
              <a:rPr lang="en-US" sz="1500" dirty="0">
                <a:solidFill>
                  <a:srgbClr val="0000FF"/>
                </a:solidFill>
                <a:latin typeface="Consolas" panose="020B0609020204030204" pitchFamily="49" charset="0"/>
              </a:rPr>
              <a:t>void</a:t>
            </a:r>
            <a:r>
              <a:rPr lang="en-US" sz="1500" dirty="0">
                <a:solidFill>
                  <a:srgbClr val="000000"/>
                </a:solidFill>
                <a:latin typeface="Consolas" panose="020B0609020204030204" pitchFamily="49" charset="0"/>
              </a:rPr>
              <a:t> *</a:t>
            </a:r>
            <a:r>
              <a:rPr lang="en-US" sz="1500" dirty="0">
                <a:solidFill>
                  <a:srgbClr val="808080"/>
                </a:solidFill>
                <a:latin typeface="Consolas" panose="020B0609020204030204" pitchFamily="49" charset="0"/>
              </a:rPr>
              <a:t>parameter</a:t>
            </a:r>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a:t>
            </a:r>
            <a:r>
              <a:rPr lang="en-US" sz="1500" dirty="0" err="1">
                <a:solidFill>
                  <a:srgbClr val="2B91AF"/>
                </a:solidFill>
                <a:latin typeface="Consolas" panose="020B0609020204030204" pitchFamily="49" charset="0"/>
              </a:rPr>
              <a:t>ThreadParams</a:t>
            </a:r>
            <a:r>
              <a:rPr lang="en-US" sz="1500" dirty="0">
                <a:solidFill>
                  <a:srgbClr val="000000"/>
                </a:solidFill>
                <a:latin typeface="Consolas" panose="020B0609020204030204" pitchFamily="49" charset="0"/>
              </a:rPr>
              <a:t> *p = (</a:t>
            </a:r>
            <a:r>
              <a:rPr lang="en-US" sz="1500" dirty="0" err="1">
                <a:solidFill>
                  <a:srgbClr val="2B91AF"/>
                </a:solidFill>
                <a:latin typeface="Consolas" panose="020B0609020204030204" pitchFamily="49" charset="0"/>
              </a:rPr>
              <a:t>ThreadParams</a:t>
            </a:r>
            <a:r>
              <a:rPr lang="en-US" sz="1500" dirty="0">
                <a:solidFill>
                  <a:srgbClr val="000000"/>
                </a:solidFill>
                <a:latin typeface="Consolas" panose="020B0609020204030204" pitchFamily="49" charset="0"/>
              </a:rPr>
              <a:t> *)</a:t>
            </a:r>
            <a:r>
              <a:rPr lang="en-US" sz="1500" dirty="0">
                <a:solidFill>
                  <a:srgbClr val="808080"/>
                </a:solidFill>
                <a:latin typeface="Consolas" panose="020B0609020204030204" pitchFamily="49" charset="0"/>
              </a:rPr>
              <a:t>parameter</a:t>
            </a:r>
            <a:r>
              <a:rPr lang="en-US" sz="1500" dirty="0">
                <a:solidFill>
                  <a:srgbClr val="000000"/>
                </a:solidFill>
                <a:latin typeface="Consolas" panose="020B0609020204030204" pitchFamily="49" charset="0"/>
              </a:rPr>
              <a:t>;</a:t>
            </a:r>
          </a:p>
          <a:p>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local copy for read/write access variable</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unsigned</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long</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local_v</a:t>
            </a:r>
            <a:r>
              <a:rPr lang="en-US" sz="1500" dirty="0">
                <a:solidFill>
                  <a:srgbClr val="000000"/>
                </a:solidFill>
                <a:latin typeface="Consolas" panose="020B0609020204030204" pitchFamily="49" charset="0"/>
              </a:rPr>
              <a:t> = p-&gt;v;</a:t>
            </a:r>
          </a:p>
          <a:p>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for</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unsigned</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long</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local_dummy</a:t>
            </a:r>
            <a:r>
              <a:rPr lang="en-US" sz="1500" dirty="0">
                <a:solidFill>
                  <a:srgbClr val="000000"/>
                </a:solidFill>
                <a:latin typeface="Consolas" panose="020B0609020204030204" pitchFamily="49" charset="0"/>
              </a:rPr>
              <a:t> = p-&gt;start; </a:t>
            </a:r>
            <a:r>
              <a:rPr lang="en-US" sz="1500" dirty="0" err="1">
                <a:solidFill>
                  <a:srgbClr val="000000"/>
                </a:solidFill>
                <a:latin typeface="Consolas" panose="020B0609020204030204" pitchFamily="49" charset="0"/>
              </a:rPr>
              <a:t>local_dummy</a:t>
            </a:r>
            <a:r>
              <a:rPr lang="en-US" sz="1500" dirty="0">
                <a:solidFill>
                  <a:srgbClr val="000000"/>
                </a:solidFill>
                <a:latin typeface="Consolas" panose="020B0609020204030204" pitchFamily="49" charset="0"/>
              </a:rPr>
              <a:t> &lt; p-&gt;end; </a:t>
            </a:r>
            <a:r>
              <a:rPr lang="en-US" sz="1500" dirty="0" err="1">
                <a:solidFill>
                  <a:srgbClr val="000000"/>
                </a:solidFill>
                <a:latin typeface="Consolas" panose="020B0609020204030204" pitchFamily="49" charset="0"/>
              </a:rPr>
              <a:t>local_dummy</a:t>
            </a:r>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Functional computation, would read/write the “v” member.</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Keep reading/writing </a:t>
            </a:r>
            <a:r>
              <a:rPr lang="en-US" sz="1500" dirty="0" err="1">
                <a:solidFill>
                  <a:srgbClr val="008000"/>
                </a:solidFill>
                <a:latin typeface="Consolas" panose="020B0609020204030204" pitchFamily="49" charset="0"/>
              </a:rPr>
              <a:t>local_v</a:t>
            </a:r>
            <a:r>
              <a:rPr lang="en-US" sz="1500" dirty="0">
                <a:solidFill>
                  <a:srgbClr val="008000"/>
                </a:solidFill>
                <a:latin typeface="Consolas" panose="020B0609020204030204" pitchFamily="49" charset="0"/>
              </a:rPr>
              <a:t> instead</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a:t>
            </a:r>
          </a:p>
          <a:p>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  p-&gt;v = </a:t>
            </a:r>
            <a:r>
              <a:rPr lang="en-US" sz="1500" dirty="0" err="1">
                <a:solidFill>
                  <a:srgbClr val="000000"/>
                </a:solidFill>
                <a:latin typeface="Consolas" panose="020B0609020204030204" pitchFamily="49" charset="0"/>
              </a:rPr>
              <a:t>local_v</a:t>
            </a:r>
            <a:r>
              <a:rPr lang="en-US" sz="1500" dirty="0">
                <a:solidFill>
                  <a:srgbClr val="000000"/>
                </a:solidFill>
                <a:latin typeface="Consolas" panose="020B0609020204030204" pitchFamily="49" charset="0"/>
              </a:rPr>
              <a:t>; </a:t>
            </a:r>
            <a:r>
              <a:rPr lang="en-US" sz="1500" dirty="0">
                <a:solidFill>
                  <a:srgbClr val="008000"/>
                </a:solidFill>
                <a:latin typeface="Consolas" panose="020B0609020204030204" pitchFamily="49" charset="0"/>
              </a:rPr>
              <a:t>// Update shared data structure only once</a:t>
            </a:r>
            <a:endParaRPr lang="en-US"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a:t>
            </a:r>
          </a:p>
        </p:txBody>
      </p:sp>
      <p:sp>
        <p:nvSpPr>
          <p:cNvPr id="8" name="Rectangle 7"/>
          <p:cNvSpPr/>
          <p:nvPr/>
        </p:nvSpPr>
        <p:spPr>
          <a:xfrm>
            <a:off x="36750" y="6605396"/>
            <a:ext cx="1042640" cy="246221"/>
          </a:xfrm>
          <a:prstGeom prst="rect">
            <a:avLst/>
          </a:prstGeom>
        </p:spPr>
        <p:txBody>
          <a:bodyPr wrap="square">
            <a:spAutoFit/>
          </a:bodyPr>
          <a:lstStyle/>
          <a:p>
            <a:r>
              <a:rPr lang="en-US" sz="1000" dirty="0"/>
              <a:t>[IOMPP]→</a:t>
            </a:r>
          </a:p>
        </p:txBody>
      </p:sp>
    </p:spTree>
    <p:extLst>
      <p:ext uri="{BB962C8B-B14F-4D97-AF65-F5344CB8AC3E}">
        <p14:creationId xmlns:p14="http://schemas.microsoft.com/office/powerpoint/2010/main" val="22979151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Another Way to Fix This </a:t>
            </a:r>
            <a:r>
              <a:rPr lang="en-US" sz="2400" dirty="0"/>
              <a:t>[Ugly + Architecture Dependent]</a:t>
            </a:r>
            <a:endParaRPr lang="en-US"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53</a:t>
            </a:fld>
            <a:endParaRPr lang="en-US" altLang="en-US"/>
          </a:p>
        </p:txBody>
      </p:sp>
      <p:sp>
        <p:nvSpPr>
          <p:cNvPr id="3" name="Content Placeholder 2"/>
          <p:cNvSpPr>
            <a:spLocks noGrp="1"/>
          </p:cNvSpPr>
          <p:nvPr>
            <p:ph idx="4294967295"/>
          </p:nvPr>
        </p:nvSpPr>
        <p:spPr>
          <a:xfrm>
            <a:off x="201384" y="1153207"/>
            <a:ext cx="11604171" cy="991280"/>
          </a:xfrm>
        </p:spPr>
        <p:txBody>
          <a:bodyPr/>
          <a:lstStyle/>
          <a:p>
            <a:r>
              <a:rPr lang="en-US" sz="1800" dirty="0"/>
              <a:t>When using an array of data structures, pad the structure to the end of a cache line to ensure that the array elements begin on a cache-line boundary</a:t>
            </a:r>
          </a:p>
          <a:p>
            <a:pPr lvl="1"/>
            <a:r>
              <a:rPr lang="en-US" sz="1600" dirty="0"/>
              <a:t>If you cannot ensure that the array is aligned on a cache line boundary, pad the data structure to twice the size of a cache line </a:t>
            </a:r>
          </a:p>
        </p:txBody>
      </p:sp>
      <p:sp>
        <p:nvSpPr>
          <p:cNvPr id="7" name="Rectangle 6"/>
          <p:cNvSpPr/>
          <p:nvPr/>
        </p:nvSpPr>
        <p:spPr>
          <a:xfrm>
            <a:off x="1600200" y="6574795"/>
            <a:ext cx="1042640" cy="261610"/>
          </a:xfrm>
          <a:prstGeom prst="rect">
            <a:avLst/>
          </a:prstGeom>
        </p:spPr>
        <p:txBody>
          <a:bodyPr wrap="square">
            <a:spAutoFit/>
          </a:bodyPr>
          <a:lstStyle/>
          <a:p>
            <a:r>
              <a:rPr lang="en-US" sz="1050" dirty="0"/>
              <a:t>[IOMPP]→</a:t>
            </a:r>
          </a:p>
        </p:txBody>
      </p:sp>
      <p:sp>
        <p:nvSpPr>
          <p:cNvPr id="6" name="Rectangle 5"/>
          <p:cNvSpPr/>
          <p:nvPr/>
        </p:nvSpPr>
        <p:spPr>
          <a:xfrm>
            <a:off x="1207838" y="2651481"/>
            <a:ext cx="9776323" cy="3416320"/>
          </a:xfrm>
          <a:prstGeom prst="rect">
            <a:avLst/>
          </a:prstGeom>
          <a:solidFill>
            <a:schemeClr val="bg1">
              <a:lumMod val="95000"/>
            </a:schemeClr>
          </a:solidFill>
        </p:spPr>
        <p:txBody>
          <a:bodyPr wrap="square">
            <a:spAutoFit/>
          </a:bodyPr>
          <a:lstStyle/>
          <a:p>
            <a:r>
              <a:rPr lang="en-US" dirty="0" err="1">
                <a:solidFill>
                  <a:srgbClr val="0000FF"/>
                </a:solidFill>
                <a:latin typeface="Consolas" panose="020B0609020204030204" pitchFamily="49" charset="0"/>
              </a:rPr>
              <a:t>struct</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ThreadParams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For the following 4 variables: 4*4 = 16 bytes</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unsigned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thread_id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unsigned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long</a:t>
            </a:r>
            <a:r>
              <a:rPr lang="en-US" dirty="0">
                <a:solidFill>
                  <a:srgbClr val="000000"/>
                </a:solidFill>
                <a:latin typeface="Consolas" panose="020B0609020204030204" pitchFamily="49" charset="0"/>
              </a:rPr>
              <a:t> v; </a:t>
            </a:r>
            <a:r>
              <a:rPr lang="en-US" dirty="0">
                <a:solidFill>
                  <a:srgbClr val="008000"/>
                </a:solidFill>
                <a:latin typeface="Consolas" panose="020B0609020204030204" pitchFamily="49" charset="0"/>
              </a:rPr>
              <a:t>// Frequent read/write access variable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unsigned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long</a:t>
            </a:r>
            <a:r>
              <a:rPr lang="en-US" dirty="0">
                <a:solidFill>
                  <a:srgbClr val="000000"/>
                </a:solidFill>
                <a:latin typeface="Consolas" panose="020B0609020204030204" pitchFamily="49" charset="0"/>
              </a:rPr>
              <a:t> start, end;</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expand to 64 bytes to avoid false-sharing</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(4 unsigned long variables + 12 padding)*4 = 64</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padding[12];</a:t>
            </a:r>
          </a:p>
          <a:p>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__</a:t>
            </a:r>
            <a:r>
              <a:rPr lang="en-US" dirty="0" err="1">
                <a:solidFill>
                  <a:srgbClr val="0000FF"/>
                </a:solidFill>
                <a:latin typeface="Consolas" panose="020B0609020204030204" pitchFamily="49" charset="0"/>
              </a:rPr>
              <a:t>declspec</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align</a:t>
            </a:r>
            <a:r>
              <a:rPr lang="en-US" dirty="0">
                <a:solidFill>
                  <a:srgbClr val="000000"/>
                </a:solidFill>
                <a:latin typeface="Consolas" panose="020B0609020204030204" pitchFamily="49" charset="0"/>
              </a:rPr>
              <a:t>(64)) </a:t>
            </a:r>
            <a:r>
              <a:rPr lang="en-US" dirty="0" err="1">
                <a:solidFill>
                  <a:srgbClr val="0000FF"/>
                </a:solidFill>
                <a:latin typeface="Consolas" panose="020B0609020204030204" pitchFamily="49" charset="0"/>
              </a:rPr>
              <a:t>struct</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ThreadParams</a:t>
            </a:r>
            <a:r>
              <a:rPr lang="en-US" dirty="0">
                <a:solidFill>
                  <a:srgbClr val="000000"/>
                </a:solidFill>
                <a:latin typeface="Consolas" panose="020B0609020204030204" pitchFamily="49" charset="0"/>
              </a:rPr>
              <a:t> Array[10];</a:t>
            </a:r>
          </a:p>
        </p:txBody>
      </p:sp>
    </p:spTree>
    <p:extLst>
      <p:ext uri="{BB962C8B-B14F-4D97-AF65-F5344CB8AC3E}">
        <p14:creationId xmlns:p14="http://schemas.microsoft.com/office/powerpoint/2010/main" val="1025365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OpenMP: What Speed Ups Should You Expect?</a:t>
            </a:r>
          </a:p>
        </p:txBody>
      </p:sp>
      <p:sp>
        <p:nvSpPr>
          <p:cNvPr id="3" name="Content Placeholder 2"/>
          <p:cNvSpPr>
            <a:spLocks noGrp="1"/>
          </p:cNvSpPr>
          <p:nvPr>
            <p:ph idx="1"/>
          </p:nvPr>
        </p:nvSpPr>
        <p:spPr/>
        <p:txBody>
          <a:bodyPr>
            <a:normAutofit/>
          </a:bodyPr>
          <a:lstStyle/>
          <a:p>
            <a:endParaRPr lang="en-US" sz="1800" dirty="0"/>
          </a:p>
          <a:p>
            <a:r>
              <a:rPr lang="en-US" sz="1800" dirty="0"/>
              <a:t>For N cores, to get a speed-up of a factor of N is rare</a:t>
            </a:r>
          </a:p>
          <a:p>
            <a:pPr lvl="1"/>
            <a:r>
              <a:rPr lang="en-US" sz="1600" dirty="0"/>
              <a:t>Problem should be embarrassingly parallel, and you should not max out mem bandwidth (high arithmetic intensity, that is)</a:t>
            </a:r>
          </a:p>
          <a:p>
            <a:pPr lvl="1"/>
            <a:r>
              <a:rPr lang="en-US" sz="1600" dirty="0"/>
              <a:t>Problem should allow for a good partitioning of the data</a:t>
            </a:r>
          </a:p>
          <a:p>
            <a:pPr lvl="1"/>
            <a:r>
              <a:rPr lang="en-US" sz="1600" dirty="0"/>
              <a:t>Your code should have thoughtful affinity (impact of NUMA is controlled)</a:t>
            </a:r>
          </a:p>
          <a:p>
            <a:endParaRPr lang="en-US" sz="1800" dirty="0"/>
          </a:p>
          <a:p>
            <a:endParaRPr lang="en-US" sz="1800" dirty="0"/>
          </a:p>
          <a:p>
            <a:r>
              <a:rPr lang="en-US" sz="1800" dirty="0"/>
              <a:t>Many real-life applications require synchronization and/or handle unstructured data</a:t>
            </a:r>
          </a:p>
          <a:p>
            <a:r>
              <a:rPr lang="en-US" sz="1800" dirty="0"/>
              <a:t>cc-NUMA adds significant overhead</a:t>
            </a:r>
          </a:p>
          <a:p>
            <a:r>
              <a:rPr lang="en-US" sz="1800" dirty="0"/>
              <a:t>Scaling doesn’t materialize after a certain point</a:t>
            </a:r>
          </a:p>
          <a:p>
            <a:pPr lvl="1"/>
            <a:r>
              <a:rPr lang="en-US" sz="1400" dirty="0"/>
              <a:t>Culprits: combination of hopping via UPI/HT </a:t>
            </a:r>
            <a:r>
              <a:rPr lang="en-US" sz="1400" dirty="0">
                <a:solidFill>
                  <a:srgbClr val="0070C0"/>
                </a:solidFill>
              </a:rPr>
              <a:t>and</a:t>
            </a:r>
            <a:r>
              <a:rPr lang="en-US" sz="1400" dirty="0"/>
              <a:t> cache-coherence overhead</a:t>
            </a:r>
          </a:p>
          <a:p>
            <a:pPr lvl="1"/>
            <a:r>
              <a:rPr lang="en-US" sz="1400" dirty="0"/>
              <a:t>Question: Is fewer fat chips better than more slim chips?</a:t>
            </a:r>
          </a:p>
          <a:p>
            <a:pPr lvl="2"/>
            <a:r>
              <a:rPr lang="en-US" sz="1200" dirty="0"/>
              <a:t>fat/slim: higher/lower core count per chip</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54</a:t>
            </a:fld>
            <a:endParaRPr lang="en-US" altLang="en-US"/>
          </a:p>
        </p:txBody>
      </p:sp>
    </p:spTree>
    <p:extLst>
      <p:ext uri="{BB962C8B-B14F-4D97-AF65-F5344CB8AC3E}">
        <p14:creationId xmlns:p14="http://schemas.microsoft.com/office/powerpoint/2010/main" val="323230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Opportunities for Efficiency Gains</a:t>
            </a:r>
          </a:p>
        </p:txBody>
      </p:sp>
      <p:sp>
        <p:nvSpPr>
          <p:cNvPr id="3" name="Content Placeholder 2"/>
          <p:cNvSpPr>
            <a:spLocks noGrp="1"/>
          </p:cNvSpPr>
          <p:nvPr>
            <p:ph idx="1"/>
          </p:nvPr>
        </p:nvSpPr>
        <p:spPr/>
        <p:txBody>
          <a:bodyPr/>
          <a:lstStyle/>
          <a:p>
            <a:r>
              <a:rPr lang="en-US" sz="1600" dirty="0"/>
              <a:t>Use of loop unrolling, right compiler flags, etc.</a:t>
            </a:r>
          </a:p>
          <a:p>
            <a:pPr lvl="1"/>
            <a:r>
              <a:rPr lang="en-US" sz="1400" dirty="0"/>
              <a:t>Speed up factor: 1.5 – 2X </a:t>
            </a:r>
          </a:p>
          <a:p>
            <a:pPr lvl="1"/>
            <a:r>
              <a:rPr lang="en-US" sz="1400" dirty="0"/>
              <a:t>Haven’t covered this too much, briefly covered in 459 class</a:t>
            </a:r>
          </a:p>
          <a:p>
            <a:pPr lvl="1"/>
            <a:endParaRPr lang="en-US" sz="1400" dirty="0"/>
          </a:p>
          <a:p>
            <a:r>
              <a:rPr lang="en-US" sz="1600" dirty="0"/>
              <a:t>Inspired use of cache</a:t>
            </a:r>
          </a:p>
          <a:p>
            <a:pPr lvl="1"/>
            <a:r>
              <a:rPr lang="en-US" sz="1600" dirty="0"/>
              <a:t>Speed up factor: 3 – 5X</a:t>
            </a:r>
          </a:p>
          <a:p>
            <a:pPr lvl="1"/>
            <a:endParaRPr lang="en-US" sz="1600" dirty="0"/>
          </a:p>
          <a:p>
            <a:r>
              <a:rPr lang="en-US" sz="1600" dirty="0"/>
              <a:t>Use of vectorization (AVX2/AVX512) – use </a:t>
            </a:r>
            <a:r>
              <a:rPr lang="en-US" sz="1600" dirty="0" err="1">
                <a:latin typeface="Consolas" panose="020B0609020204030204" pitchFamily="49" charset="0"/>
              </a:rPr>
              <a:t>mips</a:t>
            </a:r>
            <a:r>
              <a:rPr lang="en-US" sz="1600" dirty="0"/>
              <a:t> in OpenMP parallel for</a:t>
            </a:r>
          </a:p>
          <a:p>
            <a:pPr lvl="1"/>
            <a:r>
              <a:rPr lang="en-US" sz="1600" dirty="0"/>
              <a:t>Speed up factor: 2X </a:t>
            </a:r>
          </a:p>
          <a:p>
            <a:pPr lvl="1"/>
            <a:endParaRPr lang="en-US" sz="1600" dirty="0"/>
          </a:p>
          <a:p>
            <a:r>
              <a:rPr lang="en-US" sz="1600" dirty="0"/>
              <a:t>Use of multiple cores</a:t>
            </a:r>
          </a:p>
          <a:p>
            <a:pPr lvl="1"/>
            <a:r>
              <a:rPr lang="en-US" sz="1600" dirty="0"/>
              <a:t>Speed up factor: 5 – 6X</a:t>
            </a:r>
          </a:p>
          <a:p>
            <a:pPr lvl="1"/>
            <a:endParaRPr lang="en-US" sz="1600" dirty="0"/>
          </a:p>
          <a:p>
            <a:r>
              <a:rPr lang="en-US" sz="1800" dirty="0"/>
              <a:t>You can hit all these at the same time</a:t>
            </a:r>
          </a:p>
          <a:p>
            <a:pPr lvl="1"/>
            <a:r>
              <a:rPr lang="en-US" sz="1600" dirty="0"/>
              <a:t>Combined speed up factor: 40X</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55</a:t>
            </a:fld>
            <a:endParaRPr lang="en-US" altLang="en-US"/>
          </a:p>
        </p:txBody>
      </p:sp>
    </p:spTree>
    <p:extLst>
      <p:ext uri="{BB962C8B-B14F-4D97-AF65-F5344CB8AC3E}">
        <p14:creationId xmlns:p14="http://schemas.microsoft.com/office/powerpoint/2010/main" val="121205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7608" y="4240948"/>
            <a:ext cx="9144000" cy="951881"/>
          </a:xfrm>
        </p:spPr>
        <p:txBody>
          <a:bodyPr>
            <a:normAutofit fontScale="90000"/>
          </a:bodyPr>
          <a:lstStyle/>
          <a:p>
            <a:pPr algn="l"/>
            <a:r>
              <a:rPr lang="en-US" sz="3200" dirty="0"/>
              <a:t>Critical Thinking in Code Design/Development,</a:t>
            </a:r>
            <a:br>
              <a:rPr lang="en-US" sz="3200" dirty="0"/>
            </a:br>
            <a:r>
              <a:rPr lang="en-US" sz="3200" dirty="0"/>
              <a:t>with an Eye Towards Improving Performance</a:t>
            </a:r>
          </a:p>
        </p:txBody>
      </p:sp>
      <p:sp>
        <p:nvSpPr>
          <p:cNvPr id="4" name="Slide Number Placeholder 3"/>
          <p:cNvSpPr>
            <a:spLocks noGrp="1"/>
          </p:cNvSpPr>
          <p:nvPr>
            <p:ph type="sldNum" sz="quarter" idx="12"/>
          </p:nvPr>
        </p:nvSpPr>
        <p:spPr/>
        <p:txBody>
          <a:bodyPr/>
          <a:lstStyle/>
          <a:p>
            <a:fld id="{533C3136-38B5-49B0-B7B2-ED139F0532E2}" type="slidenum">
              <a:rPr lang="en-US" smtClean="0"/>
              <a:t>56</a:t>
            </a:fld>
            <a:endParaRPr lang="en-US"/>
          </a:p>
        </p:txBody>
      </p:sp>
    </p:spTree>
    <p:extLst>
      <p:ext uri="{BB962C8B-B14F-4D97-AF65-F5344CB8AC3E}">
        <p14:creationId xmlns:p14="http://schemas.microsoft.com/office/powerpoint/2010/main" val="21904949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Motivation, ME759 segment on “critical thinking/code optimization”</a:t>
            </a:r>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a:t>Understanding how things work under the hood can translate into improved performance</a:t>
            </a:r>
          </a:p>
          <a:p>
            <a:endParaRPr lang="en-US" dirty="0"/>
          </a:p>
          <a:p>
            <a:endParaRPr lang="en-US" dirty="0"/>
          </a:p>
          <a:p>
            <a:r>
              <a:rPr lang="en-US" dirty="0"/>
              <a:t>Segment draws on disparate things we covered thus far</a:t>
            </a:r>
          </a:p>
        </p:txBody>
      </p:sp>
      <p:sp>
        <p:nvSpPr>
          <p:cNvPr id="4" name="Slide Number Placeholder 3"/>
          <p:cNvSpPr>
            <a:spLocks noGrp="1"/>
          </p:cNvSpPr>
          <p:nvPr>
            <p:ph type="sldNum" sz="quarter" idx="12"/>
          </p:nvPr>
        </p:nvSpPr>
        <p:spPr/>
        <p:txBody>
          <a:bodyPr/>
          <a:lstStyle/>
          <a:p>
            <a:fld id="{67D2203D-769A-4D5A-AE4C-EA73FDE6A130}" type="slidenum">
              <a:rPr lang="en-US" smtClean="0"/>
              <a:t>57</a:t>
            </a:fld>
            <a:endParaRPr lang="en-US"/>
          </a:p>
        </p:txBody>
      </p:sp>
    </p:spTree>
    <p:extLst>
      <p:ext uri="{BB962C8B-B14F-4D97-AF65-F5344CB8AC3E}">
        <p14:creationId xmlns:p14="http://schemas.microsoft.com/office/powerpoint/2010/main" val="28855010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F6590-9E79-4372-AD9C-CCB1BBD583BB}"/>
              </a:ext>
            </a:extLst>
          </p:cNvPr>
          <p:cNvSpPr>
            <a:spLocks noGrp="1"/>
          </p:cNvSpPr>
          <p:nvPr>
            <p:ph type="title"/>
          </p:nvPr>
        </p:nvSpPr>
        <p:spPr/>
        <p:txBody>
          <a:bodyPr/>
          <a:lstStyle/>
          <a:p>
            <a:r>
              <a:rPr lang="en-US" dirty="0"/>
              <a:t>Acknowledgement</a:t>
            </a:r>
          </a:p>
        </p:txBody>
      </p:sp>
      <p:sp>
        <p:nvSpPr>
          <p:cNvPr id="3" name="Content Placeholder 2">
            <a:extLst>
              <a:ext uri="{FF2B5EF4-FFF2-40B4-BE49-F238E27FC236}">
                <a16:creationId xmlns:a16="http://schemas.microsoft.com/office/drawing/2014/main" id="{A7BB7331-11C9-45D0-896E-088103FD715B}"/>
              </a:ext>
            </a:extLst>
          </p:cNvPr>
          <p:cNvSpPr>
            <a:spLocks noGrp="1"/>
          </p:cNvSpPr>
          <p:nvPr>
            <p:ph idx="1"/>
          </p:nvPr>
        </p:nvSpPr>
        <p:spPr/>
        <p:txBody>
          <a:bodyPr/>
          <a:lstStyle/>
          <a:p>
            <a:endParaRPr lang="en-US" dirty="0"/>
          </a:p>
          <a:p>
            <a:r>
              <a:rPr lang="en-US" dirty="0"/>
              <a:t>Some slides in this segment come from</a:t>
            </a:r>
          </a:p>
          <a:p>
            <a:pPr lvl="1"/>
            <a:endParaRPr lang="en-US" dirty="0"/>
          </a:p>
          <a:p>
            <a:pPr lvl="1"/>
            <a:r>
              <a:rPr lang="en-US" dirty="0"/>
              <a:t>Material from class 15-213 at CMU</a:t>
            </a:r>
          </a:p>
          <a:p>
            <a:pPr lvl="1"/>
            <a:endParaRPr lang="en-US" dirty="0"/>
          </a:p>
          <a:p>
            <a:pPr lvl="1"/>
            <a:r>
              <a:rPr lang="en-US" dirty="0"/>
              <a:t>Nathan Bell (while he was at NVIDIA)</a:t>
            </a:r>
          </a:p>
          <a:p>
            <a:pPr lvl="1"/>
            <a:endParaRPr lang="en-US" dirty="0"/>
          </a:p>
          <a:p>
            <a:pPr lvl="1"/>
            <a:r>
              <a:rPr lang="en-US" dirty="0"/>
              <a:t>Georg Hager, Jan </a:t>
            </a:r>
            <a:r>
              <a:rPr lang="en-US" dirty="0" err="1"/>
              <a:t>Eitzinger</a:t>
            </a:r>
            <a:r>
              <a:rPr lang="en-US" dirty="0"/>
              <a:t>, Gerhard </a:t>
            </a:r>
            <a:r>
              <a:rPr lang="en-US" dirty="0" err="1"/>
              <a:t>Wellein</a:t>
            </a:r>
            <a:r>
              <a:rPr lang="en-US" dirty="0"/>
              <a:t> – material presented at Supercomputing 2019</a:t>
            </a:r>
          </a:p>
          <a:p>
            <a:pPr lvl="1"/>
            <a:endParaRPr lang="en-US" dirty="0"/>
          </a:p>
          <a:p>
            <a:pPr lvl="1"/>
            <a:r>
              <a:rPr lang="en-US" dirty="0"/>
              <a:t>Matt Godbolt, maker of </a:t>
            </a:r>
            <a:r>
              <a:rPr lang="en-US" dirty="0">
                <a:hlinkClick r:id="rId2"/>
              </a:rPr>
              <a:t>Compiler Explorer</a:t>
            </a:r>
            <a:endParaRPr lang="en-US" dirty="0"/>
          </a:p>
          <a:p>
            <a:pPr lvl="1"/>
            <a:endParaRPr lang="en-US" dirty="0"/>
          </a:p>
        </p:txBody>
      </p:sp>
      <p:sp>
        <p:nvSpPr>
          <p:cNvPr id="4" name="Slide Number Placeholder 3">
            <a:extLst>
              <a:ext uri="{FF2B5EF4-FFF2-40B4-BE49-F238E27FC236}">
                <a16:creationId xmlns:a16="http://schemas.microsoft.com/office/drawing/2014/main" id="{5CDB4104-53A7-48BA-B198-F384DED71774}"/>
              </a:ext>
            </a:extLst>
          </p:cNvPr>
          <p:cNvSpPr>
            <a:spLocks noGrp="1"/>
          </p:cNvSpPr>
          <p:nvPr>
            <p:ph type="sldNum" sz="quarter" idx="12"/>
          </p:nvPr>
        </p:nvSpPr>
        <p:spPr/>
        <p:txBody>
          <a:bodyPr/>
          <a:lstStyle/>
          <a:p>
            <a:fld id="{67D2203D-769A-4D5A-AE4C-EA73FDE6A130}" type="slidenum">
              <a:rPr lang="en-US" smtClean="0"/>
              <a:t>58</a:t>
            </a:fld>
            <a:endParaRPr lang="en-US"/>
          </a:p>
        </p:txBody>
      </p:sp>
    </p:spTree>
    <p:extLst>
      <p:ext uri="{BB962C8B-B14F-4D97-AF65-F5344CB8AC3E}">
        <p14:creationId xmlns:p14="http://schemas.microsoft.com/office/powerpoint/2010/main" val="1800926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Mindsets, approaching software development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endParaRPr lang="en-US" sz="2000" dirty="0"/>
              </a:p>
              <a:p>
                <a:r>
                  <a:rPr lang="en-US" sz="2000" dirty="0"/>
                  <a:t>Thinking first about </a:t>
                </a:r>
                <a:r>
                  <a:rPr lang="en-US" sz="2000" dirty="0">
                    <a:solidFill>
                      <a:srgbClr val="0070C0"/>
                    </a:solidFill>
                  </a:rPr>
                  <a:t>correctness </a:t>
                </a:r>
              </a:p>
              <a:p>
                <a:endParaRPr lang="en-US" sz="2000" dirty="0"/>
              </a:p>
              <a:p>
                <a:r>
                  <a:rPr lang="en-US" sz="2000" dirty="0"/>
                  <a:t>Then one might add </a:t>
                </a:r>
                <a:r>
                  <a:rPr lang="en-US" sz="2000" dirty="0">
                    <a:solidFill>
                      <a:srgbClr val="0070C0"/>
                    </a:solidFill>
                  </a:rPr>
                  <a:t>productivity &amp; convenience</a:t>
                </a:r>
                <a:r>
                  <a:rPr lang="en-US" sz="2000" dirty="0"/>
                  <a:t> in software development</a:t>
                </a:r>
                <a:endParaRPr lang="en-US" sz="2000" dirty="0">
                  <a:solidFill>
                    <a:srgbClr val="0070C0"/>
                  </a:solidFill>
                </a:endParaRPr>
              </a:p>
              <a:p>
                <a:endParaRPr lang="en-US" sz="2000" dirty="0"/>
              </a:p>
              <a:p>
                <a:r>
                  <a:rPr lang="en-US" sz="2000" dirty="0"/>
                  <a:t>Other factors that come into play </a:t>
                </a:r>
              </a:p>
              <a:p>
                <a:pPr lvl="1"/>
                <a:r>
                  <a:rPr lang="en-US" sz="1600" dirty="0"/>
                  <a:t>Programming for </a:t>
                </a:r>
                <a:r>
                  <a:rPr lang="en-US" sz="1600" dirty="0">
                    <a:solidFill>
                      <a:srgbClr val="0070C0"/>
                    </a:solidFill>
                  </a:rPr>
                  <a:t>speed</a:t>
                </a:r>
                <a:r>
                  <a:rPr lang="en-US" sz="1600" dirty="0"/>
                  <a:t> of execution</a:t>
                </a:r>
              </a:p>
              <a:p>
                <a:pPr lvl="1"/>
                <a:r>
                  <a:rPr lang="en-US" sz="1600" dirty="0"/>
                  <a:t>Accounting for </a:t>
                </a:r>
                <a:r>
                  <a:rPr lang="en-US" sz="1600" dirty="0">
                    <a:solidFill>
                      <a:srgbClr val="0070C0"/>
                    </a:solidFill>
                  </a:rPr>
                  <a:t>legacy/growth </a:t>
                </a:r>
                <a:r>
                  <a:rPr lang="en-US" sz="1600" dirty="0"/>
                  <a:t>(want the code to be around for 50+ years)</a:t>
                </a:r>
              </a:p>
              <a:p>
                <a:pPr lvl="1"/>
                <a:r>
                  <a:rPr lang="en-US" sz="1600" dirty="0"/>
                  <a:t>Want to sell to everybody</a:t>
                </a:r>
                <a:r>
                  <a:rPr lang="en-US" sz="1600" dirty="0">
                    <a:solidFill>
                      <a:srgbClr val="0070C0"/>
                    </a:solidFill>
                  </a:rPr>
                  <a:t> </a:t>
                </a:r>
                <a14:m>
                  <m:oMath xmlns:m="http://schemas.openxmlformats.org/officeDocument/2006/math">
                    <m:r>
                      <a:rPr lang="en-US" sz="1600" b="0" i="1" smtClean="0">
                        <a:solidFill>
                          <a:srgbClr val="0070C0"/>
                        </a:solidFill>
                        <a:latin typeface="Cambria Math" panose="02040503050406030204" pitchFamily="18" charset="0"/>
                      </a:rPr>
                      <m:t>→</m:t>
                    </m:r>
                  </m:oMath>
                </a14:m>
                <a:r>
                  <a:rPr lang="en-US" sz="1600" dirty="0">
                    <a:solidFill>
                      <a:srgbClr val="0070C0"/>
                    </a:solidFill>
                  </a:rPr>
                  <a:t> Portability</a:t>
                </a:r>
              </a:p>
              <a:p>
                <a:pPr lvl="1"/>
                <a:endParaRPr lang="en-US" sz="1600" dirty="0"/>
              </a:p>
              <a:p>
                <a:pPr lvl="1"/>
                <a:endParaRPr lang="en-US" sz="1600" dirty="0"/>
              </a:p>
              <a:p>
                <a:pPr lvl="1"/>
                <a:endParaRPr lang="en-US" sz="1600" dirty="0"/>
              </a:p>
              <a:p>
                <a:pPr lvl="1"/>
                <a:endParaRPr lang="en-US" sz="1600" dirty="0"/>
              </a:p>
              <a:p>
                <a:r>
                  <a:rPr lang="en-US" sz="2000" dirty="0"/>
                  <a:t>There are trade-offs that come into play; tough to get all bases covered</a:t>
                </a:r>
              </a:p>
              <a:p>
                <a:pPr lvl="1"/>
                <a:r>
                  <a:rPr lang="en-US" sz="1600" dirty="0"/>
                  <a:t>I cannot be amazing in wrestling and weightlifting and track and field and ski jumping and sumo. And math.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2145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NUMA Performance Hit, order </a:t>
            </a:r>
            <a:r>
              <a:rPr lang="en-US"/>
              <a:t>of magnitude</a:t>
            </a:r>
            <a:endParaRPr lang="en-US" dirty="0"/>
          </a:p>
        </p:txBody>
      </p:sp>
      <p:sp>
        <p:nvSpPr>
          <p:cNvPr id="3" name="Content Placeholder 2"/>
          <p:cNvSpPr>
            <a:spLocks noGrp="1"/>
          </p:cNvSpPr>
          <p:nvPr>
            <p:ph sz="half" idx="1"/>
          </p:nvPr>
        </p:nvSpPr>
        <p:spPr>
          <a:xfrm>
            <a:off x="604157" y="1599520"/>
            <a:ext cx="4267200" cy="4411662"/>
          </a:xfrm>
        </p:spPr>
        <p:txBody>
          <a:bodyPr/>
          <a:lstStyle/>
          <a:p>
            <a:pPr lvl="1"/>
            <a:endParaRPr lang="en-US" sz="1400" dirty="0"/>
          </a:p>
          <a:p>
            <a:r>
              <a:rPr lang="en-US" sz="1800" dirty="0"/>
              <a:t>What sort of slowdown should one expect if accessing memory outside a NUMA node?</a:t>
            </a:r>
          </a:p>
          <a:p>
            <a:endParaRPr lang="en-US" sz="1800" dirty="0"/>
          </a:p>
          <a:p>
            <a:r>
              <a:rPr lang="en-US" sz="1800" dirty="0"/>
              <a:t>Approximate values:</a:t>
            </a:r>
          </a:p>
          <a:p>
            <a:pPr lvl="1"/>
            <a:r>
              <a:rPr lang="en-US" sz="1600" dirty="0"/>
              <a:t>20% slowdown for reads</a:t>
            </a:r>
          </a:p>
          <a:p>
            <a:pPr lvl="1"/>
            <a:r>
              <a:rPr lang="en-US" sz="1600" dirty="0"/>
              <a:t>30% slowdown for writes</a:t>
            </a:r>
          </a:p>
          <a:p>
            <a:endParaRPr lang="en-US" sz="2000" dirty="0"/>
          </a:p>
          <a:p>
            <a:r>
              <a:rPr lang="en-US" sz="1800" dirty="0"/>
              <a:t>Values above depend on the number of hops required to reach memory bank</a:t>
            </a:r>
          </a:p>
          <a:p>
            <a:pPr lvl="1"/>
            <a:r>
              <a:rPr lang="en-US" sz="1400" dirty="0"/>
              <a:t>Closer NUMA nodes lead to lower values</a:t>
            </a:r>
          </a:p>
        </p:txBody>
      </p:sp>
      <p:pic>
        <p:nvPicPr>
          <p:cNvPr id="4" name="Picture 3"/>
          <p:cNvPicPr>
            <a:picLocks noChangeAspect="1"/>
          </p:cNvPicPr>
          <p:nvPr/>
        </p:nvPicPr>
        <p:blipFill>
          <a:blip r:embed="rId2"/>
          <a:stretch>
            <a:fillRect/>
          </a:stretch>
        </p:blipFill>
        <p:spPr>
          <a:xfrm>
            <a:off x="7102929" y="2053901"/>
            <a:ext cx="3851416" cy="3502900"/>
          </a:xfrm>
          <a:prstGeom prst="rect">
            <a:avLst/>
          </a:prstGeom>
        </p:spPr>
      </p:pic>
      <p:sp>
        <p:nvSpPr>
          <p:cNvPr id="6" name="Rectangle 5"/>
          <p:cNvSpPr/>
          <p:nvPr/>
        </p:nvSpPr>
        <p:spPr>
          <a:xfrm>
            <a:off x="136072" y="6627168"/>
            <a:ext cx="4572000" cy="230832"/>
          </a:xfrm>
          <a:prstGeom prst="rect">
            <a:avLst/>
          </a:prstGeom>
        </p:spPr>
        <p:txBody>
          <a:bodyPr>
            <a:spAutoFit/>
          </a:bodyPr>
          <a:lstStyle/>
          <a:p>
            <a:r>
              <a:rPr lang="en-US" sz="900" dirty="0">
                <a:latin typeface="+mj-lt"/>
              </a:rPr>
              <a:t>[ Ulrich </a:t>
            </a:r>
            <a:r>
              <a:rPr lang="en-US" sz="900" dirty="0" err="1">
                <a:latin typeface="+mj-lt"/>
              </a:rPr>
              <a:t>Drepper</a:t>
            </a:r>
            <a:r>
              <a:rPr lang="en-US" sz="900" dirty="0">
                <a:latin typeface="+mj-lt"/>
              </a:rPr>
              <a:t>: What Every Programmer Should Know About Memory ]→</a:t>
            </a:r>
          </a:p>
        </p:txBody>
      </p:sp>
      <p:sp>
        <p:nvSpPr>
          <p:cNvPr id="7" name="Slide Number Placeholder 6"/>
          <p:cNvSpPr>
            <a:spLocks noGrp="1"/>
          </p:cNvSpPr>
          <p:nvPr>
            <p:ph type="sldNum" sz="quarter" idx="12"/>
          </p:nvPr>
        </p:nvSpPr>
        <p:spPr/>
        <p:txBody>
          <a:bodyPr/>
          <a:lstStyle/>
          <a:p>
            <a:fld id="{D3CBA5F2-BA81-4598-939D-5BFFBD4009F6}" type="slidenum">
              <a:rPr lang="en-US" altLang="en-US" smtClean="0"/>
              <a:pPr/>
              <a:t>6</a:t>
            </a:fld>
            <a:endParaRPr lang="en-US" altLang="en-US"/>
          </a:p>
        </p:txBody>
      </p:sp>
    </p:spTree>
    <p:extLst>
      <p:ext uri="{BB962C8B-B14F-4D97-AF65-F5344CB8AC3E}">
        <p14:creationId xmlns:p14="http://schemas.microsoft.com/office/powerpoint/2010/main" val="40277500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Angle of attack, this module</a:t>
            </a:r>
          </a:p>
        </p:txBody>
      </p:sp>
      <p:sp>
        <p:nvSpPr>
          <p:cNvPr id="3" name="Content Placeholder 2"/>
          <p:cNvSpPr>
            <a:spLocks noGrp="1"/>
          </p:cNvSpPr>
          <p:nvPr>
            <p:ph idx="1"/>
          </p:nvPr>
        </p:nvSpPr>
        <p:spPr/>
        <p:txBody>
          <a:bodyPr/>
          <a:lstStyle/>
          <a:p>
            <a:endParaRPr lang="en-US" dirty="0"/>
          </a:p>
          <a:p>
            <a:endParaRPr lang="en-US" dirty="0"/>
          </a:p>
          <a:p>
            <a:r>
              <a:rPr lang="en-US" dirty="0"/>
              <a:t>Focus: understand how concepts covered thus far can lead to execution speed gains </a:t>
            </a:r>
          </a:p>
          <a:p>
            <a:pPr lvl="1"/>
            <a:r>
              <a:rPr lang="en-US" dirty="0"/>
              <a:t>Particularly relevant for OpenMP code, when your code runs on the CPU</a:t>
            </a:r>
          </a:p>
          <a:p>
            <a:pPr lvl="1"/>
            <a:r>
              <a:rPr lang="en-US" dirty="0"/>
              <a:t>However, some lessons carry over to the GPU as well</a:t>
            </a:r>
          </a:p>
          <a:p>
            <a:endParaRPr lang="en-US" dirty="0"/>
          </a:p>
          <a:p>
            <a:endParaRPr lang="en-US" dirty="0"/>
          </a:p>
          <a:p>
            <a:r>
              <a:rPr lang="en-US" dirty="0"/>
              <a:t>End goal: write faster programs, to handle large </a:t>
            </a:r>
            <a:r>
              <a:rPr lang="en-US"/>
              <a:t>datasets fast</a:t>
            </a:r>
            <a:endParaRPr lang="en-US" dirty="0"/>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7301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Angle of attack, this module</a:t>
            </a:r>
          </a:p>
        </p:txBody>
      </p:sp>
      <p:sp>
        <p:nvSpPr>
          <p:cNvPr id="3" name="Content Placeholder 2"/>
          <p:cNvSpPr>
            <a:spLocks noGrp="1"/>
          </p:cNvSpPr>
          <p:nvPr>
            <p:ph idx="1"/>
          </p:nvPr>
        </p:nvSpPr>
        <p:spPr/>
        <p:txBody>
          <a:bodyPr>
            <a:normAutofit/>
          </a:bodyPr>
          <a:lstStyle/>
          <a:p>
            <a:endParaRPr lang="en-US" dirty="0"/>
          </a:p>
          <a:p>
            <a:endParaRPr lang="en-US" dirty="0"/>
          </a:p>
          <a:p>
            <a:r>
              <a:rPr lang="en-US" dirty="0"/>
              <a:t>Module brings together concepts we’ve covered thus far; i.e., knowledge about:</a:t>
            </a:r>
          </a:p>
          <a:p>
            <a:pPr marL="914400" lvl="1" indent="-457200">
              <a:buFont typeface="+mj-lt"/>
              <a:buAutoNum type="alphaLcParenR"/>
            </a:pPr>
            <a:r>
              <a:rPr lang="en-US" dirty="0"/>
              <a:t>Compilers, and how they work [covered mostly in ME459, we’ll further elaborate on this]</a:t>
            </a:r>
          </a:p>
          <a:p>
            <a:pPr marL="914400" lvl="1" indent="-457200">
              <a:buFont typeface="+mj-lt"/>
              <a:buAutoNum type="alphaLcParenR"/>
            </a:pPr>
            <a:r>
              <a:rPr lang="en-US" dirty="0"/>
              <a:t>Memory hierarchy, latencies, bandwidths</a:t>
            </a:r>
          </a:p>
          <a:p>
            <a:pPr marL="914400" lvl="1" indent="-457200">
              <a:buFont typeface="+mj-lt"/>
              <a:buAutoNum type="alphaLcParenR"/>
            </a:pPr>
            <a:r>
              <a:rPr lang="en-US" dirty="0"/>
              <a:t>Instruction level parallelism (pipelining, branch prediction, etc.)</a:t>
            </a:r>
          </a:p>
          <a:p>
            <a:pPr marL="914400" lvl="1" indent="-457200">
              <a:buFont typeface="+mj-lt"/>
              <a:buAutoNum type="alphaLcParenR"/>
            </a:pPr>
            <a:endParaRPr lang="en-US" dirty="0"/>
          </a:p>
          <a:p>
            <a:endParaRPr lang="en-US" dirty="0"/>
          </a:p>
          <a:p>
            <a:r>
              <a:rPr lang="en-US" dirty="0"/>
              <a:t>We’ll use a couple of examples to show how a) through c) above come into play</a:t>
            </a:r>
          </a:p>
          <a:p>
            <a:pPr lvl="1"/>
            <a:r>
              <a:rPr lang="en-US" dirty="0"/>
              <a:t>The hope is that the points made in these example will help you down the road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038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Assessing performance, common sense things to keep in mind</a:t>
            </a:r>
          </a:p>
        </p:txBody>
      </p:sp>
      <p:sp>
        <p:nvSpPr>
          <p:cNvPr id="3" name="Content Placeholder 2"/>
          <p:cNvSpPr>
            <a:spLocks noGrp="1"/>
          </p:cNvSpPr>
          <p:nvPr>
            <p:ph idx="1"/>
          </p:nvPr>
        </p:nvSpPr>
        <p:spPr/>
        <p:txBody>
          <a:bodyPr/>
          <a:lstStyle/>
          <a:p>
            <a:endParaRPr lang="en-US" dirty="0"/>
          </a:p>
          <a:p>
            <a:r>
              <a:rPr lang="en-US" dirty="0"/>
              <a:t>Second quote of the day: “You can't manage what you can't measure.” </a:t>
            </a:r>
          </a:p>
          <a:p>
            <a:pPr lvl="1"/>
            <a:r>
              <a:rPr lang="en-US" dirty="0"/>
              <a:t>Peter Drucker -- Austrian-born American management consultant, educator </a:t>
            </a:r>
          </a:p>
          <a:p>
            <a:endParaRPr lang="en-US" dirty="0"/>
          </a:p>
          <a:p>
            <a:r>
              <a:rPr lang="en-US" dirty="0"/>
              <a:t>Timers are needed to measure the performance of your code</a:t>
            </a:r>
          </a:p>
          <a:p>
            <a:pPr lvl="1"/>
            <a:endParaRPr lang="en-US" dirty="0"/>
          </a:p>
          <a:p>
            <a:pPr lvl="1"/>
            <a:r>
              <a:rPr lang="en-US" dirty="0"/>
              <a:t>Issue 1: make sure you understand the level of resolution of your timers</a:t>
            </a:r>
          </a:p>
          <a:p>
            <a:pPr lvl="2"/>
            <a:r>
              <a:rPr lang="en-US" dirty="0"/>
              <a:t>Example: if your code runs in 1 millisecond, your timer’s level of resolution should be at least 1 microsecond</a:t>
            </a:r>
          </a:p>
          <a:p>
            <a:pPr lvl="1"/>
            <a:endParaRPr lang="en-US" dirty="0"/>
          </a:p>
          <a:p>
            <a:pPr lvl="1"/>
            <a:r>
              <a:rPr lang="en-US" dirty="0"/>
              <a:t>Issue 2: cross platform, high resolution timers are surprisingly hard to come by</a:t>
            </a:r>
          </a:p>
          <a:p>
            <a:pPr lvl="1"/>
            <a:endParaRPr lang="en-US" dirty="0"/>
          </a:p>
          <a:p>
            <a:pPr lvl="1"/>
            <a:r>
              <a:rPr lang="en-US" dirty="0"/>
              <a:t>Issue 3: steep learning curve to get to point where you get return on investment for timing/profiling</a:t>
            </a:r>
          </a:p>
          <a:p>
            <a:pPr lvl="2"/>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9469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Assessing performance, common sense things to keep in mind</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r>
              <a:rPr lang="en-US" dirty="0"/>
              <a:t>Find out where the bottleneck of the execution is. Time/profile heavily that part</a:t>
            </a:r>
          </a:p>
          <a:p>
            <a:pPr lvl="1"/>
            <a:r>
              <a:rPr lang="en-US" dirty="0"/>
              <a:t>Almost always this is tied to some loop; hopefully you have control over what happens in that loop</a:t>
            </a:r>
          </a:p>
          <a:p>
            <a:endParaRPr lang="en-US" dirty="0"/>
          </a:p>
          <a:p>
            <a:r>
              <a:rPr lang="en-US" dirty="0"/>
              <a:t>Try to understand how execution time is split between “user time” and “system time”</a:t>
            </a:r>
          </a:p>
          <a:p>
            <a:pPr lvl="1"/>
            <a:r>
              <a:rPr lang="en-US" dirty="0"/>
              <a:t>There is nothing that you can do about the speed of printf</a:t>
            </a:r>
          </a:p>
          <a:p>
            <a:pPr lvl="1"/>
            <a:r>
              <a:rPr lang="en-US" dirty="0"/>
              <a:t>There is nothing that you can do if the “user time” for your program is 10%</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65979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Assessing performance, common sense things to keep in mind</a:t>
            </a:r>
          </a:p>
        </p:txBody>
      </p:sp>
      <p:sp>
        <p:nvSpPr>
          <p:cNvPr id="3" name="Content Placeholder 2"/>
          <p:cNvSpPr>
            <a:spLocks noGrp="1"/>
          </p:cNvSpPr>
          <p:nvPr>
            <p:ph idx="1"/>
          </p:nvPr>
        </p:nvSpPr>
        <p:spPr/>
        <p:txBody>
          <a:bodyPr>
            <a:normAutofit fontScale="92500" lnSpcReduction="10000"/>
          </a:bodyPr>
          <a:lstStyle/>
          <a:p>
            <a:endParaRPr lang="en-US" dirty="0"/>
          </a:p>
          <a:p>
            <a:r>
              <a:rPr lang="en-US" dirty="0"/>
              <a:t>Measure repeatedly to get statistical data about your program’s execution time</a:t>
            </a:r>
          </a:p>
          <a:p>
            <a:endParaRPr lang="en-US" dirty="0"/>
          </a:p>
          <a:p>
            <a:r>
              <a:rPr lang="en-US" dirty="0"/>
              <a:t>Timers: </a:t>
            </a:r>
            <a:r>
              <a:rPr lang="en-US" dirty="0">
                <a:solidFill>
                  <a:srgbClr val="0070C0"/>
                </a:solidFill>
              </a:rPr>
              <a:t>command-line timers</a:t>
            </a:r>
            <a:r>
              <a:rPr lang="en-US" dirty="0"/>
              <a:t> or </a:t>
            </a:r>
            <a:r>
              <a:rPr lang="en-US" dirty="0">
                <a:solidFill>
                  <a:srgbClr val="0070C0"/>
                </a:solidFill>
              </a:rPr>
              <a:t>code-embedded timers</a:t>
            </a:r>
          </a:p>
          <a:p>
            <a:endParaRPr lang="en-US" dirty="0"/>
          </a:p>
          <a:p>
            <a:r>
              <a:rPr lang="en-US" dirty="0"/>
              <a:t>“command-line timers”: you measure the time it takes the OS to load your program from disk into memory, launch it, and then execute it</a:t>
            </a:r>
          </a:p>
          <a:p>
            <a:pPr lvl="1"/>
            <a:r>
              <a:rPr lang="en-US" dirty="0"/>
              <a:t>You care about the execution time only</a:t>
            </a:r>
          </a:p>
          <a:p>
            <a:pPr lvl="1"/>
            <a:r>
              <a:rPr lang="en-US" dirty="0"/>
              <a:t>Bottom line: when given a choice, prefer “code-embedded timers” to “command-line timers”</a:t>
            </a:r>
          </a:p>
          <a:p>
            <a:endParaRPr lang="en-US" dirty="0"/>
          </a:p>
          <a:p>
            <a:endParaRPr lang="en-US" dirty="0"/>
          </a:p>
          <a:p>
            <a:r>
              <a:rPr lang="en-US" dirty="0">
                <a:solidFill>
                  <a:srgbClr val="0070C0"/>
                </a:solidFill>
              </a:rPr>
              <a:t>NOTE</a:t>
            </a:r>
            <a:r>
              <a:rPr lang="en-US" dirty="0"/>
              <a:t>: if you measure repeatedly, your </a:t>
            </a:r>
            <a:r>
              <a:rPr lang="en-US" u="sng" dirty="0"/>
              <a:t>code</a:t>
            </a:r>
            <a:r>
              <a:rPr lang="en-US" dirty="0"/>
              <a:t> is not going to be brought over from disk</a:t>
            </a:r>
          </a:p>
          <a:p>
            <a:pPr lvl="1"/>
            <a:r>
              <a:rPr lang="en-US" dirty="0"/>
              <a:t>Thus, you’re not going to have a “</a:t>
            </a:r>
            <a:r>
              <a:rPr lang="en-US" dirty="0">
                <a:solidFill>
                  <a:srgbClr val="00B050"/>
                </a:solidFill>
              </a:rPr>
              <a:t>cold start</a:t>
            </a:r>
            <a:r>
              <a:rPr lang="en-US" dirty="0"/>
              <a:t>” if you measure repeatedly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717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Assessing performance, common sense things to keep in mind</a:t>
            </a:r>
          </a:p>
        </p:txBody>
      </p:sp>
      <p:sp>
        <p:nvSpPr>
          <p:cNvPr id="3" name="Content Placeholder 2"/>
          <p:cNvSpPr>
            <a:spLocks noGrp="1"/>
          </p:cNvSpPr>
          <p:nvPr>
            <p:ph idx="1"/>
          </p:nvPr>
        </p:nvSpPr>
        <p:spPr/>
        <p:txBody>
          <a:bodyPr>
            <a:normAutofit/>
          </a:bodyPr>
          <a:lstStyle/>
          <a:p>
            <a:pPr lvl="2"/>
            <a:endParaRPr lang="en-US" dirty="0"/>
          </a:p>
          <a:p>
            <a:r>
              <a:rPr lang="en-US" dirty="0"/>
              <a:t>“cold start” also applies to loading </a:t>
            </a:r>
            <a:r>
              <a:rPr lang="en-US" u="sng" dirty="0"/>
              <a:t>data</a:t>
            </a:r>
            <a:r>
              <a:rPr lang="en-US" dirty="0"/>
              <a:t> into memory</a:t>
            </a:r>
          </a:p>
          <a:p>
            <a:pPr lvl="1"/>
            <a:endParaRPr lang="en-US" dirty="0"/>
          </a:p>
          <a:p>
            <a:r>
              <a:rPr lang="en-US" dirty="0"/>
              <a:t>Example:</a:t>
            </a:r>
          </a:p>
          <a:p>
            <a:pPr lvl="1"/>
            <a:r>
              <a:rPr lang="en-US" dirty="0"/>
              <a:t>Suppose your program uses 40 KB of data </a:t>
            </a:r>
          </a:p>
          <a:p>
            <a:pPr lvl="2"/>
            <a:r>
              <a:rPr lang="en-US" dirty="0"/>
              <a:t>This would fit in L1 cache, on a </a:t>
            </a:r>
            <a:r>
              <a:rPr lang="en-US" dirty="0">
                <a:solidFill>
                  <a:srgbClr val="00B050"/>
                </a:solidFill>
              </a:rPr>
              <a:t>quiet machine</a:t>
            </a:r>
            <a:r>
              <a:rPr lang="en-US" dirty="0"/>
              <a:t> with </a:t>
            </a:r>
            <a:r>
              <a:rPr lang="en-US" dirty="0">
                <a:solidFill>
                  <a:srgbClr val="00B050"/>
                </a:solidFill>
              </a:rPr>
              <a:t>a decent chip</a:t>
            </a:r>
          </a:p>
          <a:p>
            <a:pPr lvl="1"/>
            <a:endParaRPr lang="en-US" dirty="0"/>
          </a:p>
          <a:p>
            <a:pPr lvl="1"/>
            <a:r>
              <a:rPr lang="en-US" dirty="0"/>
              <a:t>40KB of data: </a:t>
            </a:r>
          </a:p>
          <a:p>
            <a:pPr lvl="2"/>
            <a:r>
              <a:rPr lang="en-US" dirty="0"/>
              <a:t>It can be buried on the disk since you haven’t used it since last year: cold start</a:t>
            </a:r>
          </a:p>
          <a:p>
            <a:pPr lvl="2"/>
            <a:r>
              <a:rPr lang="en-US" dirty="0"/>
              <a:t>It can be already in L1 since you run your code 1000 times to get statistical info about run times: hot start</a:t>
            </a:r>
          </a:p>
          <a:p>
            <a:endParaRPr lang="en-US" dirty="0"/>
          </a:p>
          <a:p>
            <a:r>
              <a:rPr lang="en-US" dirty="0"/>
              <a:t>Thus, if you measure repeatedly, your </a:t>
            </a:r>
            <a:r>
              <a:rPr lang="en-US" u="sng" dirty="0"/>
              <a:t>data</a:t>
            </a:r>
            <a:r>
              <a:rPr lang="en-US" dirty="0"/>
              <a:t> is not going to be brought over from disk</a:t>
            </a:r>
          </a:p>
          <a:p>
            <a:pPr lvl="1"/>
            <a:r>
              <a:rPr lang="en-US" dirty="0"/>
              <a:t>In other words, you’re not going to have a “cold start” if you measure repeatedly </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75726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Assessing performance, common sense things to keep in mind</a:t>
            </a:r>
          </a:p>
        </p:txBody>
      </p:sp>
      <p:sp>
        <p:nvSpPr>
          <p:cNvPr id="3" name="Content Placeholder 2"/>
          <p:cNvSpPr>
            <a:spLocks noGrp="1"/>
          </p:cNvSpPr>
          <p:nvPr>
            <p:ph idx="1"/>
          </p:nvPr>
        </p:nvSpPr>
        <p:spPr/>
        <p:txBody>
          <a:bodyPr>
            <a:normAutofit/>
          </a:bodyPr>
          <a:lstStyle/>
          <a:p>
            <a:pPr lvl="2"/>
            <a:endParaRPr lang="en-US" dirty="0"/>
          </a:p>
          <a:p>
            <a:endParaRPr lang="en-US" dirty="0"/>
          </a:p>
          <a:p>
            <a:r>
              <a:rPr lang="en-US" dirty="0"/>
              <a:t>“quiet machine”</a:t>
            </a:r>
          </a:p>
          <a:p>
            <a:pPr lvl="1"/>
            <a:r>
              <a:rPr lang="en-US" dirty="0"/>
              <a:t>Recall difference between “wall-clock time” and “execution time”</a:t>
            </a:r>
          </a:p>
          <a:p>
            <a:pPr lvl="1"/>
            <a:r>
              <a:rPr lang="en-US" dirty="0"/>
              <a:t>Good idea to time on a quiet machine</a:t>
            </a:r>
          </a:p>
          <a:p>
            <a:pPr lvl="2"/>
            <a:r>
              <a:rPr lang="en-US" dirty="0"/>
              <a:t>Alternative 1: You are one of 40 programs running, and you do so at some sad priority level</a:t>
            </a:r>
          </a:p>
          <a:p>
            <a:pPr lvl="2"/>
            <a:r>
              <a:rPr lang="en-US" dirty="0"/>
              <a:t>Alternative 2: Other than the kernel, you are perhaps the only show in town, on that machine</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6238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Assessing performance, common sense things to keep in mind</a:t>
            </a:r>
          </a:p>
        </p:txBody>
      </p:sp>
      <p:sp>
        <p:nvSpPr>
          <p:cNvPr id="3" name="Content Placeholder 2"/>
          <p:cNvSpPr>
            <a:spLocks noGrp="1"/>
          </p:cNvSpPr>
          <p:nvPr>
            <p:ph idx="1"/>
          </p:nvPr>
        </p:nvSpPr>
        <p:spPr/>
        <p:txBody>
          <a:bodyPr>
            <a:normAutofit/>
          </a:bodyPr>
          <a:lstStyle/>
          <a:p>
            <a:pPr lvl="1"/>
            <a:endParaRPr lang="en-US" dirty="0"/>
          </a:p>
          <a:p>
            <a:pPr lvl="3"/>
            <a:endParaRPr lang="en-US" dirty="0"/>
          </a:p>
          <a:p>
            <a:pPr lvl="3"/>
            <a:endParaRPr lang="en-US" dirty="0"/>
          </a:p>
          <a:p>
            <a:endParaRPr lang="en-US" dirty="0"/>
          </a:p>
          <a:p>
            <a:r>
              <a:rPr lang="en-US" dirty="0"/>
              <a:t>In general, if you are assessing performance for improving speed, carry out timing/profiling exercise on the platform/chip on which you’ll be running the code</a:t>
            </a:r>
          </a:p>
          <a:p>
            <a:pPr lvl="1"/>
            <a:r>
              <a:rPr lang="en-US" dirty="0"/>
              <a:t>Assessing &amp; improving performance for on a Windows machine w/ Microsoft compiler and a fat Intel chip with large caches will produce different results than running </a:t>
            </a:r>
            <a:r>
              <a:rPr lang="en-US" dirty="0" err="1">
                <a:latin typeface="Consolas" panose="020B0609020204030204" pitchFamily="49" charset="0"/>
              </a:rPr>
              <a:t>gcc</a:t>
            </a:r>
            <a:r>
              <a:rPr lang="en-US" dirty="0"/>
              <a:t>-compiled code on Raspberry Pi w/ Linux</a:t>
            </a:r>
            <a:endParaRPr lang="en-US" dirty="0">
              <a:latin typeface="Consolas" panose="020B0609020204030204" pitchFamily="49"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73431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normAutofit/>
          </a:bodyPr>
          <a:lstStyle/>
          <a:p>
            <a:pPr eaLnBrk="1" hangingPunct="1">
              <a:defRPr/>
            </a:pPr>
            <a:r>
              <a:rPr lang="en-US" dirty="0"/>
              <a:t>Rules of the thumb, squeezing performance out of solution</a:t>
            </a:r>
          </a:p>
        </p:txBody>
      </p:sp>
      <p:sp>
        <p:nvSpPr>
          <p:cNvPr id="381955" name="Rectangle 3"/>
          <p:cNvSpPr>
            <a:spLocks noGrp="1" noChangeArrowheads="1"/>
          </p:cNvSpPr>
          <p:nvPr>
            <p:ph idx="1"/>
          </p:nvPr>
        </p:nvSpPr>
        <p:spPr/>
        <p:txBody>
          <a:bodyPr>
            <a:normAutofit/>
          </a:bodyPr>
          <a:lstStyle/>
          <a:p>
            <a:pPr lvl="1">
              <a:defRPr/>
            </a:pPr>
            <a:endParaRPr lang="en-US" dirty="0"/>
          </a:p>
          <a:p>
            <a:pPr eaLnBrk="1" hangingPunct="1">
              <a:defRPr/>
            </a:pPr>
            <a:r>
              <a:rPr lang="en-US" dirty="0"/>
              <a:t>Think critically about the code you’re writing </a:t>
            </a:r>
          </a:p>
          <a:p>
            <a:pPr lvl="1" eaLnBrk="1" hangingPunct="1">
              <a:defRPr/>
            </a:pPr>
            <a:endParaRPr lang="en-US" dirty="0"/>
          </a:p>
          <a:p>
            <a:pPr lvl="1">
              <a:defRPr/>
            </a:pPr>
            <a:r>
              <a:rPr lang="en-US" dirty="0"/>
              <a:t>Get to know your hardware: core count, how much memory, what latencies, bandwidth, etc.</a:t>
            </a:r>
          </a:p>
          <a:p>
            <a:pPr lvl="1">
              <a:defRPr/>
            </a:pPr>
            <a:endParaRPr lang="en-US" dirty="0"/>
          </a:p>
          <a:p>
            <a:pPr lvl="1">
              <a:defRPr/>
            </a:pPr>
            <a:endParaRPr lang="en-US" dirty="0"/>
          </a:p>
          <a:p>
            <a:pPr lvl="1" eaLnBrk="1" hangingPunct="1">
              <a:defRPr/>
            </a:pPr>
            <a:r>
              <a:rPr lang="en-US" dirty="0"/>
              <a:t>Write compiler-friendly code [more to come, on this topic]</a:t>
            </a:r>
          </a:p>
          <a:p>
            <a:pPr lvl="2" eaLnBrk="1" hangingPunct="1">
              <a:defRPr/>
            </a:pPr>
            <a:r>
              <a:rPr lang="en-US" dirty="0"/>
              <a:t>Watch out for optimization blockers; i.e., procedure calls &amp; memory references</a:t>
            </a:r>
          </a:p>
          <a:p>
            <a:pPr lvl="2">
              <a:defRPr/>
            </a:pPr>
            <a:r>
              <a:rPr lang="en-US" dirty="0"/>
              <a:t>Look carefully at innermost loops (where most work is done)</a:t>
            </a:r>
          </a:p>
          <a:p>
            <a:pPr lvl="1" eaLnBrk="1" hangingPunct="1">
              <a:defRPr/>
            </a:pPr>
            <a:endParaRPr lang="en-US" dirty="0"/>
          </a:p>
          <a:p>
            <a:pPr lvl="1" eaLnBrk="1" hangingPunct="1">
              <a:defRPr/>
            </a:pPr>
            <a:endParaRPr lang="en-US" dirty="0"/>
          </a:p>
          <a:p>
            <a:pPr lvl="1">
              <a:defRPr/>
            </a:pPr>
            <a:r>
              <a:rPr lang="en-US" dirty="0"/>
              <a:t>Choose the right algorithm for your problem</a:t>
            </a:r>
          </a:p>
        </p:txBody>
      </p:sp>
      <p:sp>
        <p:nvSpPr>
          <p:cNvPr id="2" name="Slide Number Placeholder 1">
            <a:extLst>
              <a:ext uri="{FF2B5EF4-FFF2-40B4-BE49-F238E27FC236}">
                <a16:creationId xmlns:a16="http://schemas.microsoft.com/office/drawing/2014/main" id="{F1DACE25-A51E-482A-B495-6445E2D594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968833"/>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Know your memory latencies</a:t>
            </a:r>
            <a:br>
              <a:rPr lang="en-US" dirty="0"/>
            </a:br>
            <a:r>
              <a:rPr lang="en-US" sz="2200" dirty="0"/>
              <a:t>[typical embedded, desktop, and server computers]</a:t>
            </a:r>
          </a:p>
        </p:txBody>
      </p:sp>
      <p:sp>
        <p:nvSpPr>
          <p:cNvPr id="10" name="Slide Number Placeholder 9"/>
          <p:cNvSpPr>
            <a:spLocks noGrp="1"/>
          </p:cNvSpPr>
          <p:nvPr>
            <p:ph type="sldNum" sz="quarter" idx="12"/>
          </p:nvPr>
        </p:nvSpPr>
        <p:spPr/>
        <p:txBody>
          <a:bodyPr/>
          <a:lstStyle/>
          <a:p>
            <a:fld id="{04A7C484-7E24-447E-8CB0-5149A4D34DEF}" type="slidenum">
              <a:rPr lang="en-US" altLang="en-US" smtClean="0"/>
              <a:pPr/>
              <a:t>69</a:t>
            </a:fld>
            <a:endParaRPr lang="en-US" altLang="en-US"/>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52943" y="6549996"/>
                <a:ext cx="3758665" cy="245444"/>
              </a:xfrm>
            </p:spPr>
            <p:txBody>
              <a:bodyPr>
                <a:normAutofit/>
              </a:bodyPr>
              <a:lstStyle/>
              <a:p>
                <a:pPr>
                  <a:buNone/>
                </a:pPr>
                <a:r>
                  <a:rPr lang="en-US" sz="1000" dirty="0"/>
                  <a:t>[Computer Architecture, Hennessey and Patterson, fourth edition]</a:t>
                </a:r>
                <a14:m>
                  <m:oMath xmlns:m="http://schemas.openxmlformats.org/officeDocument/2006/math">
                    <m:r>
                      <a:rPr lang="en-US" sz="1000" b="0" i="1" smtClean="0">
                        <a:latin typeface="Cambria Math" panose="02040503050406030204" pitchFamily="18" charset="0"/>
                      </a:rPr>
                      <m:t>→</m:t>
                    </m:r>
                  </m:oMath>
                </a14:m>
                <a:endParaRPr lang="en-US" sz="1000"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52943" y="6549996"/>
                <a:ext cx="3758665" cy="245444"/>
              </a:xfrm>
              <a:blipFill>
                <a:blip r:embed="rId3"/>
                <a:stretch>
                  <a:fillRect t="-2439" b="-7317"/>
                </a:stretch>
              </a:blipFill>
            </p:spPr>
            <p:txBody>
              <a:bodyPr/>
              <a:lstStyle/>
              <a:p>
                <a:r>
                  <a:rPr lang="en-US">
                    <a:noFill/>
                  </a:rPr>
                  <a:t> </a:t>
                </a:r>
              </a:p>
            </p:txBody>
          </p:sp>
        </mc:Fallback>
      </mc:AlternateContent>
      <p:pic>
        <p:nvPicPr>
          <p:cNvPr id="4" name="Picture 4" descr="Ch5-fig01"/>
          <p:cNvPicPr>
            <a:picLocks noChangeAspect="1" noChangeArrowheads="1"/>
          </p:cNvPicPr>
          <p:nvPr/>
        </p:nvPicPr>
        <p:blipFill rotWithShape="1">
          <a:blip r:embed="rId4" cstate="print"/>
          <a:srcRect b="3960"/>
          <a:stretch/>
        </p:blipFill>
        <p:spPr bwMode="auto">
          <a:xfrm>
            <a:off x="1752601" y="2209802"/>
            <a:ext cx="8632825" cy="3088906"/>
          </a:xfrm>
          <a:prstGeom prst="rect">
            <a:avLst/>
          </a:prstGeom>
          <a:noFill/>
          <a:ln w="9525">
            <a:noFill/>
            <a:miter lim="800000"/>
            <a:headEnd/>
            <a:tailEnd/>
          </a:ln>
          <a:effectLst/>
        </p:spPr>
      </p:pic>
      <p:sp>
        <p:nvSpPr>
          <p:cNvPr id="5" name="Rectangle 4"/>
          <p:cNvSpPr/>
          <p:nvPr/>
        </p:nvSpPr>
        <p:spPr>
          <a:xfrm>
            <a:off x="2438400" y="4724400"/>
            <a:ext cx="990600" cy="5334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962400" y="4724400"/>
            <a:ext cx="838200" cy="5334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400800" y="4724400"/>
            <a:ext cx="762000" cy="5334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144000" y="4724400"/>
            <a:ext cx="762000" cy="5334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rot="5400000">
            <a:off x="9335294" y="4533106"/>
            <a:ext cx="381000" cy="1588"/>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a:off x="6630194" y="4571206"/>
            <a:ext cx="304800" cy="1588"/>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4267994" y="4571206"/>
            <a:ext cx="304800" cy="1588"/>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a:off x="2743994" y="4571206"/>
            <a:ext cx="304800" cy="1588"/>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36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NUMA aspects: How the OS comes into play</a:t>
            </a:r>
          </a:p>
        </p:txBody>
      </p:sp>
      <p:sp>
        <p:nvSpPr>
          <p:cNvPr id="3" name="Content Placeholder 2"/>
          <p:cNvSpPr>
            <a:spLocks noGrp="1"/>
          </p:cNvSpPr>
          <p:nvPr>
            <p:ph idx="1"/>
          </p:nvPr>
        </p:nvSpPr>
        <p:spPr/>
        <p:txBody>
          <a:bodyPr>
            <a:normAutofit/>
          </a:bodyPr>
          <a:lstStyle/>
          <a:p>
            <a:endParaRPr lang="en-US" sz="2000" dirty="0"/>
          </a:p>
          <a:p>
            <a:r>
              <a:rPr lang="en-US" sz="2000" dirty="0"/>
              <a:t>NUMA aspects where Operating System (OS) comes into play</a:t>
            </a:r>
          </a:p>
          <a:p>
            <a:pPr lvl="2"/>
            <a:endParaRPr lang="en-US" sz="1600" dirty="0"/>
          </a:p>
          <a:p>
            <a:pPr lvl="2"/>
            <a:endParaRPr lang="en-US" sz="1600" dirty="0"/>
          </a:p>
          <a:p>
            <a:pPr marL="687387" lvl="1" indent="-342900">
              <a:buAutoNum type="arabicParenR"/>
            </a:pPr>
            <a:r>
              <a:rPr lang="en-US" sz="1800" dirty="0"/>
              <a:t>When a thread </a:t>
            </a:r>
            <a:r>
              <a:rPr lang="en-US" sz="1800" dirty="0">
                <a:solidFill>
                  <a:srgbClr val="00B050"/>
                </a:solidFill>
                <a:latin typeface="Consolas" panose="020B0609020204030204" pitchFamily="49" charset="0"/>
                <a:cs typeface="Courier New" panose="02070309020205020404" pitchFamily="49" charset="0"/>
              </a:rPr>
              <a:t>malloc</a:t>
            </a:r>
            <a:r>
              <a:rPr lang="en-US" sz="1800" dirty="0"/>
              <a:t>s memory, how should this memory be allocated?</a:t>
            </a:r>
          </a:p>
          <a:p>
            <a:pPr lvl="2"/>
            <a:r>
              <a:rPr lang="en-US" sz="1600" dirty="0"/>
              <a:t>Examples:</a:t>
            </a:r>
          </a:p>
          <a:p>
            <a:pPr lvl="3"/>
            <a:r>
              <a:rPr lang="en-US" sz="1400" dirty="0"/>
              <a:t>All memory allocated in one NUMA node</a:t>
            </a:r>
          </a:p>
          <a:p>
            <a:pPr lvl="3"/>
            <a:r>
              <a:rPr lang="en-US" sz="1400" dirty="0"/>
              <a:t>Memory split in chunks, each NUMA node being associated with one such chunk (“striping the memory”)</a:t>
            </a:r>
          </a:p>
          <a:p>
            <a:pPr lvl="2"/>
            <a:r>
              <a:rPr lang="en-US" sz="1600" dirty="0"/>
              <a:t>See next slide for implications</a:t>
            </a:r>
          </a:p>
          <a:p>
            <a:pPr lvl="2"/>
            <a:endParaRPr lang="en-US" sz="1600" dirty="0"/>
          </a:p>
          <a:p>
            <a:pPr lvl="2"/>
            <a:endParaRPr lang="en-US" sz="1600" dirty="0"/>
          </a:p>
          <a:p>
            <a:pPr marL="344487" lvl="1" indent="0">
              <a:buNone/>
            </a:pPr>
            <a:r>
              <a:rPr lang="en-US" sz="1800" dirty="0"/>
              <a:t>2) The process of having a thread assigned to execute on a certain core</a:t>
            </a:r>
          </a:p>
          <a:p>
            <a:pPr lvl="2"/>
            <a:r>
              <a:rPr lang="en-US" sz="1600" dirty="0"/>
              <a:t>Example: A thread w/ thread id 3 used to execute on Core #X, but then it runs on Core #Y, on a different NUMA node </a:t>
            </a:r>
          </a:p>
          <a:p>
            <a:pPr lvl="2"/>
            <a:r>
              <a:rPr lang="en-US" sz="1600" dirty="0"/>
              <a:t>Related concept: </a:t>
            </a:r>
            <a:r>
              <a:rPr lang="en-US" sz="1600" dirty="0">
                <a:solidFill>
                  <a:srgbClr val="0070C0"/>
                </a:solidFill>
              </a:rPr>
              <a:t>affinity</a:t>
            </a:r>
            <a:r>
              <a:rPr lang="en-US" sz="1600" dirty="0"/>
              <a:t> – how you can prod the runtime/OS to assign a thread to a certain core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a:t>
            </a:fld>
            <a:endParaRPr lang="en-US" altLang="en-US"/>
          </a:p>
        </p:txBody>
      </p:sp>
    </p:spTree>
    <p:extLst>
      <p:ext uri="{BB962C8B-B14F-4D97-AF65-F5344CB8AC3E}">
        <p14:creationId xmlns:p14="http://schemas.microsoft.com/office/powerpoint/2010/main" val="14071654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Know your Bandwidths in your system</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7924799" y="1685500"/>
            <a:ext cx="2174544" cy="43343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657600" y="4648200"/>
            <a:ext cx="2667000" cy="1371600"/>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System Memory</a:t>
            </a:r>
          </a:p>
        </p:txBody>
      </p:sp>
      <p:sp>
        <p:nvSpPr>
          <p:cNvPr id="8" name="Rectangle 7"/>
          <p:cNvSpPr/>
          <p:nvPr/>
        </p:nvSpPr>
        <p:spPr>
          <a:xfrm>
            <a:off x="3581400" y="1905000"/>
            <a:ext cx="2819400" cy="990600"/>
          </a:xfrm>
          <a:prstGeom prst="rect">
            <a:avLst/>
          </a:prstGeom>
          <a:solidFill>
            <a:srgbClr val="66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8305800" y="1828801"/>
            <a:ext cx="1447800" cy="1002323"/>
          </a:xfrm>
          <a:prstGeom prst="rect">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 cores</a:t>
            </a:r>
          </a:p>
        </p:txBody>
      </p:sp>
      <p:cxnSp>
        <p:nvCxnSpPr>
          <p:cNvPr id="10" name="Straight Connector 9"/>
          <p:cNvCxnSpPr>
            <a:stCxn id="7" idx="3"/>
            <a:endCxn id="29" idx="1"/>
          </p:cNvCxnSpPr>
          <p:nvPr/>
        </p:nvCxnSpPr>
        <p:spPr>
          <a:xfrm>
            <a:off x="6324600" y="5334000"/>
            <a:ext cx="1981200" cy="0"/>
          </a:xfrm>
          <a:prstGeom prst="line">
            <a:avLst/>
          </a:prstGeom>
          <a:ln w="152400" cmpd="sng"/>
        </p:spPr>
        <p:style>
          <a:lnRef idx="2">
            <a:schemeClr val="dk1"/>
          </a:lnRef>
          <a:fillRef idx="0">
            <a:schemeClr val="dk1"/>
          </a:fillRef>
          <a:effectRef idx="1">
            <a:schemeClr val="dk1"/>
          </a:effectRef>
          <a:fontRef idx="minor">
            <a:schemeClr val="tx1"/>
          </a:fontRef>
        </p:style>
      </p:cxnSp>
      <p:cxnSp>
        <p:nvCxnSpPr>
          <p:cNvPr id="11" name="Straight Connector 10"/>
          <p:cNvCxnSpPr>
            <a:stCxn id="9" idx="2"/>
            <a:endCxn id="29" idx="0"/>
          </p:cNvCxnSpPr>
          <p:nvPr/>
        </p:nvCxnSpPr>
        <p:spPr>
          <a:xfrm>
            <a:off x="9029700" y="2831122"/>
            <a:ext cx="0" cy="2011680"/>
          </a:xfrm>
          <a:prstGeom prst="line">
            <a:avLst/>
          </a:prstGeom>
          <a:ln w="508000" cmpd="sng"/>
        </p:spPr>
        <p:style>
          <a:lnRef idx="2">
            <a:schemeClr val="dk1"/>
          </a:lnRef>
          <a:fillRef idx="0">
            <a:schemeClr val="dk1"/>
          </a:fillRef>
          <a:effectRef idx="1">
            <a:schemeClr val="dk1"/>
          </a:effectRef>
          <a:fontRef idx="minor">
            <a:schemeClr val="tx1"/>
          </a:fontRef>
        </p:style>
      </p:cxnSp>
      <p:cxnSp>
        <p:nvCxnSpPr>
          <p:cNvPr id="12" name="Straight Connector 11"/>
          <p:cNvCxnSpPr>
            <a:stCxn id="7" idx="0"/>
            <a:endCxn id="8" idx="2"/>
          </p:cNvCxnSpPr>
          <p:nvPr/>
        </p:nvCxnSpPr>
        <p:spPr>
          <a:xfrm flipV="1">
            <a:off x="4991100" y="2895600"/>
            <a:ext cx="0" cy="1752600"/>
          </a:xfrm>
          <a:prstGeom prst="line">
            <a:avLst/>
          </a:prstGeom>
          <a:ln w="215900" cmpd="sng"/>
        </p:spPr>
        <p:style>
          <a:lnRef idx="2">
            <a:schemeClr val="dk1"/>
          </a:lnRef>
          <a:fillRef idx="0">
            <a:schemeClr val="dk1"/>
          </a:fillRef>
          <a:effectRef idx="1">
            <a:schemeClr val="dk1"/>
          </a:effectRef>
          <a:fontRef idx="minor">
            <a:schemeClr val="tx1"/>
          </a:fontRef>
        </p:style>
      </p:cxnSp>
      <p:cxnSp>
        <p:nvCxnSpPr>
          <p:cNvPr id="13" name="Straight Connector 12"/>
          <p:cNvCxnSpPr>
            <a:cxnSpLocks/>
            <a:stCxn id="20" idx="3"/>
            <a:endCxn id="7" idx="1"/>
          </p:cNvCxnSpPr>
          <p:nvPr/>
        </p:nvCxnSpPr>
        <p:spPr>
          <a:xfrm>
            <a:off x="1997379" y="5334000"/>
            <a:ext cx="1660221" cy="0"/>
          </a:xfrm>
          <a:prstGeom prst="line">
            <a:avLst/>
          </a:prstGeom>
          <a:ln w="76200" cmpd="sng">
            <a:headEnd type="arrow"/>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4097719" y="3362980"/>
            <a:ext cx="829073" cy="523220"/>
          </a:xfrm>
          <a:prstGeom prst="rect">
            <a:avLst/>
          </a:prstGeom>
        </p:spPr>
        <p:txBody>
          <a:bodyPr wrap="none">
            <a:spAutoFit/>
          </a:bodyPr>
          <a:lstStyle/>
          <a:p>
            <a:pPr algn="r"/>
            <a:r>
              <a:rPr lang="en-US" sz="1400" b="1" dirty="0">
                <a:solidFill>
                  <a:srgbClr val="FFC000"/>
                </a:solidFill>
                <a:latin typeface="Courier"/>
                <a:cs typeface="Courier"/>
              </a:rPr>
              <a:t>50-100</a:t>
            </a:r>
          </a:p>
          <a:p>
            <a:pPr algn="r"/>
            <a:r>
              <a:rPr lang="en-US" sz="1400" b="1" dirty="0">
                <a:solidFill>
                  <a:srgbClr val="FFC000"/>
                </a:solidFill>
                <a:latin typeface="Courier"/>
                <a:cs typeface="Courier"/>
              </a:rPr>
              <a:t>GB/s</a:t>
            </a:r>
          </a:p>
        </p:txBody>
      </p:sp>
      <p:sp>
        <p:nvSpPr>
          <p:cNvPr id="15" name="Rectangle 14"/>
          <p:cNvSpPr/>
          <p:nvPr/>
        </p:nvSpPr>
        <p:spPr>
          <a:xfrm>
            <a:off x="6549061" y="4991069"/>
            <a:ext cx="1151277" cy="307777"/>
          </a:xfrm>
          <a:prstGeom prst="rect">
            <a:avLst/>
          </a:prstGeom>
        </p:spPr>
        <p:txBody>
          <a:bodyPr wrap="none">
            <a:spAutoFit/>
          </a:bodyPr>
          <a:lstStyle/>
          <a:p>
            <a:r>
              <a:rPr lang="en-US" sz="1400" b="1" dirty="0">
                <a:solidFill>
                  <a:srgbClr val="FFC000"/>
                </a:solidFill>
                <a:latin typeface="Courier"/>
                <a:cs typeface="Courier"/>
              </a:rPr>
              <a:t>8-16 GB/s</a:t>
            </a:r>
          </a:p>
        </p:txBody>
      </p:sp>
      <p:sp>
        <p:nvSpPr>
          <p:cNvPr id="16" name="Rectangle 15"/>
          <p:cNvSpPr/>
          <p:nvPr/>
        </p:nvSpPr>
        <p:spPr>
          <a:xfrm>
            <a:off x="6934200" y="3429000"/>
            <a:ext cx="1828800" cy="523220"/>
          </a:xfrm>
          <a:prstGeom prst="rect">
            <a:avLst/>
          </a:prstGeom>
        </p:spPr>
        <p:txBody>
          <a:bodyPr wrap="square">
            <a:spAutoFit/>
          </a:bodyPr>
          <a:lstStyle/>
          <a:p>
            <a:pPr algn="r"/>
            <a:r>
              <a:rPr lang="en-US" sz="1400" b="1" dirty="0">
                <a:solidFill>
                  <a:srgbClr val="FFC000"/>
                </a:solidFill>
                <a:latin typeface="Courier"/>
                <a:cs typeface="Courier"/>
              </a:rPr>
              <a:t>1000</a:t>
            </a:r>
          </a:p>
          <a:p>
            <a:pPr algn="r"/>
            <a:r>
              <a:rPr lang="en-US" sz="1400" b="1" dirty="0">
                <a:solidFill>
                  <a:srgbClr val="FFC000"/>
                </a:solidFill>
                <a:latin typeface="Courier"/>
                <a:cs typeface="Courier"/>
              </a:rPr>
              <a:t>GB/s</a:t>
            </a:r>
          </a:p>
        </p:txBody>
      </p:sp>
      <p:sp>
        <p:nvSpPr>
          <p:cNvPr id="17" name="Rectangle 16"/>
          <p:cNvSpPr/>
          <p:nvPr/>
        </p:nvSpPr>
        <p:spPr>
          <a:xfrm>
            <a:off x="3657600" y="1981201"/>
            <a:ext cx="838200"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CPU Core</a:t>
            </a:r>
          </a:p>
        </p:txBody>
      </p:sp>
      <p:sp>
        <p:nvSpPr>
          <p:cNvPr id="18" name="Rectangle 17"/>
          <p:cNvSpPr/>
          <p:nvPr/>
        </p:nvSpPr>
        <p:spPr>
          <a:xfrm>
            <a:off x="5410200" y="1981201"/>
            <a:ext cx="914400"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Cache</a:t>
            </a:r>
          </a:p>
        </p:txBody>
      </p:sp>
      <p:sp>
        <p:nvSpPr>
          <p:cNvPr id="19" name="Rectangle 18"/>
          <p:cNvSpPr/>
          <p:nvPr/>
        </p:nvSpPr>
        <p:spPr>
          <a:xfrm>
            <a:off x="2935928" y="5030689"/>
            <a:ext cx="721672" cy="307777"/>
          </a:xfrm>
          <a:prstGeom prst="rect">
            <a:avLst/>
          </a:prstGeom>
        </p:spPr>
        <p:txBody>
          <a:bodyPr wrap="none">
            <a:spAutoFit/>
          </a:bodyPr>
          <a:lstStyle/>
          <a:p>
            <a:r>
              <a:rPr lang="en-US" sz="1400" b="1" dirty="0">
                <a:solidFill>
                  <a:srgbClr val="FFC000"/>
                </a:solidFill>
                <a:latin typeface="Courier"/>
                <a:cs typeface="Courier"/>
              </a:rPr>
              <a:t>6GB/s</a:t>
            </a:r>
          </a:p>
        </p:txBody>
      </p:sp>
      <p:sp>
        <p:nvSpPr>
          <p:cNvPr id="20" name="Rectangle 19"/>
          <p:cNvSpPr/>
          <p:nvPr/>
        </p:nvSpPr>
        <p:spPr>
          <a:xfrm>
            <a:off x="436728" y="4964668"/>
            <a:ext cx="1560651" cy="738664"/>
          </a:xfrm>
          <a:prstGeom prst="rect">
            <a:avLst/>
          </a:prstGeom>
        </p:spPr>
        <p:txBody>
          <a:bodyPr wrap="square">
            <a:spAutoFit/>
          </a:bodyPr>
          <a:lstStyle/>
          <a:p>
            <a:pPr algn="r"/>
            <a:r>
              <a:rPr lang="en-US" sz="1400" dirty="0" err="1">
                <a:latin typeface="Courier"/>
                <a:cs typeface="Courier"/>
              </a:rPr>
              <a:t>Infiniband</a:t>
            </a:r>
            <a:r>
              <a:rPr lang="en-US" sz="1400" dirty="0">
                <a:latin typeface="Courier"/>
                <a:cs typeface="Courier"/>
              </a:rPr>
              <a:t> to next Compute Node</a:t>
            </a:r>
          </a:p>
        </p:txBody>
      </p:sp>
      <p:sp>
        <p:nvSpPr>
          <p:cNvPr id="21" name="Rectangle 20"/>
          <p:cNvSpPr/>
          <p:nvPr/>
        </p:nvSpPr>
        <p:spPr>
          <a:xfrm>
            <a:off x="4551653" y="2488300"/>
            <a:ext cx="829073" cy="307777"/>
          </a:xfrm>
          <a:prstGeom prst="rect">
            <a:avLst/>
          </a:prstGeom>
        </p:spPr>
        <p:txBody>
          <a:bodyPr wrap="none">
            <a:spAutoFit/>
          </a:bodyPr>
          <a:lstStyle/>
          <a:p>
            <a:r>
              <a:rPr lang="en-US" sz="1400" b="1" dirty="0">
                <a:solidFill>
                  <a:srgbClr val="FFC000"/>
                </a:solidFill>
                <a:latin typeface="Courier"/>
                <a:cs typeface="Courier"/>
              </a:rPr>
              <a:t>80GB/s</a:t>
            </a:r>
          </a:p>
        </p:txBody>
      </p:sp>
      <p:cxnSp>
        <p:nvCxnSpPr>
          <p:cNvPr id="22" name="Straight Connector 21"/>
          <p:cNvCxnSpPr>
            <a:stCxn id="18" idx="1"/>
            <a:endCxn id="17" idx="3"/>
          </p:cNvCxnSpPr>
          <p:nvPr/>
        </p:nvCxnSpPr>
        <p:spPr>
          <a:xfrm flipH="1">
            <a:off x="4495800" y="2400300"/>
            <a:ext cx="914400" cy="0"/>
          </a:xfrm>
          <a:prstGeom prst="line">
            <a:avLst/>
          </a:prstGeom>
          <a:ln w="254000"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2877665" y="5410954"/>
            <a:ext cx="864339" cy="430887"/>
          </a:xfrm>
          <a:prstGeom prst="rect">
            <a:avLst/>
          </a:prstGeom>
        </p:spPr>
        <p:txBody>
          <a:bodyPr wrap="none">
            <a:spAutoFit/>
          </a:bodyPr>
          <a:lstStyle/>
          <a:p>
            <a:r>
              <a:rPr lang="en-US" sz="1100" b="1" dirty="0">
                <a:solidFill>
                  <a:srgbClr val="FFC000"/>
                </a:solidFill>
                <a:latin typeface="Courier"/>
                <a:cs typeface="Courier"/>
              </a:rPr>
              <a:t>Latency:</a:t>
            </a:r>
          </a:p>
          <a:p>
            <a:r>
              <a:rPr lang="en-US" sz="1100" b="1" dirty="0">
                <a:solidFill>
                  <a:srgbClr val="FFC000"/>
                </a:solidFill>
                <a:latin typeface="Courier"/>
                <a:cs typeface="Courier"/>
              </a:rPr>
              <a:t>High</a:t>
            </a:r>
          </a:p>
        </p:txBody>
      </p:sp>
      <p:sp>
        <p:nvSpPr>
          <p:cNvPr id="24" name="Rectangle 23"/>
          <p:cNvSpPr/>
          <p:nvPr/>
        </p:nvSpPr>
        <p:spPr>
          <a:xfrm>
            <a:off x="6730632" y="5404308"/>
            <a:ext cx="864339" cy="430887"/>
          </a:xfrm>
          <a:prstGeom prst="rect">
            <a:avLst/>
          </a:prstGeom>
        </p:spPr>
        <p:txBody>
          <a:bodyPr wrap="none">
            <a:spAutoFit/>
          </a:bodyPr>
          <a:lstStyle/>
          <a:p>
            <a:r>
              <a:rPr lang="en-US" sz="1100" b="1" dirty="0">
                <a:solidFill>
                  <a:srgbClr val="FFC000"/>
                </a:solidFill>
                <a:latin typeface="Courier"/>
                <a:cs typeface="Courier"/>
              </a:rPr>
              <a:t>Latency:</a:t>
            </a:r>
          </a:p>
          <a:p>
            <a:r>
              <a:rPr lang="en-US" sz="1100" b="1" dirty="0">
                <a:solidFill>
                  <a:srgbClr val="FFC000"/>
                </a:solidFill>
                <a:latin typeface="Courier"/>
                <a:cs typeface="Courier"/>
              </a:rPr>
              <a:t>Medium</a:t>
            </a:r>
          </a:p>
        </p:txBody>
      </p:sp>
      <p:sp>
        <p:nvSpPr>
          <p:cNvPr id="25" name="Rectangle 24"/>
          <p:cNvSpPr/>
          <p:nvPr/>
        </p:nvSpPr>
        <p:spPr>
          <a:xfrm>
            <a:off x="3834731" y="3915399"/>
            <a:ext cx="1034257" cy="430887"/>
          </a:xfrm>
          <a:prstGeom prst="rect">
            <a:avLst/>
          </a:prstGeom>
        </p:spPr>
        <p:txBody>
          <a:bodyPr wrap="none">
            <a:spAutoFit/>
          </a:bodyPr>
          <a:lstStyle/>
          <a:p>
            <a:pPr algn="r"/>
            <a:r>
              <a:rPr lang="en-US" sz="1100" b="1" dirty="0">
                <a:solidFill>
                  <a:srgbClr val="FFC000"/>
                </a:solidFill>
                <a:latin typeface="Courier"/>
                <a:cs typeface="Courier"/>
              </a:rPr>
              <a:t>Latency:</a:t>
            </a:r>
          </a:p>
          <a:p>
            <a:pPr algn="r"/>
            <a:r>
              <a:rPr lang="en-US" sz="1100" b="1" dirty="0">
                <a:solidFill>
                  <a:srgbClr val="FFC000"/>
                </a:solidFill>
                <a:latin typeface="Courier"/>
                <a:cs typeface="Courier"/>
              </a:rPr>
              <a:t>Medium Low</a:t>
            </a:r>
          </a:p>
        </p:txBody>
      </p:sp>
      <p:sp>
        <p:nvSpPr>
          <p:cNvPr id="26" name="Rectangle 25"/>
          <p:cNvSpPr/>
          <p:nvPr/>
        </p:nvSpPr>
        <p:spPr>
          <a:xfrm>
            <a:off x="4579581" y="1882942"/>
            <a:ext cx="864339" cy="430887"/>
          </a:xfrm>
          <a:prstGeom prst="rect">
            <a:avLst/>
          </a:prstGeom>
        </p:spPr>
        <p:txBody>
          <a:bodyPr wrap="none">
            <a:spAutoFit/>
          </a:bodyPr>
          <a:lstStyle/>
          <a:p>
            <a:pPr algn="ctr"/>
            <a:r>
              <a:rPr lang="en-US" sz="1100" b="1" dirty="0">
                <a:solidFill>
                  <a:srgbClr val="FFC000"/>
                </a:solidFill>
                <a:latin typeface="Courier"/>
                <a:cs typeface="Courier"/>
              </a:rPr>
              <a:t>Latency:</a:t>
            </a:r>
          </a:p>
          <a:p>
            <a:pPr algn="ctr"/>
            <a:r>
              <a:rPr lang="en-US" sz="1100" b="1" dirty="0">
                <a:solidFill>
                  <a:srgbClr val="FFC000"/>
                </a:solidFill>
                <a:latin typeface="Courier"/>
                <a:cs typeface="Courier"/>
              </a:rPr>
              <a:t>Low</a:t>
            </a:r>
          </a:p>
        </p:txBody>
      </p:sp>
      <p:sp>
        <p:nvSpPr>
          <p:cNvPr id="27" name="Rectangle 26"/>
          <p:cNvSpPr/>
          <p:nvPr/>
        </p:nvSpPr>
        <p:spPr>
          <a:xfrm>
            <a:off x="7924801" y="4130842"/>
            <a:ext cx="864339" cy="430887"/>
          </a:xfrm>
          <a:prstGeom prst="rect">
            <a:avLst/>
          </a:prstGeom>
        </p:spPr>
        <p:txBody>
          <a:bodyPr wrap="none">
            <a:spAutoFit/>
          </a:bodyPr>
          <a:lstStyle/>
          <a:p>
            <a:pPr algn="r"/>
            <a:r>
              <a:rPr lang="en-US" sz="1100" b="1" dirty="0">
                <a:solidFill>
                  <a:srgbClr val="FFC000"/>
                </a:solidFill>
                <a:latin typeface="Courier"/>
                <a:cs typeface="Courier"/>
              </a:rPr>
              <a:t>Latency:</a:t>
            </a:r>
          </a:p>
          <a:p>
            <a:pPr algn="r"/>
            <a:r>
              <a:rPr lang="en-US" sz="1100" b="1" dirty="0" err="1">
                <a:solidFill>
                  <a:srgbClr val="FFC000"/>
                </a:solidFill>
                <a:latin typeface="Courier"/>
                <a:cs typeface="Courier"/>
              </a:rPr>
              <a:t>Rel.Low</a:t>
            </a:r>
            <a:endParaRPr lang="en-US" sz="1100" b="1" dirty="0">
              <a:solidFill>
                <a:srgbClr val="FFC000"/>
              </a:solidFill>
              <a:latin typeface="Courier"/>
              <a:cs typeface="Courier"/>
            </a:endParaRPr>
          </a:p>
        </p:txBody>
      </p:sp>
      <p:sp>
        <p:nvSpPr>
          <p:cNvPr id="28" name="Rectangle 27"/>
          <p:cNvSpPr/>
          <p:nvPr/>
        </p:nvSpPr>
        <p:spPr>
          <a:xfrm>
            <a:off x="79570" y="2424261"/>
            <a:ext cx="2034981" cy="1200329"/>
          </a:xfrm>
          <a:prstGeom prst="rect">
            <a:avLst/>
          </a:prstGeom>
        </p:spPr>
        <p:txBody>
          <a:bodyPr wrap="none">
            <a:spAutoFit/>
          </a:bodyPr>
          <a:lstStyle/>
          <a:p>
            <a:r>
              <a:rPr lang="en-US" dirty="0"/>
              <a:t>NOTE: The </a:t>
            </a:r>
            <a:r>
              <a:rPr lang="en-US" b="1" u="sng" dirty="0"/>
              <a:t>width</a:t>
            </a:r>
            <a:r>
              <a:rPr lang="en-US" dirty="0"/>
              <a:t> </a:t>
            </a:r>
            <a:br>
              <a:rPr lang="en-US" dirty="0"/>
            </a:br>
            <a:r>
              <a:rPr lang="en-US" dirty="0"/>
              <a:t>of the black lines is</a:t>
            </a:r>
            <a:br>
              <a:rPr lang="en-US" dirty="0"/>
            </a:br>
            <a:r>
              <a:rPr lang="en-US" dirty="0"/>
              <a:t>proportional to the </a:t>
            </a:r>
            <a:br>
              <a:rPr lang="en-US" dirty="0"/>
            </a:br>
            <a:r>
              <a:rPr lang="en-US" dirty="0"/>
              <a:t>bandwidth.</a:t>
            </a:r>
          </a:p>
        </p:txBody>
      </p:sp>
      <p:sp>
        <p:nvSpPr>
          <p:cNvPr id="29" name="Rectangle 28"/>
          <p:cNvSpPr/>
          <p:nvPr/>
        </p:nvSpPr>
        <p:spPr>
          <a:xfrm>
            <a:off x="8305800" y="4762500"/>
            <a:ext cx="1447800" cy="1143000"/>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 Memory</a:t>
            </a:r>
          </a:p>
        </p:txBody>
      </p:sp>
      <p:sp>
        <p:nvSpPr>
          <p:cNvPr id="30" name="Rectangle 29">
            <a:extLst>
              <a:ext uri="{FF2B5EF4-FFF2-40B4-BE49-F238E27FC236}">
                <a16:creationId xmlns:a16="http://schemas.microsoft.com/office/drawing/2014/main" id="{1D568D6E-335D-4C4A-AA31-3F69968FA70F}"/>
              </a:ext>
            </a:extLst>
          </p:cNvPr>
          <p:cNvSpPr/>
          <p:nvPr/>
        </p:nvSpPr>
        <p:spPr>
          <a:xfrm>
            <a:off x="2736376" y="1296537"/>
            <a:ext cx="7949821" cy="5059812"/>
          </a:xfrm>
          <a:prstGeom prst="rect">
            <a:avLst/>
          </a:pr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553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1FBE-6DB6-4B72-B0B0-9E3DE1126A6F}"/>
              </a:ext>
            </a:extLst>
          </p:cNvPr>
          <p:cNvSpPr>
            <a:spLocks noGrp="1"/>
          </p:cNvSpPr>
          <p:nvPr>
            <p:ph type="title"/>
          </p:nvPr>
        </p:nvSpPr>
        <p:spPr/>
        <p:txBody>
          <a:bodyPr/>
          <a:lstStyle/>
          <a:p>
            <a:r>
              <a:rPr lang="en-US" dirty="0"/>
              <a:t>Thinking critically about the expected speedup outcome </a:t>
            </a:r>
          </a:p>
        </p:txBody>
      </p:sp>
      <p:sp>
        <p:nvSpPr>
          <p:cNvPr id="3" name="Content Placeholder 2">
            <a:extLst>
              <a:ext uri="{FF2B5EF4-FFF2-40B4-BE49-F238E27FC236}">
                <a16:creationId xmlns:a16="http://schemas.microsoft.com/office/drawing/2014/main" id="{D3E23AE8-D23F-4A83-AE0A-DFB2280AA810}"/>
              </a:ext>
            </a:extLst>
          </p:cNvPr>
          <p:cNvSpPr>
            <a:spLocks noGrp="1"/>
          </p:cNvSpPr>
          <p:nvPr>
            <p:ph idx="1"/>
          </p:nvPr>
        </p:nvSpPr>
        <p:spPr/>
        <p:txBody>
          <a:bodyPr>
            <a:normAutofit fontScale="85000" lnSpcReduction="20000"/>
          </a:bodyPr>
          <a:lstStyle/>
          <a:p>
            <a:endParaRPr lang="en-US" dirty="0"/>
          </a:p>
          <a:p>
            <a:r>
              <a:rPr lang="en-US" dirty="0"/>
              <a:t>Dealing w/ Big Data: You are trying to optimize your code for speed</a:t>
            </a:r>
          </a:p>
          <a:p>
            <a:endParaRPr lang="en-US" dirty="0"/>
          </a:p>
          <a:p>
            <a:r>
              <a:rPr lang="en-US" dirty="0"/>
              <a:t>What makes for a good speed-up? What would make you happy?</a:t>
            </a:r>
          </a:p>
          <a:p>
            <a:pPr lvl="1"/>
            <a:r>
              <a:rPr lang="en-US" dirty="0"/>
              <a:t>1.2X speedup? </a:t>
            </a:r>
          </a:p>
          <a:p>
            <a:pPr lvl="1"/>
            <a:r>
              <a:rPr lang="en-US" dirty="0"/>
              <a:t>1.5X speedup? </a:t>
            </a:r>
          </a:p>
          <a:p>
            <a:pPr lvl="1"/>
            <a:r>
              <a:rPr lang="en-US" dirty="0"/>
              <a:t>2X speedup? </a:t>
            </a:r>
          </a:p>
          <a:p>
            <a:pPr lvl="1"/>
            <a:r>
              <a:rPr lang="en-US" dirty="0"/>
              <a:t>10X speedup? </a:t>
            </a:r>
          </a:p>
          <a:p>
            <a:endParaRPr lang="en-US" dirty="0"/>
          </a:p>
          <a:p>
            <a:r>
              <a:rPr lang="en-US" dirty="0"/>
              <a:t>Answer depends on how polished the code is</a:t>
            </a:r>
          </a:p>
          <a:p>
            <a:endParaRPr lang="en-US" dirty="0"/>
          </a:p>
          <a:p>
            <a:r>
              <a:rPr lang="en-US" dirty="0"/>
              <a:t>Rule of thumb in engineering: if your job finishes overnight, it’s most often ok</a:t>
            </a:r>
          </a:p>
          <a:p>
            <a:endParaRPr lang="en-US" dirty="0"/>
          </a:p>
          <a:p>
            <a:r>
              <a:rPr lang="en-US" dirty="0"/>
              <a:t>“Job”: might be running a long program once, or running a short one a million times</a:t>
            </a:r>
          </a:p>
          <a:p>
            <a:pPr lvl="1"/>
            <a:r>
              <a:rPr lang="en-US" dirty="0"/>
              <a:t>“Job”: something that when completed produces data that yields information that leads to knowledge that produces insights that assist your decision making</a:t>
            </a:r>
          </a:p>
        </p:txBody>
      </p:sp>
      <p:sp>
        <p:nvSpPr>
          <p:cNvPr id="4" name="Slide Number Placeholder 3">
            <a:extLst>
              <a:ext uri="{FF2B5EF4-FFF2-40B4-BE49-F238E27FC236}">
                <a16:creationId xmlns:a16="http://schemas.microsoft.com/office/drawing/2014/main" id="{29654422-C1FB-45A8-93DA-B6CA1AE5F10C}"/>
              </a:ext>
            </a:extLst>
          </p:cNvPr>
          <p:cNvSpPr>
            <a:spLocks noGrp="1"/>
          </p:cNvSpPr>
          <p:nvPr>
            <p:ph type="sldNum" sz="quarter" idx="12"/>
          </p:nvPr>
        </p:nvSpPr>
        <p:spPr/>
        <p:txBody>
          <a:bodyPr/>
          <a:lstStyle/>
          <a:p>
            <a:fld id="{67D2203D-769A-4D5A-AE4C-EA73FDE6A130}" type="slidenum">
              <a:rPr lang="en-US" smtClean="0"/>
              <a:t>71</a:t>
            </a:fld>
            <a:endParaRPr lang="en-US"/>
          </a:p>
        </p:txBody>
      </p:sp>
    </p:spTree>
    <p:extLst>
      <p:ext uri="{BB962C8B-B14F-4D97-AF65-F5344CB8AC3E}">
        <p14:creationId xmlns:p14="http://schemas.microsoft.com/office/powerpoint/2010/main" val="3618143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Performance Computing: Questions to Ask</a:t>
            </a:r>
          </a:p>
        </p:txBody>
      </p:sp>
      <p:sp>
        <p:nvSpPr>
          <p:cNvPr id="3" name="Content Placeholder 2"/>
          <p:cNvSpPr>
            <a:spLocks noGrp="1"/>
          </p:cNvSpPr>
          <p:nvPr>
            <p:ph idx="1"/>
          </p:nvPr>
        </p:nvSpPr>
        <p:spPr/>
        <p:txBody>
          <a:bodyPr>
            <a:normAutofit/>
          </a:bodyPr>
          <a:lstStyle/>
          <a:p>
            <a:r>
              <a:rPr lang="en-US" dirty="0"/>
              <a:t>Do I understand the performance behavior of my code?</a:t>
            </a:r>
          </a:p>
          <a:p>
            <a:pPr lvl="1"/>
            <a:r>
              <a:rPr lang="en-US" dirty="0"/>
              <a:t>Does the performance match a model I have made?</a:t>
            </a:r>
          </a:p>
          <a:p>
            <a:endParaRPr lang="en-US" dirty="0"/>
          </a:p>
          <a:p>
            <a:r>
              <a:rPr lang="en-US" dirty="0"/>
              <a:t>What is the optimal performance for my code on a given machine?</a:t>
            </a:r>
          </a:p>
          <a:p>
            <a:pPr lvl="1"/>
            <a:r>
              <a:rPr lang="en-US" dirty="0"/>
              <a:t>High Performance Computing == Computing at the bottleneck</a:t>
            </a:r>
          </a:p>
          <a:p>
            <a:endParaRPr lang="en-US" dirty="0"/>
          </a:p>
          <a:p>
            <a:r>
              <a:rPr lang="en-US" dirty="0"/>
              <a:t>Can I change my code so that the “optimal performance” gets  higher?</a:t>
            </a:r>
          </a:p>
          <a:p>
            <a:pPr lvl="1"/>
            <a:r>
              <a:rPr lang="en-US" dirty="0"/>
              <a:t>Circumventing/ameliorating the impact of the bottleneck</a:t>
            </a:r>
          </a:p>
          <a:p>
            <a:endParaRPr lang="en-US" dirty="0"/>
          </a:p>
          <a:p>
            <a:r>
              <a:rPr lang="en-US" dirty="0"/>
              <a:t>My model doesn’t work – what’s wrong?</a:t>
            </a:r>
          </a:p>
          <a:p>
            <a:pPr lvl="1"/>
            <a:r>
              <a:rPr lang="en-US" dirty="0"/>
              <a:t>This is the case in which you are about to learn something</a:t>
            </a:r>
          </a:p>
          <a:p>
            <a:pPr lvl="1"/>
            <a:r>
              <a:rPr lang="en-US" dirty="0"/>
              <a:t>Performance monitoring/</a:t>
            </a:r>
            <a:r>
              <a:rPr lang="en-US" dirty="0" err="1"/>
              <a:t>microbenchmarking</a:t>
            </a:r>
            <a:r>
              <a:rPr lang="en-US" dirty="0"/>
              <a:t> can help sort things out</a:t>
            </a:r>
          </a:p>
          <a:p>
            <a:endParaRPr lang="en-US" dirty="0"/>
          </a:p>
        </p:txBody>
      </p:sp>
      <p:sp>
        <p:nvSpPr>
          <p:cNvPr id="4" name="Slide Number Placeholder 3"/>
          <p:cNvSpPr>
            <a:spLocks noGrp="1"/>
          </p:cNvSpPr>
          <p:nvPr>
            <p:ph type="sldNum" sz="quarter" idx="12"/>
          </p:nvPr>
        </p:nvSpPr>
        <p:spPr/>
        <p:txBody>
          <a:bodyPr/>
          <a:lstStyle/>
          <a:p>
            <a:fld id="{67D2203D-769A-4D5A-AE4C-EA73FDE6A130}" type="slidenum">
              <a:rPr lang="en-US" smtClean="0"/>
              <a:t>72</a:t>
            </a:fld>
            <a:endParaRPr lang="en-US"/>
          </a:p>
        </p:txBody>
      </p:sp>
    </p:spTree>
    <p:extLst>
      <p:ext uri="{BB962C8B-B14F-4D97-AF65-F5344CB8AC3E}">
        <p14:creationId xmlns:p14="http://schemas.microsoft.com/office/powerpoint/2010/main" val="40428181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roofline model [supplemental material]</a:t>
            </a:r>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a:t>I encourage you to look into the “roofline model” to assess code performance</a:t>
            </a:r>
          </a:p>
          <a:p>
            <a:endParaRPr lang="en-US" dirty="0"/>
          </a:p>
          <a:p>
            <a:endParaRPr lang="en-US" dirty="0"/>
          </a:p>
          <a:p>
            <a:r>
              <a:rPr lang="en-US" dirty="0"/>
              <a:t>Access </a:t>
            </a:r>
            <a:r>
              <a:rPr lang="en-US" dirty="0">
                <a:hlinkClick r:id="rId2"/>
              </a:rPr>
              <a:t>here</a:t>
            </a:r>
            <a:r>
              <a:rPr lang="en-US" dirty="0"/>
              <a:t> “roofline model” material from Supercomputing 2019</a:t>
            </a:r>
          </a:p>
          <a:p>
            <a:endParaRPr lang="en-US" dirty="0"/>
          </a:p>
        </p:txBody>
      </p:sp>
      <p:sp>
        <p:nvSpPr>
          <p:cNvPr id="4" name="Slide Number Placeholder 3"/>
          <p:cNvSpPr>
            <a:spLocks noGrp="1"/>
          </p:cNvSpPr>
          <p:nvPr>
            <p:ph type="sldNum" sz="quarter" idx="12"/>
          </p:nvPr>
        </p:nvSpPr>
        <p:spPr/>
        <p:txBody>
          <a:bodyPr/>
          <a:lstStyle/>
          <a:p>
            <a:fld id="{67D2203D-769A-4D5A-AE4C-EA73FDE6A130}" type="slidenum">
              <a:rPr lang="en-US" smtClean="0"/>
              <a:t>73</a:t>
            </a:fld>
            <a:endParaRPr lang="en-US"/>
          </a:p>
        </p:txBody>
      </p:sp>
    </p:spTree>
    <p:extLst>
      <p:ext uri="{BB962C8B-B14F-4D97-AF65-F5344CB8AC3E}">
        <p14:creationId xmlns:p14="http://schemas.microsoft.com/office/powerpoint/2010/main" val="5171296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Starting off on the right foot: choose the right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endParaRPr lang="en-US" sz="2000" dirty="0"/>
              </a:p>
              <a:p>
                <a:pPr>
                  <a:defRPr/>
                </a:pPr>
                <a:r>
                  <a:rPr lang="en-US" dirty="0"/>
                  <a:t>Choose the algorithm that is a good fit for your architecture and type of data you’re handling</a:t>
                </a:r>
              </a:p>
              <a:p>
                <a:pPr lvl="1"/>
                <a:r>
                  <a:rPr lang="en-US" sz="1500" dirty="0"/>
                  <a:t>A mediocre algorithm choice ices all your other efforts</a:t>
                </a:r>
              </a:p>
              <a:p>
                <a:pPr lvl="1"/>
                <a:r>
                  <a:rPr lang="en-US" sz="1500" dirty="0"/>
                  <a:t>Reflect on level of computation (pen-and-paper) needed to solve the problem (e.g., for solving a linear system it might be </a:t>
                </a:r>
                <a14:m>
                  <m:oMath xmlns:m="http://schemas.openxmlformats.org/officeDocument/2006/math">
                    <m:r>
                      <a:rPr lang="en-US" sz="1500" i="1" dirty="0">
                        <a:latin typeface="Cambria Math" panose="02040503050406030204" pitchFamily="18" charset="0"/>
                      </a:rPr>
                      <m:t>𝑂</m:t>
                    </m:r>
                    <m:r>
                      <a:rPr lang="en-US" sz="1500" i="1" dirty="0">
                        <a:latin typeface="Cambria Math" panose="02040503050406030204" pitchFamily="18" charset="0"/>
                      </a:rPr>
                      <m:t>(</m:t>
                    </m:r>
                    <m:f>
                      <m:fPr>
                        <m:ctrlPr>
                          <a:rPr lang="en-US" sz="1500" i="1" dirty="0">
                            <a:latin typeface="Cambria Math" panose="02040503050406030204" pitchFamily="18" charset="0"/>
                          </a:rPr>
                        </m:ctrlPr>
                      </m:fPr>
                      <m:num>
                        <m:r>
                          <a:rPr lang="en-US" sz="1500" i="1" dirty="0">
                            <a:latin typeface="Cambria Math" panose="02040503050406030204" pitchFamily="18" charset="0"/>
                          </a:rPr>
                          <m:t>2</m:t>
                        </m:r>
                      </m:num>
                      <m:den>
                        <m:r>
                          <a:rPr lang="en-US" sz="1500" i="1" dirty="0">
                            <a:latin typeface="Cambria Math" panose="02040503050406030204" pitchFamily="18" charset="0"/>
                          </a:rPr>
                          <m:t>3</m:t>
                        </m:r>
                      </m:den>
                    </m:f>
                    <m:sSup>
                      <m:sSupPr>
                        <m:ctrlPr>
                          <a:rPr lang="en-US" sz="1500" i="1" dirty="0">
                            <a:latin typeface="Cambria Math" panose="02040503050406030204" pitchFamily="18" charset="0"/>
                          </a:rPr>
                        </m:ctrlPr>
                      </m:sSupPr>
                      <m:e>
                        <m:r>
                          <a:rPr lang="en-US" sz="1500" i="1" dirty="0">
                            <a:latin typeface="Cambria Math" panose="02040503050406030204" pitchFamily="18" charset="0"/>
                          </a:rPr>
                          <m:t> </m:t>
                        </m:r>
                        <m:r>
                          <a:rPr lang="en-US" sz="1500" i="1" dirty="0">
                            <a:latin typeface="Cambria Math" panose="02040503050406030204" pitchFamily="18" charset="0"/>
                          </a:rPr>
                          <m:t>𝑁</m:t>
                        </m:r>
                      </m:e>
                      <m:sup>
                        <m:r>
                          <a:rPr lang="en-US" sz="1500" i="1" dirty="0">
                            <a:latin typeface="Cambria Math" panose="02040503050406030204" pitchFamily="18" charset="0"/>
                          </a:rPr>
                          <m:t>3</m:t>
                        </m:r>
                      </m:sup>
                    </m:sSup>
                    <m:r>
                      <a:rPr lang="en-US" sz="1500" i="1" dirty="0">
                        <a:latin typeface="Cambria Math" panose="02040503050406030204" pitchFamily="18" charset="0"/>
                      </a:rPr>
                      <m:t>)</m:t>
                    </m:r>
                  </m:oMath>
                </a14:m>
                <a:r>
                  <a:rPr lang="en-US" sz="1500" dirty="0"/>
                  <a:t> vs </a:t>
                </a:r>
                <a14:m>
                  <m:oMath xmlns:m="http://schemas.openxmlformats.org/officeDocument/2006/math">
                    <m:r>
                      <a:rPr lang="en-US" sz="1500" i="1" dirty="0">
                        <a:latin typeface="Cambria Math" panose="02040503050406030204" pitchFamily="18" charset="0"/>
                      </a:rPr>
                      <m:t>𝑂</m:t>
                    </m:r>
                    <m:r>
                      <a:rPr lang="en-US" sz="1500" i="1" dirty="0">
                        <a:latin typeface="Cambria Math" panose="02040503050406030204" pitchFamily="18" charset="0"/>
                      </a:rPr>
                      <m:t>(</m:t>
                    </m:r>
                    <m:f>
                      <m:fPr>
                        <m:ctrlPr>
                          <a:rPr lang="en-US" sz="1500" i="1" dirty="0">
                            <a:latin typeface="Cambria Math" panose="02040503050406030204" pitchFamily="18" charset="0"/>
                          </a:rPr>
                        </m:ctrlPr>
                      </m:fPr>
                      <m:num>
                        <m:r>
                          <a:rPr lang="en-US" sz="1500" i="1" dirty="0">
                            <a:latin typeface="Cambria Math" panose="02040503050406030204" pitchFamily="18" charset="0"/>
                          </a:rPr>
                          <m:t>1</m:t>
                        </m:r>
                      </m:num>
                      <m:den>
                        <m:r>
                          <a:rPr lang="en-US" sz="1500" i="1" dirty="0">
                            <a:latin typeface="Cambria Math" panose="02040503050406030204" pitchFamily="18" charset="0"/>
                          </a:rPr>
                          <m:t>3</m:t>
                        </m:r>
                      </m:den>
                    </m:f>
                    <m:sSup>
                      <m:sSupPr>
                        <m:ctrlPr>
                          <a:rPr lang="en-US" sz="1500" i="1" dirty="0">
                            <a:latin typeface="Cambria Math" panose="02040503050406030204" pitchFamily="18" charset="0"/>
                          </a:rPr>
                        </m:ctrlPr>
                      </m:sSupPr>
                      <m:e>
                        <m:r>
                          <a:rPr lang="en-US" sz="1500" i="1" dirty="0">
                            <a:latin typeface="Cambria Math" panose="02040503050406030204" pitchFamily="18" charset="0"/>
                          </a:rPr>
                          <m:t> </m:t>
                        </m:r>
                        <m:r>
                          <a:rPr lang="en-US" sz="1500" i="1" dirty="0">
                            <a:latin typeface="Cambria Math" panose="02040503050406030204" pitchFamily="18" charset="0"/>
                          </a:rPr>
                          <m:t>𝑁</m:t>
                        </m:r>
                      </m:e>
                      <m:sup>
                        <m:r>
                          <a:rPr lang="en-US" sz="1500" i="1" dirty="0">
                            <a:latin typeface="Cambria Math" panose="02040503050406030204" pitchFamily="18" charset="0"/>
                          </a:rPr>
                          <m:t>3</m:t>
                        </m:r>
                      </m:sup>
                    </m:sSup>
                    <m:r>
                      <a:rPr lang="en-US" sz="1500" i="1" dirty="0">
                        <a:latin typeface="Cambria Math" panose="02040503050406030204" pitchFamily="18" charset="0"/>
                      </a:rPr>
                      <m:t>)</m:t>
                    </m:r>
                  </m:oMath>
                </a14:m>
                <a:r>
                  <a:rPr lang="en-US" sz="1500" dirty="0"/>
                  <a:t>)</a:t>
                </a:r>
              </a:p>
              <a:p>
                <a:pPr lvl="1"/>
                <a:r>
                  <a:rPr lang="en-US" sz="1500" dirty="0"/>
                  <a:t>Consider what data the algorithm needs, how much of it, where you read from/write to, how often. That is, data access/movement</a:t>
                </a:r>
              </a:p>
              <a:p>
                <a:pPr lvl="1"/>
                <a:r>
                  <a:rPr lang="en-US" sz="1600" dirty="0"/>
                  <a:t>Select data structures in a way that leads to advantageous memory accesses</a:t>
                </a:r>
              </a:p>
              <a:p>
                <a:endParaRPr lang="en-US" sz="2000" dirty="0"/>
              </a:p>
              <a:p>
                <a:pPr>
                  <a:defRPr/>
                </a:pPr>
                <a:r>
                  <a:rPr lang="en-US" dirty="0"/>
                  <a:t>Concept good to know: “asymptotic complexity” of an algorithm</a:t>
                </a:r>
              </a:p>
              <a:p>
                <a:pPr lvl="1">
                  <a:defRPr/>
                </a:pPr>
                <a:r>
                  <a:rPr lang="en-US" dirty="0"/>
                  <a:t>What you study in an “Algorithms” class, tells you about level of effort to solve a certain class of problems</a:t>
                </a:r>
              </a:p>
              <a:p>
                <a:pPr lvl="2">
                  <a:defRPr/>
                </a:pPr>
                <a:r>
                  <a:rPr lang="en-US" dirty="0"/>
                  <a:t>Example: Solution of a linear system</a:t>
                </a:r>
              </a:p>
              <a:p>
                <a:pPr lvl="3">
                  <a:defRPr/>
                </a:pPr>
                <a:r>
                  <a:rPr lang="en-US" dirty="0"/>
                  <a:t>LU factorization: </a:t>
                </a:r>
                <a14:m>
                  <m:oMath xmlns:m="http://schemas.openxmlformats.org/officeDocument/2006/math">
                    <m:r>
                      <a:rPr lang="en-US" i="1" dirty="0" smtClean="0">
                        <a:latin typeface="Cambria Math" panose="02040503050406030204" pitchFamily="18" charset="0"/>
                      </a:rPr>
                      <m:t>𝑂</m:t>
                    </m:r>
                  </m:oMath>
                </a14:m>
                <a:r>
                  <a:rPr lang="en-US" dirty="0"/>
                  <a:t>(2n^3/3)</a:t>
                </a:r>
              </a:p>
              <a:p>
                <a:pPr lvl="3">
                  <a:defRPr/>
                </a:pPr>
                <a:r>
                  <a:rPr lang="en-US" dirty="0" err="1"/>
                  <a:t>Cholesky</a:t>
                </a:r>
                <a:r>
                  <a:rPr lang="en-US" dirty="0"/>
                  <a:t> factorization: </a:t>
                </a:r>
                <a14:m>
                  <m:oMath xmlns:m="http://schemas.openxmlformats.org/officeDocument/2006/math">
                    <m:r>
                      <a:rPr lang="en-US" i="1" dirty="0" smtClean="0">
                        <a:latin typeface="Cambria Math" panose="02040503050406030204" pitchFamily="18" charset="0"/>
                      </a:rPr>
                      <m:t>𝑂</m:t>
                    </m:r>
                  </m:oMath>
                </a14:m>
                <a:r>
                  <a:rPr lang="en-US" dirty="0"/>
                  <a:t>(n^3/3)</a:t>
                </a:r>
              </a:p>
              <a:p>
                <a:pPr>
                  <a:defRPr/>
                </a:pPr>
                <a:endParaRPr lang="en-US" dirty="0"/>
              </a:p>
              <a:p>
                <a:pPr>
                  <a:defRPr/>
                </a:pPr>
                <a:r>
                  <a:rPr lang="en-US" dirty="0"/>
                  <a:t>Note: Algorithm selection – done before writing any line of code</a:t>
                </a:r>
              </a:p>
              <a:p>
                <a:pPr marL="0" indent="0">
                  <a:buNone/>
                </a:pPr>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607EFA3-406F-4E56-9DD2-4C036976C4CD}" type="slidenum">
              <a:rPr lang="en-US" altLang="en-US" smtClean="0"/>
              <a:pPr/>
              <a:t>74</a:t>
            </a:fld>
            <a:endParaRPr lang="en-US" altLang="en-US" dirty="0"/>
          </a:p>
        </p:txBody>
      </p:sp>
    </p:spTree>
    <p:extLst>
      <p:ext uri="{BB962C8B-B14F-4D97-AF65-F5344CB8AC3E}">
        <p14:creationId xmlns:p14="http://schemas.microsoft.com/office/powerpoint/2010/main" val="26094837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normAutofit/>
          </a:bodyPr>
          <a:lstStyle/>
          <a:p>
            <a:pPr>
              <a:defRPr/>
            </a:pPr>
            <a:r>
              <a:rPr lang="en-US" dirty="0"/>
              <a:t>Starting off on the right foot: choose the right algorithm</a:t>
            </a:r>
          </a:p>
        </p:txBody>
      </p:sp>
      <p:sp>
        <p:nvSpPr>
          <p:cNvPr id="381955" name="Rectangle 3"/>
          <p:cNvSpPr>
            <a:spLocks noGrp="1" noChangeArrowheads="1"/>
          </p:cNvSpPr>
          <p:nvPr>
            <p:ph idx="1"/>
          </p:nvPr>
        </p:nvSpPr>
        <p:spPr/>
        <p:txBody>
          <a:bodyPr>
            <a:normAutofit/>
          </a:bodyPr>
          <a:lstStyle/>
          <a:p>
            <a:pPr>
              <a:defRPr/>
            </a:pPr>
            <a:endParaRPr lang="en-US" dirty="0"/>
          </a:p>
          <a:p>
            <a:pPr>
              <a:defRPr/>
            </a:pPr>
            <a:r>
              <a:rPr lang="en-US" dirty="0"/>
              <a:t>When working on problem, there’s more to performance than asymptotic complexity</a:t>
            </a:r>
          </a:p>
          <a:p>
            <a:pPr lvl="1">
              <a:defRPr/>
            </a:pPr>
            <a:r>
              <a:rPr lang="en-US" dirty="0"/>
              <a:t>Why? </a:t>
            </a:r>
          </a:p>
          <a:p>
            <a:pPr lvl="2">
              <a:defRPr/>
            </a:pPr>
            <a:r>
              <a:rPr lang="en-US" dirty="0"/>
              <a:t>Because asymptotic complexity is most often defined by number of operations</a:t>
            </a:r>
          </a:p>
          <a:p>
            <a:pPr lvl="2">
              <a:defRPr/>
            </a:pPr>
            <a:r>
              <a:rPr lang="en-US" dirty="0"/>
              <a:t>Memory transactions are rarely considered – they are specific to the hardware you’ll eventually use to run</a:t>
            </a:r>
          </a:p>
          <a:p>
            <a:pPr eaLnBrk="1" hangingPunct="1">
              <a:defRPr/>
            </a:pPr>
            <a:endParaRPr lang="en-US" dirty="0"/>
          </a:p>
          <a:p>
            <a:pPr>
              <a:defRPr/>
            </a:pPr>
            <a:r>
              <a:rPr lang="en-US" dirty="0"/>
              <a:t>Take-home message: there is more to the story than complexity</a:t>
            </a:r>
          </a:p>
          <a:p>
            <a:pPr lvl="1">
              <a:defRPr/>
            </a:pPr>
            <a:r>
              <a:rPr lang="en-US" dirty="0"/>
              <a:t>If you understand how the computer works, it can guide you in designing a good/fast solution</a:t>
            </a:r>
          </a:p>
          <a:p>
            <a:pPr lvl="1">
              <a:defRPr/>
            </a:pPr>
            <a:r>
              <a:rPr lang="en-US" dirty="0"/>
              <a:t>Things to keep in mind:</a:t>
            </a:r>
          </a:p>
          <a:p>
            <a:pPr lvl="2">
              <a:defRPr/>
            </a:pPr>
            <a:r>
              <a:rPr lang="en-US" dirty="0"/>
              <a:t>A problem can be solved by many algorithms (or approaches)</a:t>
            </a:r>
          </a:p>
          <a:p>
            <a:pPr lvl="2">
              <a:defRPr/>
            </a:pPr>
            <a:r>
              <a:rPr lang="en-US" dirty="0"/>
              <a:t>Also, one algorithm can have many implementations</a:t>
            </a:r>
          </a:p>
          <a:p>
            <a:pPr lvl="2">
              <a:defRPr/>
            </a:pPr>
            <a:r>
              <a:rPr lang="en-US" dirty="0"/>
              <a:t>Spend time before you write any line of code!</a:t>
            </a:r>
          </a:p>
          <a:p>
            <a:pPr lvl="1">
              <a:defRPr/>
            </a:pPr>
            <a:endParaRPr lang="en-US" dirty="0"/>
          </a:p>
          <a:p>
            <a:pPr lvl="1">
              <a:defRPr/>
            </a:pPr>
            <a:endParaRPr lang="en-US" dirty="0"/>
          </a:p>
          <a:p>
            <a:pPr eaLnBrk="1" hangingPunct="1">
              <a:defRPr/>
            </a:pPr>
            <a:endParaRPr lang="en-US" dirty="0"/>
          </a:p>
        </p:txBody>
      </p:sp>
      <p:sp>
        <p:nvSpPr>
          <p:cNvPr id="3" name="Slide Number Placeholder 2">
            <a:extLst>
              <a:ext uri="{FF2B5EF4-FFF2-40B4-BE49-F238E27FC236}">
                <a16:creationId xmlns:a16="http://schemas.microsoft.com/office/drawing/2014/main" id="{2661F150-1537-42E2-9CC3-61B7A60DF2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603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Asses the “Arithmetic Intensity” associated w/ your problem</a:t>
            </a:r>
          </a:p>
        </p:txBody>
      </p:sp>
      <p:sp>
        <p:nvSpPr>
          <p:cNvPr id="12" name="Content Placeholder 11">
            <a:extLst>
              <a:ext uri="{FF2B5EF4-FFF2-40B4-BE49-F238E27FC236}">
                <a16:creationId xmlns:a16="http://schemas.microsoft.com/office/drawing/2014/main" id="{8CE04F34-E466-4D03-8E46-B538AB3FE9F6}"/>
              </a:ext>
            </a:extLst>
          </p:cNvPr>
          <p:cNvSpPr>
            <a:spLocks noGrp="1"/>
          </p:cNvSpPr>
          <p:nvPr>
            <p:ph idx="1"/>
          </p:nvPr>
        </p:nvSpPr>
        <p:spPr>
          <a:xfrm>
            <a:off x="85239" y="1448726"/>
            <a:ext cx="11960872" cy="4933050"/>
          </a:xfrm>
        </p:spPr>
        <p:txBody>
          <a:bodyPr>
            <a:normAutofit fontScale="92500" lnSpcReduction="10000"/>
          </a:bodyPr>
          <a:lstStyle/>
          <a:p>
            <a:pPr lvl="1"/>
            <a:endParaRPr lang="en-US" dirty="0"/>
          </a:p>
          <a:p>
            <a:r>
              <a:rPr lang="en-US" dirty="0">
                <a:solidFill>
                  <a:srgbClr val="0070C0"/>
                </a:solidFill>
              </a:rPr>
              <a:t>Arithmetic intensity</a:t>
            </a:r>
            <a:r>
              <a:rPr lang="en-US" dirty="0"/>
              <a:t>: how much math you do per byte of data you bring from memory</a:t>
            </a:r>
          </a:p>
          <a:p>
            <a:endParaRPr lang="en-US" dirty="0"/>
          </a:p>
          <a:p>
            <a:endParaRPr lang="en-US" dirty="0"/>
          </a:p>
          <a:p>
            <a:r>
              <a:rPr lang="en-US" dirty="0"/>
              <a:t>You can be in one of three cases:</a:t>
            </a:r>
          </a:p>
          <a:p>
            <a:pPr lvl="2"/>
            <a:endParaRPr lang="en-US" dirty="0"/>
          </a:p>
          <a:p>
            <a:pPr lvl="1"/>
            <a:r>
              <a:rPr lang="en-US" dirty="0"/>
              <a:t>Case 1: compute bound</a:t>
            </a:r>
          </a:p>
          <a:p>
            <a:pPr lvl="2"/>
            <a:r>
              <a:rPr lang="en-US" dirty="0"/>
              <a:t>That is, high arithmetic intensity – the ALU works a lot, not a whole amount of data movement to/from memory</a:t>
            </a:r>
          </a:p>
          <a:p>
            <a:pPr lvl="2"/>
            <a:endParaRPr lang="en-US" dirty="0"/>
          </a:p>
          <a:p>
            <a:pPr lvl="1"/>
            <a:r>
              <a:rPr lang="en-US" dirty="0"/>
              <a:t>Case 2: memory bound</a:t>
            </a:r>
          </a:p>
          <a:p>
            <a:pPr lvl="2"/>
            <a:r>
              <a:rPr lang="en-US" dirty="0"/>
              <a:t>You are moving data back and forth, likely only small parts of the data moved gets changed and/or used</a:t>
            </a:r>
          </a:p>
          <a:p>
            <a:pPr lvl="2"/>
            <a:r>
              <a:rPr lang="en-US" dirty="0"/>
              <a:t>Think cache misses</a:t>
            </a:r>
          </a:p>
          <a:p>
            <a:pPr lvl="2"/>
            <a:endParaRPr lang="en-US" dirty="0"/>
          </a:p>
          <a:p>
            <a:pPr lvl="1"/>
            <a:r>
              <a:rPr lang="en-US" dirty="0"/>
              <a:t>Case 3: “Middle-earth” (J. R. R. Tolkien)</a:t>
            </a:r>
          </a:p>
          <a:p>
            <a:pPr lvl="2"/>
            <a:r>
              <a:rPr lang="en-US" dirty="0"/>
              <a:t>Somewhere in between compute-bound and memory-bound</a:t>
            </a:r>
          </a:p>
        </p:txBody>
      </p:sp>
      <p:sp>
        <p:nvSpPr>
          <p:cNvPr id="16" name="Slide Number Placeholder 15"/>
          <p:cNvSpPr>
            <a:spLocks noGrp="1"/>
          </p:cNvSpPr>
          <p:nvPr>
            <p:ph type="sldNum" sz="quarter" idx="12"/>
          </p:nvPr>
        </p:nvSpPr>
        <p:spPr/>
        <p:txBody>
          <a:bodyPr/>
          <a:lstStyle/>
          <a:p>
            <a:fld id="{198C497F-F93A-415D-AE85-6EDF5BB63A7F}" type="slidenum">
              <a:rPr lang="en-US" altLang="en-US" smtClean="0"/>
              <a:pPr/>
              <a:t>76</a:t>
            </a:fld>
            <a:endParaRPr lang="en-US" altLang="en-US"/>
          </a:p>
        </p:txBody>
      </p:sp>
    </p:spTree>
    <p:extLst>
      <p:ext uri="{BB962C8B-B14F-4D97-AF65-F5344CB8AC3E}">
        <p14:creationId xmlns:p14="http://schemas.microsoft.com/office/powerpoint/2010/main" val="339341174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p:nvPr/>
        </p:nvSpPr>
        <p:spPr>
          <a:xfrm flipH="1">
            <a:off x="2645571" y="3657600"/>
            <a:ext cx="6172200" cy="1219200"/>
          </a:xfrm>
          <a:prstGeom prst="rtTriangle">
            <a:avLst/>
          </a:prstGeom>
          <a:solidFill>
            <a:srgbClr val="FF993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Arithmetic Intensity: Putting things in perspective</a:t>
            </a:r>
          </a:p>
        </p:txBody>
      </p:sp>
      <p:sp>
        <p:nvSpPr>
          <p:cNvPr id="16" name="Slide Number Placeholder 15"/>
          <p:cNvSpPr>
            <a:spLocks noGrp="1"/>
          </p:cNvSpPr>
          <p:nvPr>
            <p:ph type="sldNum" sz="quarter" idx="12"/>
          </p:nvPr>
        </p:nvSpPr>
        <p:spPr/>
        <p:txBody>
          <a:bodyPr/>
          <a:lstStyle/>
          <a:p>
            <a:fld id="{198C497F-F93A-415D-AE85-6EDF5BB63A7F}" type="slidenum">
              <a:rPr lang="en-US" altLang="en-US" smtClean="0"/>
              <a:pPr/>
              <a:t>77</a:t>
            </a:fld>
            <a:endParaRPr lang="en-US" altLang="en-US"/>
          </a:p>
        </p:txBody>
      </p:sp>
      <p:sp>
        <p:nvSpPr>
          <p:cNvPr id="5" name="TextBox 4"/>
          <p:cNvSpPr txBox="1"/>
          <p:nvPr/>
        </p:nvSpPr>
        <p:spPr>
          <a:xfrm>
            <a:off x="8782091" y="4036378"/>
            <a:ext cx="1149674" cy="369332"/>
          </a:xfrm>
          <a:prstGeom prst="rect">
            <a:avLst/>
          </a:prstGeom>
          <a:noFill/>
        </p:spPr>
        <p:txBody>
          <a:bodyPr wrap="none" rtlCol="0">
            <a:spAutoFit/>
          </a:bodyPr>
          <a:lstStyle/>
          <a:p>
            <a:r>
              <a:rPr lang="en-US" dirty="0">
                <a:solidFill>
                  <a:srgbClr val="000000"/>
                </a:solidFill>
              </a:rPr>
              <a:t>FLOP/Byte</a:t>
            </a:r>
          </a:p>
        </p:txBody>
      </p:sp>
      <p:sp>
        <p:nvSpPr>
          <p:cNvPr id="6" name="Left Arrow 5"/>
          <p:cNvSpPr/>
          <p:nvPr/>
        </p:nvSpPr>
        <p:spPr>
          <a:xfrm>
            <a:off x="2715908" y="2731532"/>
            <a:ext cx="1170883" cy="381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61381" y="2186464"/>
            <a:ext cx="1650965" cy="369332"/>
          </a:xfrm>
          <a:prstGeom prst="rect">
            <a:avLst/>
          </a:prstGeom>
          <a:noFill/>
        </p:spPr>
        <p:txBody>
          <a:bodyPr wrap="none" rtlCol="0">
            <a:spAutoFit/>
          </a:bodyPr>
          <a:lstStyle/>
          <a:p>
            <a:r>
              <a:rPr lang="en-US" dirty="0">
                <a:solidFill>
                  <a:srgbClr val="000000"/>
                </a:solidFill>
              </a:rPr>
              <a:t>Memory bound</a:t>
            </a:r>
          </a:p>
        </p:txBody>
      </p:sp>
      <p:sp>
        <p:nvSpPr>
          <p:cNvPr id="8" name="Left Arrow 7"/>
          <p:cNvSpPr/>
          <p:nvPr/>
        </p:nvSpPr>
        <p:spPr>
          <a:xfrm flipH="1">
            <a:off x="7684871" y="2731532"/>
            <a:ext cx="991127" cy="381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100930" y="2320223"/>
            <a:ext cx="1709827" cy="369332"/>
          </a:xfrm>
          <a:prstGeom prst="rect">
            <a:avLst/>
          </a:prstGeom>
          <a:noFill/>
        </p:spPr>
        <p:txBody>
          <a:bodyPr wrap="none" rtlCol="0">
            <a:spAutoFit/>
          </a:bodyPr>
          <a:lstStyle/>
          <a:p>
            <a:r>
              <a:rPr lang="en-US" dirty="0">
                <a:solidFill>
                  <a:srgbClr val="000000"/>
                </a:solidFill>
              </a:rPr>
              <a:t>Compute bound</a:t>
            </a:r>
          </a:p>
        </p:txBody>
      </p:sp>
      <p:sp>
        <p:nvSpPr>
          <p:cNvPr id="13" name="TextBox 12"/>
          <p:cNvSpPr txBox="1"/>
          <p:nvPr/>
        </p:nvSpPr>
        <p:spPr>
          <a:xfrm>
            <a:off x="2529664" y="5269468"/>
            <a:ext cx="771686" cy="369332"/>
          </a:xfrm>
          <a:prstGeom prst="rect">
            <a:avLst/>
          </a:prstGeom>
          <a:noFill/>
        </p:spPr>
        <p:txBody>
          <a:bodyPr wrap="none" rtlCol="0">
            <a:spAutoFit/>
          </a:bodyPr>
          <a:lstStyle/>
          <a:p>
            <a:r>
              <a:rPr lang="en-US" dirty="0">
                <a:solidFill>
                  <a:srgbClr val="000000"/>
                </a:solidFill>
              </a:rPr>
              <a:t>SAXPY</a:t>
            </a:r>
          </a:p>
        </p:txBody>
      </p:sp>
      <p:cxnSp>
        <p:nvCxnSpPr>
          <p:cNvPr id="18" name="Straight Connector 17"/>
          <p:cNvCxnSpPr/>
          <p:nvPr/>
        </p:nvCxnSpPr>
        <p:spPr>
          <a:xfrm rot="5400000">
            <a:off x="2796364" y="5067300"/>
            <a:ext cx="38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152513" y="5269468"/>
            <a:ext cx="508473" cy="369332"/>
          </a:xfrm>
          <a:prstGeom prst="rect">
            <a:avLst/>
          </a:prstGeom>
          <a:noFill/>
        </p:spPr>
        <p:txBody>
          <a:bodyPr wrap="none" rtlCol="0">
            <a:spAutoFit/>
          </a:bodyPr>
          <a:lstStyle/>
          <a:p>
            <a:r>
              <a:rPr lang="en-US" dirty="0">
                <a:solidFill>
                  <a:srgbClr val="000000"/>
                </a:solidFill>
              </a:rPr>
              <a:t>FFT</a:t>
            </a:r>
          </a:p>
        </p:txBody>
      </p:sp>
      <p:cxnSp>
        <p:nvCxnSpPr>
          <p:cNvPr id="21" name="Straight Connector 20"/>
          <p:cNvCxnSpPr/>
          <p:nvPr/>
        </p:nvCxnSpPr>
        <p:spPr>
          <a:xfrm rot="5400000">
            <a:off x="6265071" y="5067300"/>
            <a:ext cx="38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151472" y="5269468"/>
            <a:ext cx="1871025" cy="538609"/>
          </a:xfrm>
          <a:prstGeom prst="rect">
            <a:avLst/>
          </a:prstGeom>
          <a:noFill/>
        </p:spPr>
        <p:txBody>
          <a:bodyPr wrap="none" rtlCol="0">
            <a:spAutoFit/>
          </a:bodyPr>
          <a:lstStyle/>
          <a:p>
            <a:r>
              <a:rPr lang="en-US" dirty="0">
                <a:solidFill>
                  <a:srgbClr val="000000"/>
                </a:solidFill>
              </a:rPr>
              <a:t>SGEMM</a:t>
            </a:r>
            <a:br>
              <a:rPr lang="en-US" dirty="0">
                <a:solidFill>
                  <a:srgbClr val="000000"/>
                </a:solidFill>
              </a:rPr>
            </a:br>
            <a:r>
              <a:rPr lang="en-US" sz="1100" dirty="0">
                <a:solidFill>
                  <a:srgbClr val="000000"/>
                </a:solidFill>
              </a:rPr>
              <a:t>(matrix-matrix multiplication)</a:t>
            </a:r>
            <a:endParaRPr lang="en-US" dirty="0">
              <a:solidFill>
                <a:srgbClr val="000000"/>
              </a:solidFill>
            </a:endParaRPr>
          </a:p>
        </p:txBody>
      </p:sp>
      <p:cxnSp>
        <p:nvCxnSpPr>
          <p:cNvPr id="24" name="Straight Connector 23"/>
          <p:cNvCxnSpPr/>
          <p:nvPr/>
        </p:nvCxnSpPr>
        <p:spPr>
          <a:xfrm rot="5400000">
            <a:off x="7494371" y="5067300"/>
            <a:ext cx="38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ight Brace 2">
            <a:extLst>
              <a:ext uri="{FF2B5EF4-FFF2-40B4-BE49-F238E27FC236}">
                <a16:creationId xmlns:a16="http://schemas.microsoft.com/office/drawing/2014/main" id="{1CCB6689-F54B-4B11-B191-8230C6930761}"/>
              </a:ext>
            </a:extLst>
          </p:cNvPr>
          <p:cNvSpPr/>
          <p:nvPr/>
        </p:nvSpPr>
        <p:spPr>
          <a:xfrm rot="16200000">
            <a:off x="5615433" y="1760257"/>
            <a:ext cx="232476" cy="2091073"/>
          </a:xfrm>
          <a:prstGeom prst="rightBrace">
            <a:avLst>
              <a:gd name="adj1" fmla="val 25307"/>
              <a:gd name="adj2" fmla="val 5249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0182E1E1-D270-45B9-8310-953BB04F2DF8}"/>
              </a:ext>
            </a:extLst>
          </p:cNvPr>
          <p:cNvSpPr/>
          <p:nvPr/>
        </p:nvSpPr>
        <p:spPr>
          <a:xfrm>
            <a:off x="5089630" y="1958370"/>
            <a:ext cx="1687578" cy="646331"/>
          </a:xfrm>
          <a:prstGeom prst="rect">
            <a:avLst/>
          </a:prstGeom>
        </p:spPr>
        <p:txBody>
          <a:bodyPr wrap="none">
            <a:spAutoFit/>
          </a:bodyPr>
          <a:lstStyle/>
          <a:p>
            <a:r>
              <a:rPr lang="en-US" dirty="0"/>
              <a:t>J. R. R. Tolkien’s </a:t>
            </a:r>
            <a:br>
              <a:rPr lang="en-US" dirty="0"/>
            </a:br>
            <a:r>
              <a:rPr lang="en-US" dirty="0"/>
              <a:t>“Middle-earth”</a:t>
            </a:r>
          </a:p>
        </p:txBody>
      </p:sp>
    </p:spTree>
    <p:extLst>
      <p:ext uri="{BB962C8B-B14F-4D97-AF65-F5344CB8AC3E}">
        <p14:creationId xmlns:p14="http://schemas.microsoft.com/office/powerpoint/2010/main" val="33409620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P spid="2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Optimization Technique: Fusing Transformations</a:t>
            </a:r>
          </a:p>
        </p:txBody>
      </p:sp>
      <p:sp>
        <p:nvSpPr>
          <p:cNvPr id="9" name="Slide Number Placeholder 8"/>
          <p:cNvSpPr>
            <a:spLocks noGrp="1"/>
          </p:cNvSpPr>
          <p:nvPr>
            <p:ph type="sldNum" sz="quarter" idx="12"/>
          </p:nvPr>
        </p:nvSpPr>
        <p:spPr/>
        <p:txBody>
          <a:bodyPr/>
          <a:lstStyle/>
          <a:p>
            <a:fld id="{198C497F-F93A-415D-AE85-6EDF5BB63A7F}" type="slidenum">
              <a:rPr lang="en-US" altLang="en-US" smtClean="0"/>
              <a:pPr/>
              <a:t>78</a:t>
            </a:fld>
            <a:endParaRPr lang="en-US" altLang="en-US"/>
          </a:p>
        </p:txBody>
      </p:sp>
      <p:sp>
        <p:nvSpPr>
          <p:cNvPr id="3" name="Rectangle 2"/>
          <p:cNvSpPr/>
          <p:nvPr/>
        </p:nvSpPr>
        <p:spPr>
          <a:xfrm>
            <a:off x="1883044" y="4232329"/>
            <a:ext cx="4572000" cy="861774"/>
          </a:xfrm>
          <a:prstGeom prst="rect">
            <a:avLst/>
          </a:prstGeom>
        </p:spPr>
        <p:txBody>
          <a:bodyPr>
            <a:spAutoFit/>
          </a:bodyPr>
          <a:lstStyle/>
          <a:p>
            <a:r>
              <a:rPr lang="nn-NO" sz="1600" b="1" dirty="0">
                <a:solidFill>
                  <a:srgbClr val="6AB825"/>
                </a:solidFill>
                <a:latin typeface="Courier New"/>
              </a:rPr>
              <a:t>for</a:t>
            </a:r>
            <a:r>
              <a:rPr lang="nn-NO" sz="1600" b="1" dirty="0">
                <a:solidFill>
                  <a:srgbClr val="000000"/>
                </a:solidFill>
                <a:latin typeface="Courier New"/>
              </a:rPr>
              <a:t> (</a:t>
            </a:r>
            <a:r>
              <a:rPr lang="nn-NO" sz="1600" b="1" dirty="0">
                <a:solidFill>
                  <a:srgbClr val="6AB825"/>
                </a:solidFill>
                <a:latin typeface="Courier New"/>
              </a:rPr>
              <a:t>int</a:t>
            </a:r>
            <a:r>
              <a:rPr lang="nn-NO" sz="1600" b="1" dirty="0">
                <a:solidFill>
                  <a:srgbClr val="000000"/>
                </a:solidFill>
                <a:latin typeface="Courier New"/>
              </a:rPr>
              <a:t> i = 0; i &lt; N; i++)</a:t>
            </a:r>
          </a:p>
          <a:p>
            <a:r>
              <a:rPr lang="en-US" sz="1600" dirty="0">
                <a:solidFill>
                  <a:srgbClr val="000000"/>
                </a:solidFill>
                <a:latin typeface="Courier New"/>
              </a:rPr>
              <a:t>    U[</a:t>
            </a:r>
            <a:r>
              <a:rPr lang="en-US" sz="1600" dirty="0" err="1">
                <a:solidFill>
                  <a:srgbClr val="000000"/>
                </a:solidFill>
                <a:latin typeface="Courier New"/>
              </a:rPr>
              <a:t>i</a:t>
            </a:r>
            <a:r>
              <a:rPr lang="en-US" sz="1600" dirty="0">
                <a:solidFill>
                  <a:srgbClr val="000000"/>
                </a:solidFill>
                <a:latin typeface="Courier New"/>
              </a:rPr>
              <a:t>] = </a:t>
            </a:r>
            <a:r>
              <a:rPr lang="en-US" sz="1600" dirty="0">
                <a:solidFill>
                  <a:srgbClr val="0070C0"/>
                </a:solidFill>
                <a:latin typeface="Courier New"/>
              </a:rPr>
              <a:t>F</a:t>
            </a:r>
            <a:r>
              <a:rPr lang="en-US" sz="1600" dirty="0">
                <a:solidFill>
                  <a:srgbClr val="000000"/>
                </a:solidFill>
                <a:latin typeface="Courier New"/>
              </a:rPr>
              <a:t>(X[</a:t>
            </a:r>
            <a:r>
              <a:rPr lang="en-US" sz="1600" dirty="0" err="1">
                <a:solidFill>
                  <a:srgbClr val="000000"/>
                </a:solidFill>
                <a:latin typeface="Courier New"/>
              </a:rPr>
              <a:t>i</a:t>
            </a:r>
            <a:r>
              <a:rPr lang="en-US" sz="1600" dirty="0">
                <a:solidFill>
                  <a:srgbClr val="000000"/>
                </a:solidFill>
                <a:latin typeface="Courier New"/>
              </a:rPr>
              <a:t>],Y[</a:t>
            </a:r>
            <a:r>
              <a:rPr lang="en-US" sz="1600" dirty="0" err="1">
                <a:solidFill>
                  <a:srgbClr val="000000"/>
                </a:solidFill>
                <a:latin typeface="Courier New"/>
              </a:rPr>
              <a:t>i</a:t>
            </a:r>
            <a:r>
              <a:rPr lang="en-US" sz="1600" dirty="0">
                <a:solidFill>
                  <a:srgbClr val="000000"/>
                </a:solidFill>
                <a:latin typeface="Courier New"/>
              </a:rPr>
              <a:t>],Z[</a:t>
            </a:r>
            <a:r>
              <a:rPr lang="en-US" sz="1600" dirty="0" err="1">
                <a:solidFill>
                  <a:srgbClr val="000000"/>
                </a:solidFill>
                <a:latin typeface="Courier New"/>
              </a:rPr>
              <a:t>i</a:t>
            </a:r>
            <a:r>
              <a:rPr lang="en-US" sz="1600" dirty="0">
                <a:solidFill>
                  <a:srgbClr val="000000"/>
                </a:solidFill>
                <a:latin typeface="Courier New"/>
              </a:rPr>
              <a:t>]);</a:t>
            </a:r>
          </a:p>
          <a:p>
            <a:endParaRPr lang="en-US" sz="1600" dirty="0">
              <a:solidFill>
                <a:srgbClr val="D0D0D0"/>
              </a:solidFill>
              <a:latin typeface="Courier New"/>
            </a:endParaRPr>
          </a:p>
        </p:txBody>
      </p:sp>
      <p:sp>
        <p:nvSpPr>
          <p:cNvPr id="5" name="Rectangle 4"/>
          <p:cNvSpPr/>
          <p:nvPr/>
        </p:nvSpPr>
        <p:spPr>
          <a:xfrm>
            <a:off x="1883044" y="5123155"/>
            <a:ext cx="4572000" cy="861774"/>
          </a:xfrm>
          <a:prstGeom prst="rect">
            <a:avLst/>
          </a:prstGeom>
        </p:spPr>
        <p:txBody>
          <a:bodyPr>
            <a:spAutoFit/>
          </a:bodyPr>
          <a:lstStyle/>
          <a:p>
            <a:r>
              <a:rPr lang="nn-NO" sz="1600" b="1" dirty="0">
                <a:solidFill>
                  <a:srgbClr val="6AB825"/>
                </a:solidFill>
                <a:latin typeface="Courier New"/>
              </a:rPr>
              <a:t>for</a:t>
            </a:r>
            <a:r>
              <a:rPr lang="nn-NO" sz="1600" b="1" dirty="0">
                <a:solidFill>
                  <a:srgbClr val="000000"/>
                </a:solidFill>
                <a:latin typeface="Courier New"/>
              </a:rPr>
              <a:t> (</a:t>
            </a:r>
            <a:r>
              <a:rPr lang="nn-NO" sz="1600" b="1" dirty="0">
                <a:solidFill>
                  <a:srgbClr val="6AB825"/>
                </a:solidFill>
                <a:latin typeface="Courier New"/>
              </a:rPr>
              <a:t>int</a:t>
            </a:r>
            <a:r>
              <a:rPr lang="nn-NO" sz="1600" b="1" dirty="0">
                <a:solidFill>
                  <a:srgbClr val="000000"/>
                </a:solidFill>
                <a:latin typeface="Courier New"/>
              </a:rPr>
              <a:t> i = 0; i &lt; N; i++)</a:t>
            </a:r>
          </a:p>
          <a:p>
            <a:r>
              <a:rPr lang="en-US" sz="1600" dirty="0">
                <a:solidFill>
                  <a:srgbClr val="000000"/>
                </a:solidFill>
                <a:latin typeface="Courier New"/>
              </a:rPr>
              <a:t>    V[</a:t>
            </a:r>
            <a:r>
              <a:rPr lang="en-US" sz="1600" dirty="0" err="1">
                <a:solidFill>
                  <a:srgbClr val="000000"/>
                </a:solidFill>
                <a:latin typeface="Courier New"/>
              </a:rPr>
              <a:t>i</a:t>
            </a:r>
            <a:r>
              <a:rPr lang="en-US" sz="1600" dirty="0">
                <a:solidFill>
                  <a:srgbClr val="000000"/>
                </a:solidFill>
                <a:latin typeface="Courier New"/>
              </a:rPr>
              <a:t>] = </a:t>
            </a:r>
            <a:r>
              <a:rPr lang="en-US" sz="1600" dirty="0">
                <a:solidFill>
                  <a:srgbClr val="0070C0"/>
                </a:solidFill>
                <a:latin typeface="Courier New"/>
              </a:rPr>
              <a:t>G</a:t>
            </a:r>
            <a:r>
              <a:rPr lang="en-US" sz="1600" dirty="0">
                <a:solidFill>
                  <a:srgbClr val="000000"/>
                </a:solidFill>
                <a:latin typeface="Courier New"/>
              </a:rPr>
              <a:t>(X[</a:t>
            </a:r>
            <a:r>
              <a:rPr lang="en-US" sz="1600" dirty="0" err="1">
                <a:solidFill>
                  <a:srgbClr val="000000"/>
                </a:solidFill>
                <a:latin typeface="Courier New"/>
              </a:rPr>
              <a:t>i</a:t>
            </a:r>
            <a:r>
              <a:rPr lang="en-US" sz="1600" dirty="0">
                <a:solidFill>
                  <a:srgbClr val="000000"/>
                </a:solidFill>
                <a:latin typeface="Courier New"/>
              </a:rPr>
              <a:t>],Y[</a:t>
            </a:r>
            <a:r>
              <a:rPr lang="en-US" sz="1600" dirty="0" err="1">
                <a:solidFill>
                  <a:srgbClr val="000000"/>
                </a:solidFill>
                <a:latin typeface="Courier New"/>
              </a:rPr>
              <a:t>i</a:t>
            </a:r>
            <a:r>
              <a:rPr lang="en-US" sz="1600" dirty="0">
                <a:solidFill>
                  <a:srgbClr val="000000"/>
                </a:solidFill>
                <a:latin typeface="Courier New"/>
              </a:rPr>
              <a:t>],Z[</a:t>
            </a:r>
            <a:r>
              <a:rPr lang="en-US" sz="1600" dirty="0" err="1">
                <a:solidFill>
                  <a:srgbClr val="000000"/>
                </a:solidFill>
                <a:latin typeface="Courier New"/>
              </a:rPr>
              <a:t>i</a:t>
            </a:r>
            <a:r>
              <a:rPr lang="en-US" sz="1600" dirty="0">
                <a:solidFill>
                  <a:srgbClr val="000000"/>
                </a:solidFill>
                <a:latin typeface="Courier New"/>
              </a:rPr>
              <a:t>]);</a:t>
            </a:r>
          </a:p>
          <a:p>
            <a:endParaRPr lang="en-US" sz="1600" dirty="0">
              <a:solidFill>
                <a:srgbClr val="D0D0D0"/>
              </a:solidFill>
              <a:latin typeface="Courier New"/>
            </a:endParaRPr>
          </a:p>
        </p:txBody>
      </p:sp>
      <p:sp>
        <p:nvSpPr>
          <p:cNvPr id="6" name="Rectangle 5"/>
          <p:cNvSpPr/>
          <p:nvPr/>
        </p:nvSpPr>
        <p:spPr>
          <a:xfrm>
            <a:off x="6607444" y="4232330"/>
            <a:ext cx="4572000" cy="1323439"/>
          </a:xfrm>
          <a:prstGeom prst="rect">
            <a:avLst/>
          </a:prstGeom>
        </p:spPr>
        <p:txBody>
          <a:bodyPr>
            <a:spAutoFit/>
          </a:bodyPr>
          <a:lstStyle/>
          <a:p>
            <a:r>
              <a:rPr lang="nn-NO" sz="1600" b="1" dirty="0">
                <a:solidFill>
                  <a:srgbClr val="6AB825"/>
                </a:solidFill>
                <a:latin typeface="Courier New"/>
              </a:rPr>
              <a:t>for</a:t>
            </a:r>
            <a:r>
              <a:rPr lang="nn-NO" sz="1600" b="1" dirty="0">
                <a:solidFill>
                  <a:srgbClr val="000000"/>
                </a:solidFill>
                <a:latin typeface="Courier New"/>
              </a:rPr>
              <a:t> (</a:t>
            </a:r>
            <a:r>
              <a:rPr lang="nn-NO" sz="1600" b="1" dirty="0">
                <a:solidFill>
                  <a:srgbClr val="6AB825"/>
                </a:solidFill>
                <a:latin typeface="Courier New"/>
              </a:rPr>
              <a:t>int</a:t>
            </a:r>
            <a:r>
              <a:rPr lang="nn-NO" sz="1600" b="1" dirty="0">
                <a:solidFill>
                  <a:srgbClr val="000000"/>
                </a:solidFill>
                <a:latin typeface="Courier New"/>
              </a:rPr>
              <a:t> i = 0; i &lt; N; i++)</a:t>
            </a:r>
          </a:p>
          <a:p>
            <a:r>
              <a:rPr lang="nn-NO" sz="1600" b="1" dirty="0">
                <a:solidFill>
                  <a:srgbClr val="000000"/>
                </a:solidFill>
                <a:latin typeface="Courier New"/>
              </a:rPr>
              <a:t>{</a:t>
            </a:r>
          </a:p>
          <a:p>
            <a:r>
              <a:rPr lang="en-US" sz="1600" dirty="0">
                <a:solidFill>
                  <a:srgbClr val="000000"/>
                </a:solidFill>
                <a:latin typeface="Courier New"/>
              </a:rPr>
              <a:t>    U[</a:t>
            </a:r>
            <a:r>
              <a:rPr lang="en-US" sz="1600" dirty="0" err="1">
                <a:solidFill>
                  <a:srgbClr val="000000"/>
                </a:solidFill>
                <a:latin typeface="Courier New"/>
              </a:rPr>
              <a:t>i</a:t>
            </a:r>
            <a:r>
              <a:rPr lang="en-US" sz="1600" dirty="0">
                <a:solidFill>
                  <a:srgbClr val="000000"/>
                </a:solidFill>
                <a:latin typeface="Courier New"/>
              </a:rPr>
              <a:t>] = </a:t>
            </a:r>
            <a:r>
              <a:rPr lang="en-US" sz="1600" dirty="0">
                <a:solidFill>
                  <a:srgbClr val="0070C0"/>
                </a:solidFill>
                <a:latin typeface="Courier New"/>
              </a:rPr>
              <a:t>F</a:t>
            </a:r>
            <a:r>
              <a:rPr lang="en-US" sz="1600" dirty="0">
                <a:solidFill>
                  <a:srgbClr val="000000"/>
                </a:solidFill>
                <a:latin typeface="Courier New"/>
              </a:rPr>
              <a:t>(X[</a:t>
            </a:r>
            <a:r>
              <a:rPr lang="en-US" sz="1600" dirty="0" err="1">
                <a:solidFill>
                  <a:srgbClr val="000000"/>
                </a:solidFill>
                <a:latin typeface="Courier New"/>
              </a:rPr>
              <a:t>i</a:t>
            </a:r>
            <a:r>
              <a:rPr lang="en-US" sz="1600" dirty="0">
                <a:solidFill>
                  <a:srgbClr val="000000"/>
                </a:solidFill>
                <a:latin typeface="Courier New"/>
              </a:rPr>
              <a:t>],Y[</a:t>
            </a:r>
            <a:r>
              <a:rPr lang="en-US" sz="1600" dirty="0" err="1">
                <a:solidFill>
                  <a:srgbClr val="000000"/>
                </a:solidFill>
                <a:latin typeface="Courier New"/>
              </a:rPr>
              <a:t>i</a:t>
            </a:r>
            <a:r>
              <a:rPr lang="en-US" sz="1600" dirty="0">
                <a:solidFill>
                  <a:srgbClr val="000000"/>
                </a:solidFill>
                <a:latin typeface="Courier New"/>
              </a:rPr>
              <a:t>],Z[</a:t>
            </a:r>
            <a:r>
              <a:rPr lang="en-US" sz="1600" dirty="0" err="1">
                <a:solidFill>
                  <a:srgbClr val="000000"/>
                </a:solidFill>
                <a:latin typeface="Courier New"/>
              </a:rPr>
              <a:t>i</a:t>
            </a:r>
            <a:r>
              <a:rPr lang="en-US" sz="1600" dirty="0">
                <a:solidFill>
                  <a:srgbClr val="000000"/>
                </a:solidFill>
                <a:latin typeface="Courier New"/>
              </a:rPr>
              <a:t>]);</a:t>
            </a:r>
          </a:p>
          <a:p>
            <a:r>
              <a:rPr lang="en-US" sz="1600" dirty="0">
                <a:solidFill>
                  <a:srgbClr val="000000"/>
                </a:solidFill>
                <a:latin typeface="Courier New"/>
              </a:rPr>
              <a:t>    V[</a:t>
            </a:r>
            <a:r>
              <a:rPr lang="en-US" sz="1600" dirty="0" err="1">
                <a:solidFill>
                  <a:srgbClr val="000000"/>
                </a:solidFill>
                <a:latin typeface="Courier New"/>
              </a:rPr>
              <a:t>i</a:t>
            </a:r>
            <a:r>
              <a:rPr lang="en-US" sz="1600" dirty="0">
                <a:solidFill>
                  <a:srgbClr val="000000"/>
                </a:solidFill>
                <a:latin typeface="Courier New"/>
              </a:rPr>
              <a:t>] = </a:t>
            </a:r>
            <a:r>
              <a:rPr lang="en-US" sz="1600" dirty="0">
                <a:solidFill>
                  <a:srgbClr val="0070C0"/>
                </a:solidFill>
                <a:latin typeface="Courier New"/>
              </a:rPr>
              <a:t>G</a:t>
            </a:r>
            <a:r>
              <a:rPr lang="en-US" sz="1600" dirty="0">
                <a:solidFill>
                  <a:srgbClr val="000000"/>
                </a:solidFill>
                <a:latin typeface="Courier New"/>
              </a:rPr>
              <a:t>(X[</a:t>
            </a:r>
            <a:r>
              <a:rPr lang="en-US" sz="1600" dirty="0" err="1">
                <a:solidFill>
                  <a:srgbClr val="000000"/>
                </a:solidFill>
                <a:latin typeface="Courier New"/>
              </a:rPr>
              <a:t>i</a:t>
            </a:r>
            <a:r>
              <a:rPr lang="en-US" sz="1600" dirty="0">
                <a:solidFill>
                  <a:srgbClr val="000000"/>
                </a:solidFill>
                <a:latin typeface="Courier New"/>
              </a:rPr>
              <a:t>],Y[</a:t>
            </a:r>
            <a:r>
              <a:rPr lang="en-US" sz="1600" dirty="0" err="1">
                <a:solidFill>
                  <a:srgbClr val="000000"/>
                </a:solidFill>
                <a:latin typeface="Courier New"/>
              </a:rPr>
              <a:t>i</a:t>
            </a:r>
            <a:r>
              <a:rPr lang="en-US" sz="1600" dirty="0">
                <a:solidFill>
                  <a:srgbClr val="000000"/>
                </a:solidFill>
                <a:latin typeface="Courier New"/>
              </a:rPr>
              <a:t>],Z[</a:t>
            </a:r>
            <a:r>
              <a:rPr lang="en-US" sz="1600" dirty="0" err="1">
                <a:solidFill>
                  <a:srgbClr val="000000"/>
                </a:solidFill>
                <a:latin typeface="Courier New"/>
              </a:rPr>
              <a:t>i</a:t>
            </a:r>
            <a:r>
              <a:rPr lang="en-US" sz="1600" dirty="0">
                <a:solidFill>
                  <a:srgbClr val="000000"/>
                </a:solidFill>
                <a:latin typeface="Courier New"/>
              </a:rPr>
              <a:t>]);</a:t>
            </a:r>
          </a:p>
          <a:p>
            <a:r>
              <a:rPr lang="nn-NO" sz="1600" b="1" dirty="0">
                <a:solidFill>
                  <a:srgbClr val="000000"/>
                </a:solidFill>
                <a:latin typeface="Courier New"/>
              </a:rPr>
              <a:t>}</a:t>
            </a:r>
          </a:p>
        </p:txBody>
      </p:sp>
      <p:sp>
        <p:nvSpPr>
          <p:cNvPr id="7" name="Left Brace 6"/>
          <p:cNvSpPr/>
          <p:nvPr/>
        </p:nvSpPr>
        <p:spPr>
          <a:xfrm flipH="1">
            <a:off x="6059101" y="4462333"/>
            <a:ext cx="259884" cy="1283949"/>
          </a:xfrm>
          <a:prstGeom prst="leftBrace">
            <a:avLst>
              <a:gd name="adj1" fmla="val 47491"/>
              <a:gd name="adj2" fmla="val 4219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5337660" y="5984929"/>
            <a:ext cx="1329210" cy="369332"/>
          </a:xfrm>
          <a:prstGeom prst="rect">
            <a:avLst/>
          </a:prstGeom>
          <a:noFill/>
        </p:spPr>
        <p:txBody>
          <a:bodyPr wrap="none" rtlCol="0">
            <a:spAutoFit/>
          </a:bodyPr>
          <a:lstStyle/>
          <a:p>
            <a:r>
              <a:rPr lang="en-US" b="1" dirty="0">
                <a:solidFill>
                  <a:srgbClr val="C00000"/>
                </a:solidFill>
              </a:rPr>
              <a:t>Loop Fusion</a:t>
            </a:r>
          </a:p>
        </p:txBody>
      </p:sp>
      <p:sp>
        <p:nvSpPr>
          <p:cNvPr id="14" name="Content Placeholder 2">
            <a:extLst>
              <a:ext uri="{FF2B5EF4-FFF2-40B4-BE49-F238E27FC236}">
                <a16:creationId xmlns:a16="http://schemas.microsoft.com/office/drawing/2014/main" id="{ABA26E65-13C1-4BB1-AE7A-1EA93AF6E423}"/>
              </a:ext>
            </a:extLst>
          </p:cNvPr>
          <p:cNvSpPr txBox="1">
            <a:spLocks/>
          </p:cNvSpPr>
          <p:nvPr/>
        </p:nvSpPr>
        <p:spPr>
          <a:xfrm>
            <a:off x="453871" y="1348993"/>
            <a:ext cx="11096787" cy="2587740"/>
          </a:xfrm>
          <a:prstGeom prst="rect">
            <a:avLst/>
          </a:prstGeom>
        </p:spPr>
        <p:txBody>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r>
              <a:rPr lang="en-US" sz="2400" dirty="0"/>
              <a:t>One way to move the needle from “memory bound” towards “compute bound”</a:t>
            </a:r>
          </a:p>
          <a:p>
            <a:r>
              <a:rPr lang="en-US" sz="2400" dirty="0"/>
              <a:t>Basic idea</a:t>
            </a:r>
          </a:p>
          <a:p>
            <a:pPr lvl="1"/>
            <a:r>
              <a:rPr lang="en-US" sz="2000" dirty="0"/>
              <a:t>Do not bring data into cache twice</a:t>
            </a:r>
          </a:p>
          <a:p>
            <a:pPr lvl="1"/>
            <a:r>
              <a:rPr lang="en-US" sz="2000" dirty="0"/>
              <a:t>If you use data X, Y, and Z – bring this data from memory once and then forget about it</a:t>
            </a:r>
          </a:p>
          <a:p>
            <a:r>
              <a:rPr lang="en-US" sz="2400" dirty="0"/>
              <a:t>Why is it better?</a:t>
            </a:r>
          </a:p>
          <a:p>
            <a:pPr lvl="1"/>
            <a:r>
              <a:rPr lang="en-US" sz="2000" dirty="0"/>
              <a:t>You avoid memory traffic</a:t>
            </a:r>
          </a:p>
        </p:txBody>
      </p:sp>
    </p:spTree>
    <p:extLst>
      <p:ext uri="{BB962C8B-B14F-4D97-AF65-F5344CB8AC3E}">
        <p14:creationId xmlns:p14="http://schemas.microsoft.com/office/powerpoint/2010/main" val="34106849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Fusing transformations on previous slide</a:t>
            </a:r>
          </a:p>
        </p:txBody>
      </p:sp>
      <p:sp>
        <p:nvSpPr>
          <p:cNvPr id="87" name="Slide Number Placeholder 86"/>
          <p:cNvSpPr>
            <a:spLocks noGrp="1"/>
          </p:cNvSpPr>
          <p:nvPr>
            <p:ph type="sldNum" sz="quarter" idx="12"/>
          </p:nvPr>
        </p:nvSpPr>
        <p:spPr/>
        <p:txBody>
          <a:bodyPr/>
          <a:lstStyle/>
          <a:p>
            <a:fld id="{198C497F-F93A-415D-AE85-6EDF5BB63A7F}" type="slidenum">
              <a:rPr lang="en-US" altLang="en-US" smtClean="0"/>
              <a:pPr/>
              <a:t>79</a:t>
            </a:fld>
            <a:endParaRPr lang="en-US" altLang="en-US"/>
          </a:p>
        </p:txBody>
      </p:sp>
      <p:sp>
        <p:nvSpPr>
          <p:cNvPr id="50" name="TextBox 49"/>
          <p:cNvSpPr txBox="1"/>
          <p:nvPr/>
        </p:nvSpPr>
        <p:spPr>
          <a:xfrm>
            <a:off x="1600201" y="1903550"/>
            <a:ext cx="3191002" cy="461665"/>
          </a:xfrm>
          <a:prstGeom prst="rect">
            <a:avLst/>
          </a:prstGeom>
          <a:noFill/>
        </p:spPr>
        <p:txBody>
          <a:bodyPr wrap="none" rtlCol="0">
            <a:spAutoFit/>
          </a:bodyPr>
          <a:lstStyle/>
          <a:p>
            <a:pPr algn="ctr"/>
            <a:r>
              <a:rPr lang="en-US" sz="2400" dirty="0">
                <a:solidFill>
                  <a:srgbClr val="000000"/>
                </a:solidFill>
                <a:latin typeface="+mj-lt"/>
              </a:rPr>
              <a:t>Original implementation</a:t>
            </a:r>
          </a:p>
        </p:txBody>
      </p:sp>
      <p:sp>
        <p:nvSpPr>
          <p:cNvPr id="91" name="TextBox 90"/>
          <p:cNvSpPr txBox="1"/>
          <p:nvPr/>
        </p:nvSpPr>
        <p:spPr>
          <a:xfrm>
            <a:off x="5897059" y="1905349"/>
            <a:ext cx="4278352" cy="461665"/>
          </a:xfrm>
          <a:prstGeom prst="rect">
            <a:avLst/>
          </a:prstGeom>
          <a:noFill/>
        </p:spPr>
        <p:txBody>
          <a:bodyPr wrap="none" rtlCol="0">
            <a:spAutoFit/>
          </a:bodyPr>
          <a:lstStyle/>
          <a:p>
            <a:pPr algn="ctr"/>
            <a:r>
              <a:rPr lang="en-US" sz="2400" dirty="0">
                <a:solidFill>
                  <a:srgbClr val="000000"/>
                </a:solidFill>
                <a:latin typeface="+mj-lt"/>
              </a:rPr>
              <a:t>More thoughtful implementation</a:t>
            </a:r>
          </a:p>
        </p:txBody>
      </p:sp>
      <p:grpSp>
        <p:nvGrpSpPr>
          <p:cNvPr id="3" name="Group 96"/>
          <p:cNvGrpSpPr/>
          <p:nvPr/>
        </p:nvGrpSpPr>
        <p:grpSpPr>
          <a:xfrm>
            <a:off x="6010760" y="2667711"/>
            <a:ext cx="3708404" cy="1795641"/>
            <a:chOff x="457200" y="2331914"/>
            <a:chExt cx="3708404" cy="1795641"/>
          </a:xfrm>
        </p:grpSpPr>
        <p:sp>
          <p:nvSpPr>
            <p:cNvPr id="98" name="Rectangle 97"/>
            <p:cNvSpPr/>
            <p:nvPr/>
          </p:nvSpPr>
          <p:spPr>
            <a:xfrm>
              <a:off x="457200" y="2331914"/>
              <a:ext cx="1782886" cy="178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p:cNvSpPr/>
            <p:nvPr/>
          </p:nvSpPr>
          <p:spPr>
            <a:xfrm>
              <a:off x="3381134" y="2331914"/>
              <a:ext cx="784470" cy="178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p:cNvCxnSpPr/>
            <p:nvPr/>
          </p:nvCxnSpPr>
          <p:spPr>
            <a:xfrm>
              <a:off x="2264020" y="3544276"/>
              <a:ext cx="1141047" cy="1486"/>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57200" y="3758223"/>
              <a:ext cx="574196" cy="369332"/>
            </a:xfrm>
            <a:prstGeom prst="rect">
              <a:avLst/>
            </a:prstGeom>
            <a:noFill/>
          </p:spPr>
          <p:txBody>
            <a:bodyPr wrap="none" rtlCol="0">
              <a:spAutoFit/>
            </a:bodyPr>
            <a:lstStyle/>
            <a:p>
              <a:r>
                <a:rPr lang="en-US" dirty="0"/>
                <a:t>CPU</a:t>
              </a:r>
            </a:p>
          </p:txBody>
        </p:sp>
        <p:sp>
          <p:nvSpPr>
            <p:cNvPr id="102" name="TextBox 101"/>
            <p:cNvSpPr txBox="1"/>
            <p:nvPr/>
          </p:nvSpPr>
          <p:spPr>
            <a:xfrm>
              <a:off x="3382067" y="3758223"/>
              <a:ext cx="681597" cy="369332"/>
            </a:xfrm>
            <a:prstGeom prst="rect">
              <a:avLst/>
            </a:prstGeom>
            <a:noFill/>
          </p:spPr>
          <p:txBody>
            <a:bodyPr wrap="none" rtlCol="0">
              <a:spAutoFit/>
            </a:bodyPr>
            <a:lstStyle/>
            <a:p>
              <a:r>
                <a:rPr lang="en-US" dirty="0"/>
                <a:t>Mem</a:t>
              </a:r>
            </a:p>
          </p:txBody>
        </p:sp>
        <p:sp>
          <p:nvSpPr>
            <p:cNvPr id="103" name="Rectangle 102"/>
            <p:cNvSpPr/>
            <p:nvPr/>
          </p:nvSpPr>
          <p:spPr>
            <a:xfrm>
              <a:off x="528515" y="2403229"/>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 name="Rectangle 103"/>
            <p:cNvSpPr/>
            <p:nvPr/>
          </p:nvSpPr>
          <p:spPr>
            <a:xfrm>
              <a:off x="599831"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5" name="Rectangle 104"/>
            <p:cNvSpPr/>
            <p:nvPr/>
          </p:nvSpPr>
          <p:spPr>
            <a:xfrm>
              <a:off x="813777"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6" name="Rectangle 105"/>
            <p:cNvSpPr/>
            <p:nvPr/>
          </p:nvSpPr>
          <p:spPr>
            <a:xfrm>
              <a:off x="599831"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7" name="Rectangle 106"/>
            <p:cNvSpPr/>
            <p:nvPr/>
          </p:nvSpPr>
          <p:spPr>
            <a:xfrm>
              <a:off x="813777"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8" name="Rectangle 107"/>
            <p:cNvSpPr/>
            <p:nvPr/>
          </p:nvSpPr>
          <p:spPr>
            <a:xfrm>
              <a:off x="1099039" y="2403229"/>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9" name="Rectangle 108"/>
            <p:cNvSpPr/>
            <p:nvPr/>
          </p:nvSpPr>
          <p:spPr>
            <a:xfrm>
              <a:off x="1170355"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0" name="Rectangle 109"/>
            <p:cNvSpPr/>
            <p:nvPr/>
          </p:nvSpPr>
          <p:spPr>
            <a:xfrm>
              <a:off x="1384301"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1" name="Rectangle 110"/>
            <p:cNvSpPr/>
            <p:nvPr/>
          </p:nvSpPr>
          <p:spPr>
            <a:xfrm>
              <a:off x="1170355"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2" name="Rectangle 111"/>
            <p:cNvSpPr/>
            <p:nvPr/>
          </p:nvSpPr>
          <p:spPr>
            <a:xfrm>
              <a:off x="1384301"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3" name="Rectangle 112"/>
            <p:cNvSpPr/>
            <p:nvPr/>
          </p:nvSpPr>
          <p:spPr>
            <a:xfrm>
              <a:off x="1669563" y="2403229"/>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4" name="Rectangle 113"/>
            <p:cNvSpPr/>
            <p:nvPr/>
          </p:nvSpPr>
          <p:spPr>
            <a:xfrm>
              <a:off x="1740878"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5" name="Rectangle 114"/>
            <p:cNvSpPr/>
            <p:nvPr/>
          </p:nvSpPr>
          <p:spPr>
            <a:xfrm>
              <a:off x="1954824"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6" name="Rectangle 115"/>
            <p:cNvSpPr/>
            <p:nvPr/>
          </p:nvSpPr>
          <p:spPr>
            <a:xfrm>
              <a:off x="1740878"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7" name="Rectangle 116"/>
            <p:cNvSpPr/>
            <p:nvPr/>
          </p:nvSpPr>
          <p:spPr>
            <a:xfrm>
              <a:off x="1954824"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8" name="Rectangle 117"/>
            <p:cNvSpPr/>
            <p:nvPr/>
          </p:nvSpPr>
          <p:spPr>
            <a:xfrm>
              <a:off x="1669563" y="2973753"/>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9" name="Rectangle 118"/>
            <p:cNvSpPr/>
            <p:nvPr/>
          </p:nvSpPr>
          <p:spPr>
            <a:xfrm>
              <a:off x="1740878"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0" name="Rectangle 119"/>
            <p:cNvSpPr/>
            <p:nvPr/>
          </p:nvSpPr>
          <p:spPr>
            <a:xfrm>
              <a:off x="1954824"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1" name="Rectangle 120"/>
            <p:cNvSpPr/>
            <p:nvPr/>
          </p:nvSpPr>
          <p:spPr>
            <a:xfrm>
              <a:off x="1740878"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2" name="Rectangle 121"/>
            <p:cNvSpPr/>
            <p:nvPr/>
          </p:nvSpPr>
          <p:spPr>
            <a:xfrm>
              <a:off x="1954824"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3" name="Rectangle 122"/>
            <p:cNvSpPr/>
            <p:nvPr/>
          </p:nvSpPr>
          <p:spPr>
            <a:xfrm>
              <a:off x="1099039" y="2973753"/>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4" name="Rectangle 123"/>
            <p:cNvSpPr/>
            <p:nvPr/>
          </p:nvSpPr>
          <p:spPr>
            <a:xfrm>
              <a:off x="1170355"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5" name="Rectangle 124"/>
            <p:cNvSpPr/>
            <p:nvPr/>
          </p:nvSpPr>
          <p:spPr>
            <a:xfrm>
              <a:off x="1384301"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6" name="Rectangle 125"/>
            <p:cNvSpPr/>
            <p:nvPr/>
          </p:nvSpPr>
          <p:spPr>
            <a:xfrm>
              <a:off x="1170355"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7" name="Rectangle 126"/>
            <p:cNvSpPr/>
            <p:nvPr/>
          </p:nvSpPr>
          <p:spPr>
            <a:xfrm>
              <a:off x="1384301"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8" name="Rectangle 127"/>
            <p:cNvSpPr/>
            <p:nvPr/>
          </p:nvSpPr>
          <p:spPr>
            <a:xfrm>
              <a:off x="528515" y="2973753"/>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9" name="Rectangle 128"/>
            <p:cNvSpPr/>
            <p:nvPr/>
          </p:nvSpPr>
          <p:spPr>
            <a:xfrm>
              <a:off x="599831"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0" name="Rectangle 129"/>
            <p:cNvSpPr/>
            <p:nvPr/>
          </p:nvSpPr>
          <p:spPr>
            <a:xfrm>
              <a:off x="813777"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1" name="Rectangle 130"/>
            <p:cNvSpPr/>
            <p:nvPr/>
          </p:nvSpPr>
          <p:spPr>
            <a:xfrm>
              <a:off x="599831"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2" name="Rectangle 131"/>
            <p:cNvSpPr/>
            <p:nvPr/>
          </p:nvSpPr>
          <p:spPr>
            <a:xfrm>
              <a:off x="813777"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3" name="TextBox 132"/>
            <p:cNvSpPr txBox="1"/>
            <p:nvPr/>
          </p:nvSpPr>
          <p:spPr>
            <a:xfrm>
              <a:off x="2346652" y="2485465"/>
              <a:ext cx="979371" cy="369332"/>
            </a:xfrm>
            <a:prstGeom prst="rect">
              <a:avLst/>
            </a:prstGeom>
            <a:noFill/>
          </p:spPr>
          <p:txBody>
            <a:bodyPr wrap="none" rtlCol="0">
              <a:spAutoFit/>
            </a:bodyPr>
            <a:lstStyle/>
            <a:p>
              <a:r>
                <a:rPr lang="en-US" dirty="0"/>
                <a:t>12 Bytes</a:t>
              </a:r>
            </a:p>
          </p:txBody>
        </p:sp>
        <p:sp>
          <p:nvSpPr>
            <p:cNvPr id="134" name="TextBox 133"/>
            <p:cNvSpPr txBox="1"/>
            <p:nvPr/>
          </p:nvSpPr>
          <p:spPr>
            <a:xfrm>
              <a:off x="2357490" y="3198619"/>
              <a:ext cx="862352" cy="369332"/>
            </a:xfrm>
            <a:prstGeom prst="rect">
              <a:avLst/>
            </a:prstGeom>
            <a:noFill/>
          </p:spPr>
          <p:txBody>
            <a:bodyPr wrap="none" rtlCol="0">
              <a:spAutoFit/>
            </a:bodyPr>
            <a:lstStyle/>
            <a:p>
              <a:r>
                <a:rPr lang="en-US" dirty="0"/>
                <a:t>8 Bytes</a:t>
              </a:r>
            </a:p>
          </p:txBody>
        </p:sp>
        <p:cxnSp>
          <p:nvCxnSpPr>
            <p:cNvPr id="135" name="Straight Arrow Connector 134"/>
            <p:cNvCxnSpPr/>
            <p:nvPr/>
          </p:nvCxnSpPr>
          <p:spPr>
            <a:xfrm>
              <a:off x="2264020" y="2819400"/>
              <a:ext cx="1141047" cy="1486"/>
            </a:xfrm>
            <a:prstGeom prst="straightConnector1">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 name="Group 139"/>
          <p:cNvGrpSpPr/>
          <p:nvPr/>
        </p:nvGrpSpPr>
        <p:grpSpPr>
          <a:xfrm>
            <a:off x="1438760" y="2545597"/>
            <a:ext cx="3708404" cy="1917755"/>
            <a:chOff x="457200" y="2209800"/>
            <a:chExt cx="3708404" cy="1917755"/>
          </a:xfrm>
        </p:grpSpPr>
        <p:sp>
          <p:nvSpPr>
            <p:cNvPr id="6" name="Rectangle 5"/>
            <p:cNvSpPr/>
            <p:nvPr/>
          </p:nvSpPr>
          <p:spPr>
            <a:xfrm>
              <a:off x="457200" y="2331914"/>
              <a:ext cx="1782886" cy="178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3381134" y="2331914"/>
              <a:ext cx="784470" cy="178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2264020" y="2936457"/>
              <a:ext cx="1141047" cy="1486"/>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7200" y="3758223"/>
              <a:ext cx="574196" cy="369332"/>
            </a:xfrm>
            <a:prstGeom prst="rect">
              <a:avLst/>
            </a:prstGeom>
            <a:noFill/>
          </p:spPr>
          <p:txBody>
            <a:bodyPr wrap="none" rtlCol="0">
              <a:spAutoFit/>
            </a:bodyPr>
            <a:lstStyle/>
            <a:p>
              <a:r>
                <a:rPr lang="en-US" dirty="0"/>
                <a:t>CPU</a:t>
              </a:r>
            </a:p>
          </p:txBody>
        </p:sp>
        <p:sp>
          <p:nvSpPr>
            <p:cNvPr id="10" name="TextBox 9"/>
            <p:cNvSpPr txBox="1"/>
            <p:nvPr/>
          </p:nvSpPr>
          <p:spPr>
            <a:xfrm>
              <a:off x="3382067" y="3758223"/>
              <a:ext cx="681597" cy="369332"/>
            </a:xfrm>
            <a:prstGeom prst="rect">
              <a:avLst/>
            </a:prstGeom>
            <a:noFill/>
          </p:spPr>
          <p:txBody>
            <a:bodyPr wrap="none" rtlCol="0">
              <a:spAutoFit/>
            </a:bodyPr>
            <a:lstStyle/>
            <a:p>
              <a:r>
                <a:rPr lang="en-US" dirty="0"/>
                <a:t>Mem</a:t>
              </a:r>
            </a:p>
          </p:txBody>
        </p:sp>
        <p:sp>
          <p:nvSpPr>
            <p:cNvPr id="11" name="Rectangle 10"/>
            <p:cNvSpPr/>
            <p:nvPr/>
          </p:nvSpPr>
          <p:spPr>
            <a:xfrm>
              <a:off x="528515" y="2403229"/>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599831"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Rectangle 12"/>
            <p:cNvSpPr/>
            <p:nvPr/>
          </p:nvSpPr>
          <p:spPr>
            <a:xfrm>
              <a:off x="813777"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Rectangle 13"/>
            <p:cNvSpPr/>
            <p:nvPr/>
          </p:nvSpPr>
          <p:spPr>
            <a:xfrm>
              <a:off x="599831"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ectangle 14"/>
            <p:cNvSpPr/>
            <p:nvPr/>
          </p:nvSpPr>
          <p:spPr>
            <a:xfrm>
              <a:off x="813777"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Rectangle 15"/>
            <p:cNvSpPr/>
            <p:nvPr/>
          </p:nvSpPr>
          <p:spPr>
            <a:xfrm>
              <a:off x="1099039" y="2403229"/>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1170355"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Rectangle 17"/>
            <p:cNvSpPr/>
            <p:nvPr/>
          </p:nvSpPr>
          <p:spPr>
            <a:xfrm>
              <a:off x="1384301"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1170355"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Rectangle 19"/>
            <p:cNvSpPr/>
            <p:nvPr/>
          </p:nvSpPr>
          <p:spPr>
            <a:xfrm>
              <a:off x="1384301"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p:cNvSpPr/>
            <p:nvPr/>
          </p:nvSpPr>
          <p:spPr>
            <a:xfrm>
              <a:off x="1669563" y="2403229"/>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1740878"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Rectangle 22"/>
            <p:cNvSpPr/>
            <p:nvPr/>
          </p:nvSpPr>
          <p:spPr>
            <a:xfrm>
              <a:off x="1954824"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p:cNvSpPr/>
            <p:nvPr/>
          </p:nvSpPr>
          <p:spPr>
            <a:xfrm>
              <a:off x="1740878"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Rectangle 24"/>
            <p:cNvSpPr/>
            <p:nvPr/>
          </p:nvSpPr>
          <p:spPr>
            <a:xfrm>
              <a:off x="1954824"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Rectangle 25"/>
            <p:cNvSpPr/>
            <p:nvPr/>
          </p:nvSpPr>
          <p:spPr>
            <a:xfrm>
              <a:off x="1669563" y="2973753"/>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1740878"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Rectangle 27"/>
            <p:cNvSpPr/>
            <p:nvPr/>
          </p:nvSpPr>
          <p:spPr>
            <a:xfrm>
              <a:off x="1954824"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Rectangle 28"/>
            <p:cNvSpPr/>
            <p:nvPr/>
          </p:nvSpPr>
          <p:spPr>
            <a:xfrm>
              <a:off x="1740878"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Rectangle 29"/>
            <p:cNvSpPr/>
            <p:nvPr/>
          </p:nvSpPr>
          <p:spPr>
            <a:xfrm>
              <a:off x="1954824"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Rectangle 30"/>
            <p:cNvSpPr/>
            <p:nvPr/>
          </p:nvSpPr>
          <p:spPr>
            <a:xfrm>
              <a:off x="1099039" y="2973753"/>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Rectangle 31"/>
            <p:cNvSpPr/>
            <p:nvPr/>
          </p:nvSpPr>
          <p:spPr>
            <a:xfrm>
              <a:off x="1170355"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Rectangle 32"/>
            <p:cNvSpPr/>
            <p:nvPr/>
          </p:nvSpPr>
          <p:spPr>
            <a:xfrm>
              <a:off x="1384301"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Rectangle 33"/>
            <p:cNvSpPr/>
            <p:nvPr/>
          </p:nvSpPr>
          <p:spPr>
            <a:xfrm>
              <a:off x="1170355"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Rectangle 34"/>
            <p:cNvSpPr/>
            <p:nvPr/>
          </p:nvSpPr>
          <p:spPr>
            <a:xfrm>
              <a:off x="1384301"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Rectangle 35"/>
            <p:cNvSpPr/>
            <p:nvPr/>
          </p:nvSpPr>
          <p:spPr>
            <a:xfrm>
              <a:off x="528515" y="2973753"/>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Rectangle 36"/>
            <p:cNvSpPr/>
            <p:nvPr/>
          </p:nvSpPr>
          <p:spPr>
            <a:xfrm>
              <a:off x="599831"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Rectangle 37"/>
            <p:cNvSpPr/>
            <p:nvPr/>
          </p:nvSpPr>
          <p:spPr>
            <a:xfrm>
              <a:off x="813777"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Rectangle 38"/>
            <p:cNvSpPr/>
            <p:nvPr/>
          </p:nvSpPr>
          <p:spPr>
            <a:xfrm>
              <a:off x="599831"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Rectangle 39"/>
            <p:cNvSpPr/>
            <p:nvPr/>
          </p:nvSpPr>
          <p:spPr>
            <a:xfrm>
              <a:off x="813777"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TextBox 40"/>
            <p:cNvSpPr txBox="1"/>
            <p:nvPr/>
          </p:nvSpPr>
          <p:spPr>
            <a:xfrm>
              <a:off x="2346652" y="2209800"/>
              <a:ext cx="979371" cy="369332"/>
            </a:xfrm>
            <a:prstGeom prst="rect">
              <a:avLst/>
            </a:prstGeom>
            <a:noFill/>
          </p:spPr>
          <p:txBody>
            <a:bodyPr wrap="none" rtlCol="0">
              <a:spAutoFit/>
            </a:bodyPr>
            <a:lstStyle/>
            <a:p>
              <a:r>
                <a:rPr lang="en-US" dirty="0"/>
                <a:t>12 Bytes</a:t>
              </a:r>
            </a:p>
          </p:txBody>
        </p:sp>
        <p:sp>
          <p:nvSpPr>
            <p:cNvPr id="49" name="TextBox 48"/>
            <p:cNvSpPr txBox="1"/>
            <p:nvPr/>
          </p:nvSpPr>
          <p:spPr>
            <a:xfrm>
              <a:off x="2357490" y="2590800"/>
              <a:ext cx="862352" cy="369332"/>
            </a:xfrm>
            <a:prstGeom prst="rect">
              <a:avLst/>
            </a:prstGeom>
            <a:noFill/>
          </p:spPr>
          <p:txBody>
            <a:bodyPr wrap="none" rtlCol="0">
              <a:spAutoFit/>
            </a:bodyPr>
            <a:lstStyle/>
            <a:p>
              <a:r>
                <a:rPr lang="en-US" dirty="0"/>
                <a:t>4 Bytes</a:t>
              </a:r>
            </a:p>
          </p:txBody>
        </p:sp>
        <p:cxnSp>
          <p:nvCxnSpPr>
            <p:cNvPr id="94" name="Straight Arrow Connector 93"/>
            <p:cNvCxnSpPr/>
            <p:nvPr/>
          </p:nvCxnSpPr>
          <p:spPr>
            <a:xfrm>
              <a:off x="2264020" y="2543735"/>
              <a:ext cx="1141047" cy="1486"/>
            </a:xfrm>
            <a:prstGeom prst="straightConnector1">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2264020" y="4003257"/>
              <a:ext cx="1141047" cy="1486"/>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2368632" y="3288268"/>
              <a:ext cx="979371" cy="369332"/>
            </a:xfrm>
            <a:prstGeom prst="rect">
              <a:avLst/>
            </a:prstGeom>
            <a:noFill/>
          </p:spPr>
          <p:txBody>
            <a:bodyPr wrap="none" rtlCol="0">
              <a:spAutoFit/>
            </a:bodyPr>
            <a:lstStyle/>
            <a:p>
              <a:r>
                <a:rPr lang="en-US" dirty="0"/>
                <a:t>12 Bytes</a:t>
              </a:r>
            </a:p>
          </p:txBody>
        </p:sp>
        <p:sp>
          <p:nvSpPr>
            <p:cNvPr id="138" name="TextBox 137"/>
            <p:cNvSpPr txBox="1"/>
            <p:nvPr/>
          </p:nvSpPr>
          <p:spPr>
            <a:xfrm>
              <a:off x="2379470" y="3657600"/>
              <a:ext cx="862352" cy="369332"/>
            </a:xfrm>
            <a:prstGeom prst="rect">
              <a:avLst/>
            </a:prstGeom>
            <a:noFill/>
          </p:spPr>
          <p:txBody>
            <a:bodyPr wrap="none" rtlCol="0">
              <a:spAutoFit/>
            </a:bodyPr>
            <a:lstStyle/>
            <a:p>
              <a:r>
                <a:rPr lang="en-US" dirty="0"/>
                <a:t>4 Bytes</a:t>
              </a:r>
            </a:p>
          </p:txBody>
        </p:sp>
        <p:cxnSp>
          <p:nvCxnSpPr>
            <p:cNvPr id="139" name="Straight Arrow Connector 138"/>
            <p:cNvCxnSpPr/>
            <p:nvPr/>
          </p:nvCxnSpPr>
          <p:spPr>
            <a:xfrm>
              <a:off x="2264020" y="3622203"/>
              <a:ext cx="1141047" cy="1486"/>
            </a:xfrm>
            <a:prstGeom prst="straightConnector1">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0" name="Content Placeholder 2"/>
          <p:cNvSpPr txBox="1">
            <a:spLocks/>
          </p:cNvSpPr>
          <p:nvPr/>
        </p:nvSpPr>
        <p:spPr>
          <a:xfrm>
            <a:off x="1222408" y="5562600"/>
            <a:ext cx="9216992" cy="416570"/>
          </a:xfrm>
          <a:prstGeom prst="rect">
            <a:avLst/>
          </a:prstGeom>
        </p:spPr>
        <p:txBody>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r>
              <a:rPr lang="en-US" sz="1600" dirty="0"/>
              <a:t>Memory traffic cut by a factor of 1.6 (=32/20)</a:t>
            </a:r>
            <a:endParaRPr lang="en-US" sz="1400" dirty="0"/>
          </a:p>
        </p:txBody>
      </p:sp>
    </p:spTree>
    <p:extLst>
      <p:ext uri="{BB962C8B-B14F-4D97-AF65-F5344CB8AC3E}">
        <p14:creationId xmlns:p14="http://schemas.microsoft.com/office/powerpoint/2010/main" val="152687702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34BF5E-E4AE-47E4-BC87-B465C4373E5A}"/>
              </a:ext>
            </a:extLst>
          </p:cNvPr>
          <p:cNvSpPr>
            <a:spLocks noGrp="1"/>
          </p:cNvSpPr>
          <p:nvPr>
            <p:ph type="title"/>
          </p:nvPr>
        </p:nvSpPr>
        <p:spPr/>
        <p:txBody>
          <a:bodyPr/>
          <a:lstStyle/>
          <a:p>
            <a:r>
              <a:rPr lang="en-US" dirty="0"/>
              <a:t>1) The </a:t>
            </a:r>
            <a:r>
              <a:rPr lang="en-US" dirty="0">
                <a:solidFill>
                  <a:srgbClr val="FFC000"/>
                </a:solidFill>
                <a:latin typeface="Consolas" panose="020B0609020204030204" pitchFamily="49" charset="0"/>
              </a:rPr>
              <a:t>malloc</a:t>
            </a:r>
            <a:r>
              <a:rPr lang="en-US" dirty="0"/>
              <a:t> issue, and the “first touch” story</a:t>
            </a:r>
          </a:p>
        </p:txBody>
      </p:sp>
      <p:sp>
        <p:nvSpPr>
          <p:cNvPr id="6" name="Content Placeholder 5">
            <a:extLst>
              <a:ext uri="{FF2B5EF4-FFF2-40B4-BE49-F238E27FC236}">
                <a16:creationId xmlns:a16="http://schemas.microsoft.com/office/drawing/2014/main" id="{BD0F60A3-5459-41A0-BC67-98BFC4406285}"/>
              </a:ext>
            </a:extLst>
          </p:cNvPr>
          <p:cNvSpPr>
            <a:spLocks noGrp="1"/>
          </p:cNvSpPr>
          <p:nvPr>
            <p:ph sz="half" idx="1"/>
          </p:nvPr>
        </p:nvSpPr>
        <p:spPr/>
        <p:txBody>
          <a:bodyPr>
            <a:normAutofit fontScale="92500" lnSpcReduction="20000"/>
          </a:bodyPr>
          <a:lstStyle/>
          <a:p>
            <a:r>
              <a:rPr lang="en-US" dirty="0"/>
              <a:t>Memory allocated with </a:t>
            </a:r>
            <a:r>
              <a:rPr lang="en-US" dirty="0">
                <a:latin typeface="Consolas" panose="020B0609020204030204" pitchFamily="49" charset="0"/>
              </a:rPr>
              <a:t>malloc</a:t>
            </a:r>
            <a:r>
              <a:rPr lang="en-US" dirty="0"/>
              <a:t> not actually set aside when malloc gets hit</a:t>
            </a:r>
          </a:p>
          <a:p>
            <a:pPr lvl="1"/>
            <a:r>
              <a:rPr lang="en-US" dirty="0"/>
              <a:t>That only happens when data is written to it</a:t>
            </a:r>
          </a:p>
          <a:p>
            <a:pPr lvl="1"/>
            <a:endParaRPr lang="en-US" dirty="0"/>
          </a:p>
          <a:p>
            <a:r>
              <a:rPr lang="en-US" dirty="0">
                <a:solidFill>
                  <a:srgbClr val="C00000"/>
                </a:solidFill>
                <a:latin typeface="Consolas" panose="020B0609020204030204" pitchFamily="49" charset="0"/>
              </a:rPr>
              <a:t>x</a:t>
            </a:r>
            <a:r>
              <a:rPr lang="en-US" dirty="0"/>
              <a:t> first touch is only by Master thread</a:t>
            </a:r>
          </a:p>
          <a:p>
            <a:pPr lvl="1"/>
            <a:r>
              <a:rPr lang="en-US" dirty="0"/>
              <a:t>Memory might be allocated in its NUMA node</a:t>
            </a:r>
          </a:p>
          <a:p>
            <a:endParaRPr lang="en-US" dirty="0"/>
          </a:p>
          <a:p>
            <a:r>
              <a:rPr lang="en-US" dirty="0">
                <a:solidFill>
                  <a:srgbClr val="C00000"/>
                </a:solidFill>
                <a:latin typeface="Consolas" panose="020B0609020204030204" pitchFamily="49" charset="0"/>
              </a:rPr>
              <a:t>a</a:t>
            </a:r>
            <a:r>
              <a:rPr lang="en-US" dirty="0"/>
              <a:t> touched by all threads at the same time</a:t>
            </a:r>
          </a:p>
          <a:p>
            <a:pPr lvl="1"/>
            <a:r>
              <a:rPr lang="en-US" dirty="0"/>
              <a:t>Reflect on how chunks of the array are going to be spread all over the memory, very likely in different banks</a:t>
            </a:r>
          </a:p>
          <a:p>
            <a:pPr lvl="1"/>
            <a:endParaRPr lang="en-US" dirty="0"/>
          </a:p>
          <a:p>
            <a:endParaRPr lang="en-US" dirty="0"/>
          </a:p>
          <a:p>
            <a:r>
              <a:rPr lang="en-US" dirty="0"/>
              <a:t>Reflect on differences between Case 1 &amp; 2</a:t>
            </a:r>
          </a:p>
        </p:txBody>
      </p:sp>
      <p:sp>
        <p:nvSpPr>
          <p:cNvPr id="4" name="Slide Number Placeholder 3">
            <a:extLst>
              <a:ext uri="{FF2B5EF4-FFF2-40B4-BE49-F238E27FC236}">
                <a16:creationId xmlns:a16="http://schemas.microsoft.com/office/drawing/2014/main" id="{64D4E2D1-CED4-4934-BC4D-AFC770BCD66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5C4424E-EBDB-412A-B53E-DC5EF35E51A1}"/>
              </a:ext>
            </a:extLst>
          </p:cNvPr>
          <p:cNvSpPr/>
          <p:nvPr/>
        </p:nvSpPr>
        <p:spPr>
          <a:xfrm>
            <a:off x="6462430" y="872027"/>
            <a:ext cx="5348896" cy="2862322"/>
          </a:xfrm>
          <a:prstGeom prst="rect">
            <a:avLst/>
          </a:prstGeom>
          <a:solidFill>
            <a:schemeClr val="bg1">
              <a:lumMod val="95000"/>
            </a:schemeClr>
          </a:solidFill>
        </p:spPr>
        <p:txBody>
          <a:bodyPr wrap="square">
            <a:spAutoFit/>
          </a:bodyPr>
          <a:lstStyle/>
          <a:p>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main()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const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N = 4000000;</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double</a:t>
            </a:r>
            <a:r>
              <a:rPr lang="en-US" sz="1200" dirty="0">
                <a:solidFill>
                  <a:srgbClr val="000000"/>
                </a:solidFill>
                <a:latin typeface="Consolas" panose="020B0609020204030204" pitchFamily="49" charset="0"/>
              </a:rPr>
              <a:t> *x = (</a:t>
            </a:r>
            <a:r>
              <a:rPr lang="en-US" sz="1200" dirty="0">
                <a:solidFill>
                  <a:srgbClr val="0000FF"/>
                </a:solidFill>
                <a:latin typeface="Consolas" panose="020B0609020204030204" pitchFamily="49" charset="0"/>
              </a:rPr>
              <a:t>double</a:t>
            </a:r>
            <a:r>
              <a:rPr lang="en-US" sz="1200" dirty="0">
                <a:solidFill>
                  <a:srgbClr val="000000"/>
                </a:solidFill>
                <a:latin typeface="Consolas" panose="020B0609020204030204" pitchFamily="49" charset="0"/>
              </a:rPr>
              <a:t>*)malloc(N * </a:t>
            </a:r>
            <a:r>
              <a:rPr lang="en-US" sz="1200" dirty="0" err="1">
                <a:solidFill>
                  <a:srgbClr val="0000FF"/>
                </a:solidFill>
                <a:latin typeface="Consolas" panose="020B0609020204030204" pitchFamily="49" charset="0"/>
              </a:rPr>
              <a:t>sizeof</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double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double</a:t>
            </a:r>
            <a:r>
              <a:rPr lang="en-US" sz="1200" dirty="0">
                <a:solidFill>
                  <a:srgbClr val="000000"/>
                </a:solidFill>
                <a:latin typeface="Consolas" panose="020B0609020204030204" pitchFamily="49" charset="0"/>
              </a:rPr>
              <a:t> *a = (</a:t>
            </a:r>
            <a:r>
              <a:rPr lang="en-US" sz="1200" dirty="0">
                <a:solidFill>
                  <a:srgbClr val="0000FF"/>
                </a:solidFill>
                <a:latin typeface="Consolas" panose="020B0609020204030204" pitchFamily="49" charset="0"/>
              </a:rPr>
              <a:t>double</a:t>
            </a:r>
            <a:r>
              <a:rPr lang="en-US" sz="1200" dirty="0">
                <a:solidFill>
                  <a:srgbClr val="000000"/>
                </a:solidFill>
                <a:latin typeface="Consolas" panose="020B0609020204030204" pitchFamily="49" charset="0"/>
              </a:rPr>
              <a:t>*)malloc(N * </a:t>
            </a:r>
            <a:r>
              <a:rPr lang="en-US" sz="1200" dirty="0" err="1">
                <a:solidFill>
                  <a:srgbClr val="0000FF"/>
                </a:solidFill>
                <a:latin typeface="Consolas" panose="020B0609020204030204" pitchFamily="49" charset="0"/>
              </a:rPr>
              <a:t>sizeof</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double</a:t>
            </a:r>
            <a:r>
              <a:rPr lang="en-US"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nn-NO" sz="1200" dirty="0">
                <a:solidFill>
                  <a:srgbClr val="000000"/>
                </a:solidFill>
                <a:latin typeface="Consolas" panose="020B0609020204030204" pitchFamily="49" charset="0"/>
              </a:rPr>
              <a:t>    </a:t>
            </a:r>
            <a:r>
              <a:rPr lang="nn-NO" sz="1200" dirty="0">
                <a:solidFill>
                  <a:srgbClr val="0000FF"/>
                </a:solidFill>
                <a:latin typeface="Consolas" panose="020B0609020204030204" pitchFamily="49" charset="0"/>
              </a:rPr>
              <a:t>for</a:t>
            </a:r>
            <a:r>
              <a:rPr lang="nn-NO" sz="1200" dirty="0">
                <a:solidFill>
                  <a:srgbClr val="000000"/>
                </a:solidFill>
                <a:latin typeface="Consolas" panose="020B0609020204030204" pitchFamily="49" charset="0"/>
              </a:rPr>
              <a:t> (i = 0; i &lt; N; i++)</a:t>
            </a:r>
          </a:p>
          <a:p>
            <a:r>
              <a:rPr lang="en-US" sz="1200" dirty="0">
                <a:solidFill>
                  <a:srgbClr val="000000"/>
                </a:solidFill>
                <a:latin typeface="Consolas" panose="020B0609020204030204" pitchFamily="49" charset="0"/>
              </a:rPr>
              <a:t>        </a:t>
            </a:r>
            <a:r>
              <a:rPr lang="en-US" sz="1200" dirty="0">
                <a:solidFill>
                  <a:srgbClr val="C00000"/>
                </a:solidFill>
                <a:latin typeface="Consolas" panose="020B0609020204030204" pitchFamily="49" charset="0"/>
              </a:rPr>
              <a:t>x</a:t>
            </a:r>
            <a:r>
              <a:rPr lang="en-US" sz="1200" dirty="0">
                <a:solidFill>
                  <a:srgbClr val="000000"/>
                </a:solidFill>
                <a:latin typeface="Consolas" panose="020B0609020204030204" pitchFamily="49" charset="0"/>
              </a:rPr>
              <a:t>[i] = </a:t>
            </a:r>
            <a:r>
              <a:rPr lang="en-US" sz="1200" dirty="0" err="1">
                <a:solidFill>
                  <a:srgbClr val="000000"/>
                </a:solidFill>
                <a:latin typeface="Consolas" panose="020B0609020204030204" pitchFamily="49" charset="0"/>
              </a:rPr>
              <a:t>simpleFunc</a:t>
            </a:r>
            <a:r>
              <a:rPr lang="en-US" sz="1200" dirty="0">
                <a:solidFill>
                  <a:srgbClr val="000000"/>
                </a:solidFill>
                <a:latin typeface="Consolas" panose="020B0609020204030204" pitchFamily="49" charset="0"/>
              </a:rPr>
              <a:t>(i);</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omp_set_num_threads</a:t>
            </a:r>
            <a:r>
              <a:rPr lang="en-US" sz="1200" dirty="0">
                <a:solidFill>
                  <a:srgbClr val="000000"/>
                </a:solidFill>
                <a:latin typeface="Consolas" panose="020B0609020204030204" pitchFamily="49" charset="0"/>
              </a:rPr>
              <a:t>(64);</a:t>
            </a:r>
          </a:p>
          <a:p>
            <a:r>
              <a:rPr lang="en-US" sz="1200" dirty="0">
                <a:solidFill>
                  <a:srgbClr val="808080"/>
                </a:solidFill>
                <a:latin typeface="Consolas" panose="020B0609020204030204" pitchFamily="49" charset="0"/>
              </a:rPr>
              <a:t>#pragma</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omp</a:t>
            </a:r>
            <a:r>
              <a:rPr lang="en-US" sz="1200" dirty="0">
                <a:solidFill>
                  <a:srgbClr val="000000"/>
                </a:solidFill>
                <a:latin typeface="Consolas" panose="020B0609020204030204" pitchFamily="49" charset="0"/>
              </a:rPr>
              <a:t> parallel </a:t>
            </a:r>
            <a:r>
              <a:rPr lang="en-US" sz="1200" dirty="0">
                <a:solidFill>
                  <a:srgbClr val="0000FF"/>
                </a:solidFill>
                <a:latin typeface="Consolas" panose="020B0609020204030204" pitchFamily="49" charset="0"/>
              </a:rPr>
              <a:t>for</a:t>
            </a:r>
            <a:r>
              <a:rPr lang="en-US" sz="1200" dirty="0">
                <a:solidFill>
                  <a:srgbClr val="000000"/>
                </a:solidFill>
                <a:latin typeface="Consolas" panose="020B0609020204030204" pitchFamily="49" charset="0"/>
              </a:rPr>
              <a:t> schedule(</a:t>
            </a:r>
            <a:r>
              <a:rPr lang="en-US" sz="1200" dirty="0">
                <a:solidFill>
                  <a:srgbClr val="0000FF"/>
                </a:solidFill>
                <a:latin typeface="Consolas" panose="020B0609020204030204" pitchFamily="49" charset="0"/>
              </a:rPr>
              <a:t>static</a:t>
            </a:r>
            <a:r>
              <a:rPr lang="en-US" sz="1200" dirty="0">
                <a:solidFill>
                  <a:srgbClr val="000000"/>
                </a:solidFill>
                <a:latin typeface="Consolas" panose="020B0609020204030204" pitchFamily="49" charset="0"/>
              </a:rPr>
              <a:t>,5)</a:t>
            </a:r>
          </a:p>
          <a:p>
            <a:r>
              <a:rPr lang="nn-NO" sz="1200" dirty="0">
                <a:solidFill>
                  <a:srgbClr val="000000"/>
                </a:solidFill>
                <a:latin typeface="Consolas" panose="020B0609020204030204" pitchFamily="49" charset="0"/>
              </a:rPr>
              <a:t>    </a:t>
            </a:r>
            <a:r>
              <a:rPr lang="nn-NO" sz="1200" dirty="0">
                <a:solidFill>
                  <a:srgbClr val="0000FF"/>
                </a:solidFill>
                <a:latin typeface="Consolas" panose="020B0609020204030204" pitchFamily="49" charset="0"/>
              </a:rPr>
              <a:t>for</a:t>
            </a:r>
            <a:r>
              <a:rPr lang="nn-NO" sz="1200" dirty="0">
                <a:solidFill>
                  <a:srgbClr val="000000"/>
                </a:solidFill>
                <a:latin typeface="Consolas" panose="020B0609020204030204" pitchFamily="49" charset="0"/>
              </a:rPr>
              <a:t> (i = 0; i &lt; N; i++)</a:t>
            </a:r>
          </a:p>
          <a:p>
            <a:r>
              <a:rPr lang="en-US" sz="1200" dirty="0">
                <a:solidFill>
                  <a:srgbClr val="000000"/>
                </a:solidFill>
                <a:latin typeface="Consolas" panose="020B0609020204030204" pitchFamily="49" charset="0"/>
              </a:rPr>
              <a:t>        a[i] = </a:t>
            </a:r>
            <a:r>
              <a:rPr lang="en-US" sz="1200" dirty="0" err="1">
                <a:solidFill>
                  <a:srgbClr val="000000"/>
                </a:solidFill>
                <a:latin typeface="Consolas" panose="020B0609020204030204" pitchFamily="49" charset="0"/>
              </a:rPr>
              <a:t>someFunc</a:t>
            </a:r>
            <a:r>
              <a:rPr lang="en-US" sz="1200" dirty="0">
                <a:solidFill>
                  <a:srgbClr val="000000"/>
                </a:solidFill>
                <a:latin typeface="Consolas" panose="020B0609020204030204" pitchFamily="49" charset="0"/>
              </a:rPr>
              <a:t>(x[i]);</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0;</a:t>
            </a:r>
          </a:p>
          <a:p>
            <a:r>
              <a:rPr lang="en-US" sz="1200" dirty="0">
                <a:solidFill>
                  <a:srgbClr val="000000"/>
                </a:solidFill>
                <a:latin typeface="Consolas" panose="020B0609020204030204" pitchFamily="49" charset="0"/>
              </a:rPr>
              <a:t>}</a:t>
            </a:r>
            <a:endParaRPr lang="en-US" sz="1200" dirty="0"/>
          </a:p>
        </p:txBody>
      </p:sp>
      <p:cxnSp>
        <p:nvCxnSpPr>
          <p:cNvPr id="9" name="Straight Arrow Connector 8">
            <a:extLst>
              <a:ext uri="{FF2B5EF4-FFF2-40B4-BE49-F238E27FC236}">
                <a16:creationId xmlns:a16="http://schemas.microsoft.com/office/drawing/2014/main" id="{8A7E8F08-27CE-4D1D-8CC3-B8BA5E124F69}"/>
              </a:ext>
            </a:extLst>
          </p:cNvPr>
          <p:cNvCxnSpPr>
            <a:cxnSpLocks/>
          </p:cNvCxnSpPr>
          <p:nvPr/>
        </p:nvCxnSpPr>
        <p:spPr>
          <a:xfrm flipV="1">
            <a:off x="5319977" y="2138183"/>
            <a:ext cx="1864594" cy="97628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2C6A31B-68A9-4CE9-AF76-F029C6771FFF}"/>
              </a:ext>
            </a:extLst>
          </p:cNvPr>
          <p:cNvSpPr/>
          <p:nvPr/>
        </p:nvSpPr>
        <p:spPr>
          <a:xfrm>
            <a:off x="6455782" y="3819246"/>
            <a:ext cx="5348896" cy="2862322"/>
          </a:xfrm>
          <a:prstGeom prst="rect">
            <a:avLst/>
          </a:prstGeom>
          <a:solidFill>
            <a:schemeClr val="bg1">
              <a:lumMod val="95000"/>
            </a:schemeClr>
          </a:solidFill>
        </p:spPr>
        <p:txBody>
          <a:bodyPr wrap="square">
            <a:spAutoFit/>
          </a:bodyPr>
          <a:lstStyle/>
          <a:p>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main()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const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N = 4000000;</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double</a:t>
            </a:r>
            <a:r>
              <a:rPr lang="en-US" sz="1200" dirty="0">
                <a:solidFill>
                  <a:srgbClr val="000000"/>
                </a:solidFill>
                <a:latin typeface="Consolas" panose="020B0609020204030204" pitchFamily="49" charset="0"/>
              </a:rPr>
              <a:t> *x = (</a:t>
            </a:r>
            <a:r>
              <a:rPr lang="en-US" sz="1200" dirty="0">
                <a:solidFill>
                  <a:srgbClr val="0000FF"/>
                </a:solidFill>
                <a:latin typeface="Consolas" panose="020B0609020204030204" pitchFamily="49" charset="0"/>
              </a:rPr>
              <a:t>double</a:t>
            </a:r>
            <a:r>
              <a:rPr lang="en-US" sz="1200" dirty="0">
                <a:solidFill>
                  <a:srgbClr val="000000"/>
                </a:solidFill>
                <a:latin typeface="Consolas" panose="020B0609020204030204" pitchFamily="49" charset="0"/>
              </a:rPr>
              <a:t>*)malloc(N * </a:t>
            </a:r>
            <a:r>
              <a:rPr lang="en-US" sz="1200" dirty="0" err="1">
                <a:solidFill>
                  <a:srgbClr val="0000FF"/>
                </a:solidFill>
                <a:latin typeface="Consolas" panose="020B0609020204030204" pitchFamily="49" charset="0"/>
              </a:rPr>
              <a:t>sizeof</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double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double</a:t>
            </a:r>
            <a:r>
              <a:rPr lang="en-US" sz="1200" dirty="0">
                <a:solidFill>
                  <a:srgbClr val="000000"/>
                </a:solidFill>
                <a:latin typeface="Consolas" panose="020B0609020204030204" pitchFamily="49" charset="0"/>
              </a:rPr>
              <a:t> *a = (</a:t>
            </a:r>
            <a:r>
              <a:rPr lang="en-US" sz="1200" dirty="0">
                <a:solidFill>
                  <a:srgbClr val="0000FF"/>
                </a:solidFill>
                <a:latin typeface="Consolas" panose="020B0609020204030204" pitchFamily="49" charset="0"/>
              </a:rPr>
              <a:t>double</a:t>
            </a:r>
            <a:r>
              <a:rPr lang="en-US" sz="1200" dirty="0">
                <a:solidFill>
                  <a:srgbClr val="000000"/>
                </a:solidFill>
                <a:latin typeface="Consolas" panose="020B0609020204030204" pitchFamily="49" charset="0"/>
              </a:rPr>
              <a:t>*)malloc(N * </a:t>
            </a:r>
            <a:r>
              <a:rPr lang="en-US" sz="1200" dirty="0" err="1">
                <a:solidFill>
                  <a:srgbClr val="0000FF"/>
                </a:solidFill>
                <a:latin typeface="Consolas" panose="020B0609020204030204" pitchFamily="49" charset="0"/>
              </a:rPr>
              <a:t>sizeof</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double</a:t>
            </a:r>
            <a:r>
              <a:rPr lang="en-US"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nn-NO" sz="1200" dirty="0">
                <a:solidFill>
                  <a:srgbClr val="000000"/>
                </a:solidFill>
                <a:latin typeface="Consolas" panose="020B0609020204030204" pitchFamily="49" charset="0"/>
              </a:rPr>
              <a:t>    </a:t>
            </a:r>
            <a:r>
              <a:rPr lang="nn-NO" sz="1200" dirty="0">
                <a:solidFill>
                  <a:srgbClr val="0000FF"/>
                </a:solidFill>
                <a:latin typeface="Consolas" panose="020B0609020204030204" pitchFamily="49" charset="0"/>
              </a:rPr>
              <a:t>for</a:t>
            </a:r>
            <a:r>
              <a:rPr lang="nn-NO" sz="1200" dirty="0">
                <a:solidFill>
                  <a:srgbClr val="000000"/>
                </a:solidFill>
                <a:latin typeface="Consolas" panose="020B0609020204030204" pitchFamily="49" charset="0"/>
              </a:rPr>
              <a:t> (i = 0; i &lt; N; i++)</a:t>
            </a:r>
          </a:p>
          <a:p>
            <a:r>
              <a:rPr lang="en-US" sz="1200" dirty="0">
                <a:solidFill>
                  <a:srgbClr val="000000"/>
                </a:solidFill>
                <a:latin typeface="Consolas" panose="020B0609020204030204" pitchFamily="49" charset="0"/>
              </a:rPr>
              <a:t>        </a:t>
            </a:r>
            <a:r>
              <a:rPr lang="en-US" sz="1200" dirty="0">
                <a:solidFill>
                  <a:srgbClr val="C00000"/>
                </a:solidFill>
                <a:latin typeface="Consolas" panose="020B0609020204030204" pitchFamily="49" charset="0"/>
              </a:rPr>
              <a:t>x</a:t>
            </a:r>
            <a:r>
              <a:rPr lang="en-US" sz="1200" dirty="0">
                <a:solidFill>
                  <a:srgbClr val="000000"/>
                </a:solidFill>
                <a:latin typeface="Consolas" panose="020B0609020204030204" pitchFamily="49" charset="0"/>
              </a:rPr>
              <a:t>[i] = </a:t>
            </a:r>
            <a:r>
              <a:rPr lang="en-US" sz="1200" dirty="0" err="1">
                <a:solidFill>
                  <a:srgbClr val="000000"/>
                </a:solidFill>
                <a:latin typeface="Consolas" panose="020B0609020204030204" pitchFamily="49" charset="0"/>
              </a:rPr>
              <a:t>simpleFunc</a:t>
            </a:r>
            <a:r>
              <a:rPr lang="en-US" sz="1200" dirty="0">
                <a:solidFill>
                  <a:srgbClr val="000000"/>
                </a:solidFill>
                <a:latin typeface="Consolas" panose="020B0609020204030204" pitchFamily="49" charset="0"/>
              </a:rPr>
              <a:t>(i);</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omp_set_num_threads</a:t>
            </a:r>
            <a:r>
              <a:rPr lang="en-US" sz="1200" dirty="0">
                <a:solidFill>
                  <a:srgbClr val="000000"/>
                </a:solidFill>
                <a:latin typeface="Consolas" panose="020B0609020204030204" pitchFamily="49" charset="0"/>
              </a:rPr>
              <a:t>(64);</a:t>
            </a:r>
          </a:p>
          <a:p>
            <a:r>
              <a:rPr lang="en-US" sz="1200" dirty="0">
                <a:solidFill>
                  <a:srgbClr val="808080"/>
                </a:solidFill>
                <a:latin typeface="Consolas" panose="020B0609020204030204" pitchFamily="49" charset="0"/>
              </a:rPr>
              <a:t>#pragma</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omp</a:t>
            </a:r>
            <a:r>
              <a:rPr lang="en-US" sz="1200" dirty="0">
                <a:solidFill>
                  <a:srgbClr val="000000"/>
                </a:solidFill>
                <a:latin typeface="Consolas" panose="020B0609020204030204" pitchFamily="49" charset="0"/>
              </a:rPr>
              <a:t> parallel </a:t>
            </a:r>
            <a:r>
              <a:rPr lang="en-US" sz="1200" dirty="0">
                <a:solidFill>
                  <a:srgbClr val="0000FF"/>
                </a:solidFill>
                <a:latin typeface="Consolas" panose="020B0609020204030204" pitchFamily="49" charset="0"/>
              </a:rPr>
              <a:t>for</a:t>
            </a:r>
            <a:r>
              <a:rPr lang="en-US" sz="1200" dirty="0">
                <a:solidFill>
                  <a:srgbClr val="000000"/>
                </a:solidFill>
                <a:latin typeface="Consolas" panose="020B0609020204030204" pitchFamily="49" charset="0"/>
              </a:rPr>
              <a:t> schedule(</a:t>
            </a:r>
            <a:r>
              <a:rPr lang="en-US" sz="1200" dirty="0">
                <a:solidFill>
                  <a:srgbClr val="0000FF"/>
                </a:solidFill>
                <a:latin typeface="Consolas" panose="020B0609020204030204" pitchFamily="49" charset="0"/>
              </a:rPr>
              <a:t>dynamic</a:t>
            </a:r>
            <a:r>
              <a:rPr lang="en-US" sz="1200" dirty="0">
                <a:solidFill>
                  <a:srgbClr val="000000"/>
                </a:solidFill>
                <a:latin typeface="Consolas" panose="020B0609020204030204" pitchFamily="49" charset="0"/>
              </a:rPr>
              <a:t>,1)</a:t>
            </a:r>
          </a:p>
          <a:p>
            <a:r>
              <a:rPr lang="nn-NO" sz="1200" dirty="0">
                <a:solidFill>
                  <a:srgbClr val="000000"/>
                </a:solidFill>
                <a:latin typeface="Consolas" panose="020B0609020204030204" pitchFamily="49" charset="0"/>
              </a:rPr>
              <a:t>    </a:t>
            </a:r>
            <a:r>
              <a:rPr lang="nn-NO" sz="1200" dirty="0">
                <a:solidFill>
                  <a:srgbClr val="0000FF"/>
                </a:solidFill>
                <a:latin typeface="Consolas" panose="020B0609020204030204" pitchFamily="49" charset="0"/>
              </a:rPr>
              <a:t>for</a:t>
            </a:r>
            <a:r>
              <a:rPr lang="nn-NO" sz="1200" dirty="0">
                <a:solidFill>
                  <a:srgbClr val="000000"/>
                </a:solidFill>
                <a:latin typeface="Consolas" panose="020B0609020204030204" pitchFamily="49" charset="0"/>
              </a:rPr>
              <a:t> (i = 0; i &lt; N; i++)</a:t>
            </a:r>
          </a:p>
          <a:p>
            <a:r>
              <a:rPr lang="en-US" sz="1200" dirty="0">
                <a:solidFill>
                  <a:srgbClr val="000000"/>
                </a:solidFill>
                <a:latin typeface="Consolas" panose="020B0609020204030204" pitchFamily="49" charset="0"/>
              </a:rPr>
              <a:t>        a[i] = </a:t>
            </a:r>
            <a:r>
              <a:rPr lang="en-US" sz="1200" dirty="0" err="1">
                <a:solidFill>
                  <a:srgbClr val="000000"/>
                </a:solidFill>
                <a:latin typeface="Consolas" panose="020B0609020204030204" pitchFamily="49" charset="0"/>
              </a:rPr>
              <a:t>someFunc</a:t>
            </a:r>
            <a:r>
              <a:rPr lang="en-US" sz="1200" dirty="0">
                <a:solidFill>
                  <a:srgbClr val="000000"/>
                </a:solidFill>
                <a:latin typeface="Consolas" panose="020B0609020204030204" pitchFamily="49" charset="0"/>
              </a:rPr>
              <a:t>(x[i]);</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0;</a:t>
            </a:r>
          </a:p>
          <a:p>
            <a:r>
              <a:rPr lang="en-US" sz="1200" dirty="0">
                <a:solidFill>
                  <a:srgbClr val="000000"/>
                </a:solidFill>
                <a:latin typeface="Consolas" panose="020B0609020204030204" pitchFamily="49" charset="0"/>
              </a:rPr>
              <a:t>}</a:t>
            </a:r>
            <a:endParaRPr lang="en-US" sz="1200" dirty="0"/>
          </a:p>
        </p:txBody>
      </p:sp>
      <p:sp>
        <p:nvSpPr>
          <p:cNvPr id="13" name="Rectangle 12">
            <a:extLst>
              <a:ext uri="{FF2B5EF4-FFF2-40B4-BE49-F238E27FC236}">
                <a16:creationId xmlns:a16="http://schemas.microsoft.com/office/drawing/2014/main" id="{A8CB9258-E32A-4269-832D-C4916999A4CA}"/>
              </a:ext>
            </a:extLst>
          </p:cNvPr>
          <p:cNvSpPr/>
          <p:nvPr/>
        </p:nvSpPr>
        <p:spPr>
          <a:xfrm>
            <a:off x="10908775" y="3282189"/>
            <a:ext cx="793807" cy="369332"/>
          </a:xfrm>
          <a:prstGeom prst="rect">
            <a:avLst/>
          </a:prstGeom>
          <a:solidFill>
            <a:srgbClr val="92D050"/>
          </a:solidFill>
        </p:spPr>
        <p:txBody>
          <a:bodyPr wrap="none">
            <a:spAutoFit/>
          </a:bodyPr>
          <a:lstStyle/>
          <a:p>
            <a:r>
              <a:rPr lang="en-US" dirty="0"/>
              <a:t>Case 1</a:t>
            </a:r>
          </a:p>
        </p:txBody>
      </p:sp>
      <p:sp>
        <p:nvSpPr>
          <p:cNvPr id="14" name="Rectangle 13">
            <a:extLst>
              <a:ext uri="{FF2B5EF4-FFF2-40B4-BE49-F238E27FC236}">
                <a16:creationId xmlns:a16="http://schemas.microsoft.com/office/drawing/2014/main" id="{3E309180-5F42-4FBB-9B45-38532CA5ABBE}"/>
              </a:ext>
            </a:extLst>
          </p:cNvPr>
          <p:cNvSpPr/>
          <p:nvPr/>
        </p:nvSpPr>
        <p:spPr>
          <a:xfrm>
            <a:off x="10908775" y="6231955"/>
            <a:ext cx="793807" cy="369332"/>
          </a:xfrm>
          <a:prstGeom prst="rect">
            <a:avLst/>
          </a:prstGeom>
          <a:solidFill>
            <a:srgbClr val="92D050"/>
          </a:solidFill>
        </p:spPr>
        <p:txBody>
          <a:bodyPr wrap="none">
            <a:spAutoFit/>
          </a:bodyPr>
          <a:lstStyle/>
          <a:p>
            <a:r>
              <a:rPr lang="en-US" dirty="0"/>
              <a:t>Case 2</a:t>
            </a:r>
          </a:p>
        </p:txBody>
      </p:sp>
    </p:spTree>
    <p:extLst>
      <p:ext uri="{BB962C8B-B14F-4D97-AF65-F5344CB8AC3E}">
        <p14:creationId xmlns:p14="http://schemas.microsoft.com/office/powerpoint/2010/main" val="332591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Fusing Transformations</a:t>
            </a:r>
          </a:p>
        </p:txBody>
      </p:sp>
      <p:sp>
        <p:nvSpPr>
          <p:cNvPr id="9" name="Slide Number Placeholder 8"/>
          <p:cNvSpPr>
            <a:spLocks noGrp="1"/>
          </p:cNvSpPr>
          <p:nvPr>
            <p:ph type="sldNum" sz="quarter" idx="12"/>
          </p:nvPr>
        </p:nvSpPr>
        <p:spPr/>
        <p:txBody>
          <a:bodyPr/>
          <a:lstStyle/>
          <a:p>
            <a:fld id="{198C497F-F93A-415D-AE85-6EDF5BB63A7F}" type="slidenum">
              <a:rPr lang="en-US" altLang="en-US" smtClean="0"/>
              <a:pPr/>
              <a:t>80</a:t>
            </a:fld>
            <a:endParaRPr lang="en-US" altLang="en-US"/>
          </a:p>
        </p:txBody>
      </p:sp>
      <p:grpSp>
        <p:nvGrpSpPr>
          <p:cNvPr id="4" name="Group 3"/>
          <p:cNvGrpSpPr/>
          <p:nvPr/>
        </p:nvGrpSpPr>
        <p:grpSpPr>
          <a:xfrm>
            <a:off x="1819175" y="2541069"/>
            <a:ext cx="9296400" cy="2045732"/>
            <a:chOff x="1819175" y="2541069"/>
            <a:chExt cx="9296400" cy="2045732"/>
          </a:xfrm>
        </p:grpSpPr>
        <p:sp>
          <p:nvSpPr>
            <p:cNvPr id="3" name="Rectangle 2"/>
            <p:cNvSpPr/>
            <p:nvPr/>
          </p:nvSpPr>
          <p:spPr>
            <a:xfrm>
              <a:off x="1819175" y="2541069"/>
              <a:ext cx="4572000" cy="861774"/>
            </a:xfrm>
            <a:prstGeom prst="rect">
              <a:avLst/>
            </a:prstGeom>
          </p:spPr>
          <p:txBody>
            <a:bodyPr>
              <a:spAutoFit/>
            </a:bodyPr>
            <a:lstStyle/>
            <a:p>
              <a:r>
                <a:rPr lang="nn-NO" sz="1600" b="1" dirty="0">
                  <a:solidFill>
                    <a:srgbClr val="6AB825"/>
                  </a:solidFill>
                  <a:latin typeface="Courier New"/>
                </a:rPr>
                <a:t>for</a:t>
              </a:r>
              <a:r>
                <a:rPr lang="nn-NO" sz="1600" b="1" dirty="0">
                  <a:solidFill>
                    <a:srgbClr val="000000"/>
                  </a:solidFill>
                  <a:latin typeface="Courier New"/>
                </a:rPr>
                <a:t> (</a:t>
              </a:r>
              <a:r>
                <a:rPr lang="nn-NO" sz="1600" b="1" dirty="0">
                  <a:solidFill>
                    <a:srgbClr val="6AB825"/>
                  </a:solidFill>
                  <a:latin typeface="Courier New"/>
                </a:rPr>
                <a:t>int</a:t>
              </a:r>
              <a:r>
                <a:rPr lang="nn-NO" sz="1600" b="1" dirty="0">
                  <a:solidFill>
                    <a:srgbClr val="000000"/>
                  </a:solidFill>
                  <a:latin typeface="Courier New"/>
                </a:rPr>
                <a:t> i = </a:t>
              </a:r>
              <a:r>
                <a:rPr lang="nn-NO" sz="1600" b="1" dirty="0">
                  <a:solidFill>
                    <a:srgbClr val="3677A9"/>
                  </a:solidFill>
                  <a:latin typeface="Courier New"/>
                </a:rPr>
                <a:t>0</a:t>
              </a:r>
              <a:r>
                <a:rPr lang="nn-NO" sz="1600" b="1" dirty="0">
                  <a:solidFill>
                    <a:srgbClr val="000000"/>
                  </a:solidFill>
                  <a:latin typeface="Courier New"/>
                </a:rPr>
                <a:t>; i &lt; N; i++)</a:t>
              </a:r>
            </a:p>
            <a:p>
              <a:r>
                <a:rPr lang="en-US" sz="1600" dirty="0">
                  <a:solidFill>
                    <a:srgbClr val="000000"/>
                  </a:solidFill>
                  <a:latin typeface="Courier New"/>
                </a:rPr>
                <a:t>    Y[</a:t>
              </a:r>
              <a:r>
                <a:rPr lang="en-US" sz="1600" dirty="0" err="1">
                  <a:solidFill>
                    <a:srgbClr val="000000"/>
                  </a:solidFill>
                  <a:latin typeface="Courier New"/>
                </a:rPr>
                <a:t>i</a:t>
              </a:r>
              <a:r>
                <a:rPr lang="en-US" sz="1600" dirty="0">
                  <a:solidFill>
                    <a:srgbClr val="000000"/>
                  </a:solidFill>
                  <a:latin typeface="Courier New"/>
                </a:rPr>
                <a:t>] = F(X[</a:t>
              </a:r>
              <a:r>
                <a:rPr lang="en-US" sz="1600" dirty="0" err="1">
                  <a:solidFill>
                    <a:srgbClr val="000000"/>
                  </a:solidFill>
                  <a:latin typeface="Courier New"/>
                </a:rPr>
                <a:t>i</a:t>
              </a:r>
              <a:r>
                <a:rPr lang="en-US" sz="1600" dirty="0">
                  <a:solidFill>
                    <a:srgbClr val="000000"/>
                  </a:solidFill>
                  <a:latin typeface="Courier New"/>
                </a:rPr>
                <a:t>]);</a:t>
              </a:r>
            </a:p>
            <a:p>
              <a:endParaRPr lang="en-US" sz="1600" dirty="0">
                <a:solidFill>
                  <a:srgbClr val="D0D0D0"/>
                </a:solidFill>
                <a:latin typeface="Courier New"/>
              </a:endParaRPr>
            </a:p>
          </p:txBody>
        </p:sp>
        <p:sp>
          <p:nvSpPr>
            <p:cNvPr id="5" name="Rectangle 4"/>
            <p:cNvSpPr/>
            <p:nvPr/>
          </p:nvSpPr>
          <p:spPr>
            <a:xfrm>
              <a:off x="1819175" y="3431896"/>
              <a:ext cx="4572000" cy="584775"/>
            </a:xfrm>
            <a:prstGeom prst="rect">
              <a:avLst/>
            </a:prstGeom>
          </p:spPr>
          <p:txBody>
            <a:bodyPr>
              <a:spAutoFit/>
            </a:bodyPr>
            <a:lstStyle/>
            <a:p>
              <a:r>
                <a:rPr lang="nn-NO" sz="1600" b="1" dirty="0">
                  <a:solidFill>
                    <a:srgbClr val="6AB825"/>
                  </a:solidFill>
                  <a:latin typeface="Courier New"/>
                </a:rPr>
                <a:t>for</a:t>
              </a:r>
              <a:r>
                <a:rPr lang="nn-NO" sz="1600" b="1" dirty="0">
                  <a:solidFill>
                    <a:srgbClr val="000000"/>
                  </a:solidFill>
                  <a:latin typeface="Courier New"/>
                </a:rPr>
                <a:t> (</a:t>
              </a:r>
              <a:r>
                <a:rPr lang="nn-NO" sz="1600" b="1" dirty="0">
                  <a:solidFill>
                    <a:srgbClr val="6AB825"/>
                  </a:solidFill>
                  <a:latin typeface="Courier New"/>
                </a:rPr>
                <a:t>int</a:t>
              </a:r>
              <a:r>
                <a:rPr lang="nn-NO" sz="1600" b="1" dirty="0">
                  <a:solidFill>
                    <a:srgbClr val="000000"/>
                  </a:solidFill>
                  <a:latin typeface="Courier New"/>
                </a:rPr>
                <a:t> i = </a:t>
              </a:r>
              <a:r>
                <a:rPr lang="nn-NO" sz="1600" b="1" dirty="0">
                  <a:solidFill>
                    <a:srgbClr val="3677A9"/>
                  </a:solidFill>
                  <a:latin typeface="Courier New"/>
                </a:rPr>
                <a:t>0</a:t>
              </a:r>
              <a:r>
                <a:rPr lang="nn-NO" sz="1600" b="1" dirty="0">
                  <a:solidFill>
                    <a:srgbClr val="000000"/>
                  </a:solidFill>
                  <a:latin typeface="Courier New"/>
                </a:rPr>
                <a:t>; i &lt; N; i++)</a:t>
              </a:r>
            </a:p>
            <a:p>
              <a:r>
                <a:rPr lang="en-US" sz="1600" dirty="0">
                  <a:solidFill>
                    <a:srgbClr val="000000"/>
                  </a:solidFill>
                  <a:latin typeface="Courier New"/>
                </a:rPr>
                <a:t>    sum += Y[</a:t>
              </a:r>
              <a:r>
                <a:rPr lang="en-US" sz="1600" dirty="0" err="1">
                  <a:solidFill>
                    <a:srgbClr val="000000"/>
                  </a:solidFill>
                  <a:latin typeface="Courier New"/>
                </a:rPr>
                <a:t>i</a:t>
              </a:r>
              <a:r>
                <a:rPr lang="en-US" sz="1600" dirty="0">
                  <a:solidFill>
                    <a:srgbClr val="000000"/>
                  </a:solidFill>
                  <a:latin typeface="Courier New"/>
                </a:rPr>
                <a:t>];</a:t>
              </a:r>
            </a:p>
          </p:txBody>
        </p:sp>
        <p:sp>
          <p:nvSpPr>
            <p:cNvPr id="6" name="Rectangle 5"/>
            <p:cNvSpPr/>
            <p:nvPr/>
          </p:nvSpPr>
          <p:spPr>
            <a:xfrm>
              <a:off x="6543575" y="3023095"/>
              <a:ext cx="4572000" cy="584775"/>
            </a:xfrm>
            <a:prstGeom prst="rect">
              <a:avLst/>
            </a:prstGeom>
          </p:spPr>
          <p:txBody>
            <a:bodyPr>
              <a:spAutoFit/>
            </a:bodyPr>
            <a:lstStyle/>
            <a:p>
              <a:r>
                <a:rPr lang="nn-NO" sz="1600" b="1" dirty="0">
                  <a:solidFill>
                    <a:srgbClr val="6AB825"/>
                  </a:solidFill>
                  <a:latin typeface="Courier New"/>
                </a:rPr>
                <a:t>for</a:t>
              </a:r>
              <a:r>
                <a:rPr lang="nn-NO" sz="1600" b="1" dirty="0">
                  <a:solidFill>
                    <a:srgbClr val="000000"/>
                  </a:solidFill>
                  <a:latin typeface="Courier New"/>
                </a:rPr>
                <a:t> (</a:t>
              </a:r>
              <a:r>
                <a:rPr lang="nn-NO" sz="1600" b="1" dirty="0">
                  <a:solidFill>
                    <a:srgbClr val="6AB825"/>
                  </a:solidFill>
                  <a:latin typeface="Courier New"/>
                </a:rPr>
                <a:t>int</a:t>
              </a:r>
              <a:r>
                <a:rPr lang="nn-NO" sz="1600" b="1" dirty="0">
                  <a:solidFill>
                    <a:srgbClr val="000000"/>
                  </a:solidFill>
                  <a:latin typeface="Courier New"/>
                </a:rPr>
                <a:t> i = </a:t>
              </a:r>
              <a:r>
                <a:rPr lang="nn-NO" sz="1600" b="1" dirty="0">
                  <a:solidFill>
                    <a:srgbClr val="3677A9"/>
                  </a:solidFill>
                  <a:latin typeface="Courier New"/>
                </a:rPr>
                <a:t>0</a:t>
              </a:r>
              <a:r>
                <a:rPr lang="nn-NO" sz="1600" b="1" dirty="0">
                  <a:solidFill>
                    <a:srgbClr val="000000"/>
                  </a:solidFill>
                  <a:latin typeface="Courier New"/>
                </a:rPr>
                <a:t>; i &lt; N; i++)</a:t>
              </a:r>
            </a:p>
            <a:p>
              <a:r>
                <a:rPr lang="en-US" sz="1600" dirty="0">
                  <a:solidFill>
                    <a:srgbClr val="000000"/>
                  </a:solidFill>
                  <a:latin typeface="Courier New"/>
                </a:rPr>
                <a:t>    sum += F(X[</a:t>
              </a:r>
              <a:r>
                <a:rPr lang="en-US" sz="1600" dirty="0" err="1">
                  <a:solidFill>
                    <a:srgbClr val="000000"/>
                  </a:solidFill>
                  <a:latin typeface="Courier New"/>
                </a:rPr>
                <a:t>i</a:t>
              </a:r>
              <a:r>
                <a:rPr lang="en-US" sz="1600" dirty="0">
                  <a:solidFill>
                    <a:srgbClr val="000000"/>
                  </a:solidFill>
                  <a:latin typeface="Courier New"/>
                </a:rPr>
                <a:t>]);</a:t>
              </a:r>
              <a:endParaRPr lang="nn-NO" sz="1600" b="1" dirty="0">
                <a:solidFill>
                  <a:srgbClr val="000000"/>
                </a:solidFill>
                <a:latin typeface="Courier New"/>
              </a:endParaRPr>
            </a:p>
          </p:txBody>
        </p:sp>
        <p:sp>
          <p:nvSpPr>
            <p:cNvPr id="7" name="Left Brace 6"/>
            <p:cNvSpPr/>
            <p:nvPr/>
          </p:nvSpPr>
          <p:spPr>
            <a:xfrm flipH="1">
              <a:off x="5857775" y="2541069"/>
              <a:ext cx="304800" cy="1524000"/>
            </a:xfrm>
            <a:prstGeom prst="leftBrace">
              <a:avLst>
                <a:gd name="adj1" fmla="val 8333"/>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5324375" y="4217469"/>
              <a:ext cx="1329210" cy="369332"/>
            </a:xfrm>
            <a:prstGeom prst="rect">
              <a:avLst/>
            </a:prstGeom>
            <a:noFill/>
          </p:spPr>
          <p:txBody>
            <a:bodyPr wrap="none" rtlCol="0">
              <a:spAutoFit/>
            </a:bodyPr>
            <a:lstStyle/>
            <a:p>
              <a:r>
                <a:rPr lang="en-US" b="1" dirty="0">
                  <a:solidFill>
                    <a:srgbClr val="C00000"/>
                  </a:solidFill>
                </a:rPr>
                <a:t>Loop Fusion</a:t>
              </a:r>
            </a:p>
          </p:txBody>
        </p:sp>
      </p:grpSp>
      <p:sp>
        <p:nvSpPr>
          <p:cNvPr id="10" name="Rectangle 9"/>
          <p:cNvSpPr/>
          <p:nvPr/>
        </p:nvSpPr>
        <p:spPr>
          <a:xfrm>
            <a:off x="190099" y="6522143"/>
            <a:ext cx="1013419" cy="230832"/>
          </a:xfrm>
          <a:prstGeom prst="rect">
            <a:avLst/>
          </a:prstGeom>
        </p:spPr>
        <p:txBody>
          <a:bodyPr wrap="none">
            <a:spAutoFit/>
          </a:bodyPr>
          <a:lstStyle/>
          <a:p>
            <a:r>
              <a:rPr lang="en-US" sz="900" dirty="0">
                <a:latin typeface="+mj-lt"/>
              </a:rPr>
              <a:t>NVIDIA [N. Bell]</a:t>
            </a:r>
            <a:r>
              <a:rPr lang="en-US" sz="900" dirty="0">
                <a:latin typeface="+mj-lt"/>
                <a:cs typeface="Calibri"/>
              </a:rPr>
              <a:t>→</a:t>
            </a:r>
            <a:endParaRPr lang="en-US" sz="900" dirty="0">
              <a:latin typeface="+mj-lt"/>
            </a:endParaRPr>
          </a:p>
        </p:txBody>
      </p:sp>
      <p:sp>
        <p:nvSpPr>
          <p:cNvPr id="91" name="Content Placeholder 2"/>
          <p:cNvSpPr txBox="1">
            <a:spLocks/>
          </p:cNvSpPr>
          <p:nvPr/>
        </p:nvSpPr>
        <p:spPr>
          <a:xfrm>
            <a:off x="2123948" y="5447899"/>
            <a:ext cx="8686800" cy="820527"/>
          </a:xfrm>
          <a:prstGeom prst="rect">
            <a:avLst/>
          </a:prstGeom>
        </p:spPr>
        <p:txBody>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r>
              <a:rPr lang="en-US" sz="1600" dirty="0"/>
              <a:t>Mem traffic cut by a factor of 3</a:t>
            </a:r>
          </a:p>
          <a:p>
            <a:r>
              <a:rPr lang="en-US" sz="1600" dirty="0"/>
              <a:t>Less memory used (no need to have Y)</a:t>
            </a:r>
            <a:endParaRPr lang="en-US" sz="1400" dirty="0"/>
          </a:p>
        </p:txBody>
      </p:sp>
    </p:spTree>
    <p:extLst>
      <p:ext uri="{BB962C8B-B14F-4D97-AF65-F5344CB8AC3E}">
        <p14:creationId xmlns:p14="http://schemas.microsoft.com/office/powerpoint/2010/main" val="78945095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Fusing Transformations in Previous Example</a:t>
            </a:r>
          </a:p>
        </p:txBody>
      </p:sp>
      <p:sp>
        <p:nvSpPr>
          <p:cNvPr id="82" name="Slide Number Placeholder 81"/>
          <p:cNvSpPr>
            <a:spLocks noGrp="1"/>
          </p:cNvSpPr>
          <p:nvPr>
            <p:ph type="sldNum" sz="quarter" idx="12"/>
          </p:nvPr>
        </p:nvSpPr>
        <p:spPr/>
        <p:txBody>
          <a:bodyPr/>
          <a:lstStyle/>
          <a:p>
            <a:fld id="{198C497F-F93A-415D-AE85-6EDF5BB63A7F}" type="slidenum">
              <a:rPr lang="en-US" altLang="en-US" smtClean="0"/>
              <a:pPr/>
              <a:t>81</a:t>
            </a:fld>
            <a:endParaRPr lang="en-US" altLang="en-US"/>
          </a:p>
        </p:txBody>
      </p:sp>
      <p:sp>
        <p:nvSpPr>
          <p:cNvPr id="50" name="TextBox 49"/>
          <p:cNvSpPr txBox="1"/>
          <p:nvPr/>
        </p:nvSpPr>
        <p:spPr>
          <a:xfrm>
            <a:off x="1873215" y="1571215"/>
            <a:ext cx="3236848" cy="461665"/>
          </a:xfrm>
          <a:prstGeom prst="rect">
            <a:avLst/>
          </a:prstGeom>
          <a:noFill/>
        </p:spPr>
        <p:txBody>
          <a:bodyPr wrap="none" rtlCol="0">
            <a:spAutoFit/>
          </a:bodyPr>
          <a:lstStyle/>
          <a:p>
            <a:pPr algn="ctr"/>
            <a:r>
              <a:rPr lang="en-US" sz="2400" dirty="0">
                <a:solidFill>
                  <a:srgbClr val="000000"/>
                </a:solidFill>
              </a:rPr>
              <a:t>Original Implementation</a:t>
            </a:r>
          </a:p>
        </p:txBody>
      </p:sp>
      <p:sp>
        <p:nvSpPr>
          <p:cNvPr id="91" name="TextBox 90"/>
          <p:cNvSpPr txBox="1"/>
          <p:nvPr/>
        </p:nvSpPr>
        <p:spPr>
          <a:xfrm>
            <a:off x="6372537" y="1559547"/>
            <a:ext cx="3544368" cy="461665"/>
          </a:xfrm>
          <a:prstGeom prst="rect">
            <a:avLst/>
          </a:prstGeom>
          <a:noFill/>
        </p:spPr>
        <p:txBody>
          <a:bodyPr wrap="none" rtlCol="0">
            <a:spAutoFit/>
          </a:bodyPr>
          <a:lstStyle/>
          <a:p>
            <a:pPr algn="ctr"/>
            <a:r>
              <a:rPr lang="en-US" sz="2400" dirty="0">
                <a:solidFill>
                  <a:srgbClr val="000000"/>
                </a:solidFill>
              </a:rPr>
              <a:t>Optimized Implementation</a:t>
            </a:r>
          </a:p>
        </p:txBody>
      </p:sp>
      <p:sp>
        <p:nvSpPr>
          <p:cNvPr id="6" name="Rectangle 5"/>
          <p:cNvSpPr/>
          <p:nvPr/>
        </p:nvSpPr>
        <p:spPr>
          <a:xfrm>
            <a:off x="1624739" y="2443660"/>
            <a:ext cx="1782886" cy="178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4548673" y="2443660"/>
            <a:ext cx="784470" cy="178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3431560" y="3388346"/>
            <a:ext cx="1141047" cy="1486"/>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24739" y="3869969"/>
            <a:ext cx="574196" cy="369332"/>
          </a:xfrm>
          <a:prstGeom prst="rect">
            <a:avLst/>
          </a:prstGeom>
          <a:noFill/>
        </p:spPr>
        <p:txBody>
          <a:bodyPr wrap="none" rtlCol="0">
            <a:spAutoFit/>
          </a:bodyPr>
          <a:lstStyle/>
          <a:p>
            <a:r>
              <a:rPr lang="en-US" dirty="0">
                <a:solidFill>
                  <a:srgbClr val="000000"/>
                </a:solidFill>
              </a:rPr>
              <a:t>CPU</a:t>
            </a:r>
          </a:p>
        </p:txBody>
      </p:sp>
      <p:sp>
        <p:nvSpPr>
          <p:cNvPr id="10" name="TextBox 9"/>
          <p:cNvSpPr txBox="1"/>
          <p:nvPr/>
        </p:nvSpPr>
        <p:spPr>
          <a:xfrm>
            <a:off x="4549607" y="3869969"/>
            <a:ext cx="782587" cy="369332"/>
          </a:xfrm>
          <a:prstGeom prst="rect">
            <a:avLst/>
          </a:prstGeom>
          <a:noFill/>
        </p:spPr>
        <p:txBody>
          <a:bodyPr wrap="none" rtlCol="0">
            <a:spAutoFit/>
          </a:bodyPr>
          <a:lstStyle/>
          <a:p>
            <a:r>
              <a:rPr lang="en-US" dirty="0">
                <a:solidFill>
                  <a:srgbClr val="000000"/>
                </a:solidFill>
              </a:rPr>
              <a:t>DRAM</a:t>
            </a:r>
          </a:p>
        </p:txBody>
      </p:sp>
      <p:sp>
        <p:nvSpPr>
          <p:cNvPr id="11" name="Rectangle 10"/>
          <p:cNvSpPr/>
          <p:nvPr/>
        </p:nvSpPr>
        <p:spPr>
          <a:xfrm>
            <a:off x="1696054" y="2514975"/>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1767371" y="2586292"/>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Rectangle 12"/>
          <p:cNvSpPr/>
          <p:nvPr/>
        </p:nvSpPr>
        <p:spPr>
          <a:xfrm>
            <a:off x="1981317" y="2586292"/>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Rectangle 13"/>
          <p:cNvSpPr/>
          <p:nvPr/>
        </p:nvSpPr>
        <p:spPr>
          <a:xfrm>
            <a:off x="1767371" y="280023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ectangle 14"/>
          <p:cNvSpPr/>
          <p:nvPr/>
        </p:nvSpPr>
        <p:spPr>
          <a:xfrm>
            <a:off x="1981317" y="280023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Rectangle 15"/>
          <p:cNvSpPr/>
          <p:nvPr/>
        </p:nvSpPr>
        <p:spPr>
          <a:xfrm>
            <a:off x="2266578" y="2514975"/>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2337895" y="2586292"/>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Rectangle 17"/>
          <p:cNvSpPr/>
          <p:nvPr/>
        </p:nvSpPr>
        <p:spPr>
          <a:xfrm>
            <a:off x="2551841" y="2586292"/>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2337895" y="280023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Rectangle 19"/>
          <p:cNvSpPr/>
          <p:nvPr/>
        </p:nvSpPr>
        <p:spPr>
          <a:xfrm>
            <a:off x="2551841" y="280023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p:cNvSpPr/>
          <p:nvPr/>
        </p:nvSpPr>
        <p:spPr>
          <a:xfrm>
            <a:off x="2837102" y="2514975"/>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2908418" y="2586292"/>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Rectangle 22"/>
          <p:cNvSpPr/>
          <p:nvPr/>
        </p:nvSpPr>
        <p:spPr>
          <a:xfrm>
            <a:off x="3122364" y="2586292"/>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p:cNvSpPr/>
          <p:nvPr/>
        </p:nvSpPr>
        <p:spPr>
          <a:xfrm>
            <a:off x="2908418" y="280023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Rectangle 24"/>
          <p:cNvSpPr/>
          <p:nvPr/>
        </p:nvSpPr>
        <p:spPr>
          <a:xfrm>
            <a:off x="3122364" y="280023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Rectangle 25"/>
          <p:cNvSpPr/>
          <p:nvPr/>
        </p:nvSpPr>
        <p:spPr>
          <a:xfrm>
            <a:off x="2837102" y="3085499"/>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2908418" y="31568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Rectangle 27"/>
          <p:cNvSpPr/>
          <p:nvPr/>
        </p:nvSpPr>
        <p:spPr>
          <a:xfrm>
            <a:off x="3122364" y="31568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Rectangle 28"/>
          <p:cNvSpPr/>
          <p:nvPr/>
        </p:nvSpPr>
        <p:spPr>
          <a:xfrm>
            <a:off x="2908418" y="3370762"/>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Rectangle 29"/>
          <p:cNvSpPr/>
          <p:nvPr/>
        </p:nvSpPr>
        <p:spPr>
          <a:xfrm>
            <a:off x="3122364" y="3370762"/>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Rectangle 30"/>
          <p:cNvSpPr/>
          <p:nvPr/>
        </p:nvSpPr>
        <p:spPr>
          <a:xfrm>
            <a:off x="2266578" y="3085499"/>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Rectangle 31"/>
          <p:cNvSpPr/>
          <p:nvPr/>
        </p:nvSpPr>
        <p:spPr>
          <a:xfrm>
            <a:off x="2337895" y="31568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Rectangle 32"/>
          <p:cNvSpPr/>
          <p:nvPr/>
        </p:nvSpPr>
        <p:spPr>
          <a:xfrm>
            <a:off x="2551841" y="31568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Rectangle 33"/>
          <p:cNvSpPr/>
          <p:nvPr/>
        </p:nvSpPr>
        <p:spPr>
          <a:xfrm>
            <a:off x="2337895" y="3370762"/>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Rectangle 34"/>
          <p:cNvSpPr/>
          <p:nvPr/>
        </p:nvSpPr>
        <p:spPr>
          <a:xfrm>
            <a:off x="2551841" y="3370762"/>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Rectangle 35"/>
          <p:cNvSpPr/>
          <p:nvPr/>
        </p:nvSpPr>
        <p:spPr>
          <a:xfrm>
            <a:off x="1696054" y="3085499"/>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Rectangle 36"/>
          <p:cNvSpPr/>
          <p:nvPr/>
        </p:nvSpPr>
        <p:spPr>
          <a:xfrm>
            <a:off x="1767371" y="31568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Rectangle 37"/>
          <p:cNvSpPr/>
          <p:nvPr/>
        </p:nvSpPr>
        <p:spPr>
          <a:xfrm>
            <a:off x="1981317" y="31568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Rectangle 38"/>
          <p:cNvSpPr/>
          <p:nvPr/>
        </p:nvSpPr>
        <p:spPr>
          <a:xfrm>
            <a:off x="1767371" y="3370762"/>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Rectangle 39"/>
          <p:cNvSpPr/>
          <p:nvPr/>
        </p:nvSpPr>
        <p:spPr>
          <a:xfrm>
            <a:off x="1981317" y="3370762"/>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TextBox 40"/>
          <p:cNvSpPr txBox="1"/>
          <p:nvPr/>
        </p:nvSpPr>
        <p:spPr>
          <a:xfrm>
            <a:off x="3514191" y="2550146"/>
            <a:ext cx="862352" cy="369332"/>
          </a:xfrm>
          <a:prstGeom prst="rect">
            <a:avLst/>
          </a:prstGeom>
          <a:noFill/>
        </p:spPr>
        <p:txBody>
          <a:bodyPr wrap="none" rtlCol="0">
            <a:spAutoFit/>
          </a:bodyPr>
          <a:lstStyle/>
          <a:p>
            <a:r>
              <a:rPr lang="en-US" dirty="0">
                <a:solidFill>
                  <a:srgbClr val="000000"/>
                </a:solidFill>
              </a:rPr>
              <a:t>4 Bytes</a:t>
            </a:r>
          </a:p>
        </p:txBody>
      </p:sp>
      <p:sp>
        <p:nvSpPr>
          <p:cNvPr id="49" name="TextBox 48"/>
          <p:cNvSpPr txBox="1"/>
          <p:nvPr/>
        </p:nvSpPr>
        <p:spPr>
          <a:xfrm>
            <a:off x="3525029" y="3019014"/>
            <a:ext cx="862352" cy="369332"/>
          </a:xfrm>
          <a:prstGeom prst="rect">
            <a:avLst/>
          </a:prstGeom>
          <a:noFill/>
        </p:spPr>
        <p:txBody>
          <a:bodyPr wrap="none" rtlCol="0">
            <a:spAutoFit/>
          </a:bodyPr>
          <a:lstStyle/>
          <a:p>
            <a:r>
              <a:rPr lang="en-US" dirty="0">
                <a:solidFill>
                  <a:srgbClr val="000000"/>
                </a:solidFill>
              </a:rPr>
              <a:t>4 Bytes</a:t>
            </a:r>
          </a:p>
        </p:txBody>
      </p:sp>
      <p:cxnSp>
        <p:nvCxnSpPr>
          <p:cNvPr id="94" name="Straight Arrow Connector 93"/>
          <p:cNvCxnSpPr/>
          <p:nvPr/>
        </p:nvCxnSpPr>
        <p:spPr>
          <a:xfrm>
            <a:off x="3431560" y="2884081"/>
            <a:ext cx="1141047" cy="1486"/>
          </a:xfrm>
          <a:prstGeom prst="straightConnector1">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 name="Group 96"/>
          <p:cNvGrpSpPr/>
          <p:nvPr/>
        </p:nvGrpSpPr>
        <p:grpSpPr>
          <a:xfrm>
            <a:off x="6196739" y="2443661"/>
            <a:ext cx="3708404" cy="1795641"/>
            <a:chOff x="457200" y="2331914"/>
            <a:chExt cx="3708404" cy="1795641"/>
          </a:xfrm>
        </p:grpSpPr>
        <p:sp>
          <p:nvSpPr>
            <p:cNvPr id="98" name="Rectangle 97"/>
            <p:cNvSpPr/>
            <p:nvPr/>
          </p:nvSpPr>
          <p:spPr>
            <a:xfrm>
              <a:off x="457200" y="2331914"/>
              <a:ext cx="1782886" cy="178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p:cNvSpPr/>
            <p:nvPr/>
          </p:nvSpPr>
          <p:spPr>
            <a:xfrm>
              <a:off x="3381134" y="2331914"/>
              <a:ext cx="784470" cy="178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p:cNvSpPr txBox="1"/>
            <p:nvPr/>
          </p:nvSpPr>
          <p:spPr>
            <a:xfrm>
              <a:off x="457200" y="3758223"/>
              <a:ext cx="574196" cy="369332"/>
            </a:xfrm>
            <a:prstGeom prst="rect">
              <a:avLst/>
            </a:prstGeom>
            <a:noFill/>
          </p:spPr>
          <p:txBody>
            <a:bodyPr wrap="none" rtlCol="0">
              <a:spAutoFit/>
            </a:bodyPr>
            <a:lstStyle/>
            <a:p>
              <a:r>
                <a:rPr lang="en-US" dirty="0"/>
                <a:t>CPU</a:t>
              </a:r>
            </a:p>
          </p:txBody>
        </p:sp>
        <p:sp>
          <p:nvSpPr>
            <p:cNvPr id="102" name="TextBox 101"/>
            <p:cNvSpPr txBox="1"/>
            <p:nvPr/>
          </p:nvSpPr>
          <p:spPr>
            <a:xfrm>
              <a:off x="3382067" y="3758223"/>
              <a:ext cx="782587" cy="369332"/>
            </a:xfrm>
            <a:prstGeom prst="rect">
              <a:avLst/>
            </a:prstGeom>
            <a:noFill/>
          </p:spPr>
          <p:txBody>
            <a:bodyPr wrap="none" rtlCol="0">
              <a:spAutoFit/>
            </a:bodyPr>
            <a:lstStyle/>
            <a:p>
              <a:r>
                <a:rPr lang="en-US" dirty="0"/>
                <a:t>DRAM</a:t>
              </a:r>
            </a:p>
          </p:txBody>
        </p:sp>
        <p:sp>
          <p:nvSpPr>
            <p:cNvPr id="103" name="Rectangle 102"/>
            <p:cNvSpPr/>
            <p:nvPr/>
          </p:nvSpPr>
          <p:spPr>
            <a:xfrm>
              <a:off x="528515" y="2403229"/>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 name="Rectangle 103"/>
            <p:cNvSpPr/>
            <p:nvPr/>
          </p:nvSpPr>
          <p:spPr>
            <a:xfrm>
              <a:off x="599831"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5" name="Rectangle 104"/>
            <p:cNvSpPr/>
            <p:nvPr/>
          </p:nvSpPr>
          <p:spPr>
            <a:xfrm>
              <a:off x="813777"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6" name="Rectangle 105"/>
            <p:cNvSpPr/>
            <p:nvPr/>
          </p:nvSpPr>
          <p:spPr>
            <a:xfrm>
              <a:off x="599831"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7" name="Rectangle 106"/>
            <p:cNvSpPr/>
            <p:nvPr/>
          </p:nvSpPr>
          <p:spPr>
            <a:xfrm>
              <a:off x="813777"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8" name="Rectangle 107"/>
            <p:cNvSpPr/>
            <p:nvPr/>
          </p:nvSpPr>
          <p:spPr>
            <a:xfrm>
              <a:off x="1099039" y="2403229"/>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9" name="Rectangle 108"/>
            <p:cNvSpPr/>
            <p:nvPr/>
          </p:nvSpPr>
          <p:spPr>
            <a:xfrm>
              <a:off x="1170355"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0" name="Rectangle 109"/>
            <p:cNvSpPr/>
            <p:nvPr/>
          </p:nvSpPr>
          <p:spPr>
            <a:xfrm>
              <a:off x="1384301"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1" name="Rectangle 110"/>
            <p:cNvSpPr/>
            <p:nvPr/>
          </p:nvSpPr>
          <p:spPr>
            <a:xfrm>
              <a:off x="1170355"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2" name="Rectangle 111"/>
            <p:cNvSpPr/>
            <p:nvPr/>
          </p:nvSpPr>
          <p:spPr>
            <a:xfrm>
              <a:off x="1384301"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3" name="Rectangle 112"/>
            <p:cNvSpPr/>
            <p:nvPr/>
          </p:nvSpPr>
          <p:spPr>
            <a:xfrm>
              <a:off x="1669563" y="2403229"/>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4" name="Rectangle 113"/>
            <p:cNvSpPr/>
            <p:nvPr/>
          </p:nvSpPr>
          <p:spPr>
            <a:xfrm>
              <a:off x="1740878"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5" name="Rectangle 114"/>
            <p:cNvSpPr/>
            <p:nvPr/>
          </p:nvSpPr>
          <p:spPr>
            <a:xfrm>
              <a:off x="1954824" y="247454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6" name="Rectangle 115"/>
            <p:cNvSpPr/>
            <p:nvPr/>
          </p:nvSpPr>
          <p:spPr>
            <a:xfrm>
              <a:off x="1740878"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7" name="Rectangle 116"/>
            <p:cNvSpPr/>
            <p:nvPr/>
          </p:nvSpPr>
          <p:spPr>
            <a:xfrm>
              <a:off x="1954824" y="2688491"/>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8" name="Rectangle 117"/>
            <p:cNvSpPr/>
            <p:nvPr/>
          </p:nvSpPr>
          <p:spPr>
            <a:xfrm>
              <a:off x="1669563" y="2973753"/>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9" name="Rectangle 118"/>
            <p:cNvSpPr/>
            <p:nvPr/>
          </p:nvSpPr>
          <p:spPr>
            <a:xfrm>
              <a:off x="1740878"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0" name="Rectangle 119"/>
            <p:cNvSpPr/>
            <p:nvPr/>
          </p:nvSpPr>
          <p:spPr>
            <a:xfrm>
              <a:off x="1954824"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1" name="Rectangle 120"/>
            <p:cNvSpPr/>
            <p:nvPr/>
          </p:nvSpPr>
          <p:spPr>
            <a:xfrm>
              <a:off x="1740878"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2" name="Rectangle 121"/>
            <p:cNvSpPr/>
            <p:nvPr/>
          </p:nvSpPr>
          <p:spPr>
            <a:xfrm>
              <a:off x="1954824"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3" name="Rectangle 122"/>
            <p:cNvSpPr/>
            <p:nvPr/>
          </p:nvSpPr>
          <p:spPr>
            <a:xfrm>
              <a:off x="1099039" y="2973753"/>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4" name="Rectangle 123"/>
            <p:cNvSpPr/>
            <p:nvPr/>
          </p:nvSpPr>
          <p:spPr>
            <a:xfrm>
              <a:off x="1170355"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5" name="Rectangle 124"/>
            <p:cNvSpPr/>
            <p:nvPr/>
          </p:nvSpPr>
          <p:spPr>
            <a:xfrm>
              <a:off x="1384301"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6" name="Rectangle 125"/>
            <p:cNvSpPr/>
            <p:nvPr/>
          </p:nvSpPr>
          <p:spPr>
            <a:xfrm>
              <a:off x="1170355"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7" name="Rectangle 126"/>
            <p:cNvSpPr/>
            <p:nvPr/>
          </p:nvSpPr>
          <p:spPr>
            <a:xfrm>
              <a:off x="1384301"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8" name="Rectangle 127"/>
            <p:cNvSpPr/>
            <p:nvPr/>
          </p:nvSpPr>
          <p:spPr>
            <a:xfrm>
              <a:off x="528515" y="2973753"/>
              <a:ext cx="499208" cy="49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9" name="Rectangle 128"/>
            <p:cNvSpPr/>
            <p:nvPr/>
          </p:nvSpPr>
          <p:spPr>
            <a:xfrm>
              <a:off x="599831"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0" name="Rectangle 129"/>
            <p:cNvSpPr/>
            <p:nvPr/>
          </p:nvSpPr>
          <p:spPr>
            <a:xfrm>
              <a:off x="813777" y="3045068"/>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1" name="Rectangle 130"/>
            <p:cNvSpPr/>
            <p:nvPr/>
          </p:nvSpPr>
          <p:spPr>
            <a:xfrm>
              <a:off x="599831"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2" name="Rectangle 131"/>
            <p:cNvSpPr/>
            <p:nvPr/>
          </p:nvSpPr>
          <p:spPr>
            <a:xfrm>
              <a:off x="813777" y="3259015"/>
              <a:ext cx="142631" cy="1426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3" name="TextBox 132"/>
            <p:cNvSpPr txBox="1"/>
            <p:nvPr/>
          </p:nvSpPr>
          <p:spPr>
            <a:xfrm>
              <a:off x="2346652" y="2907268"/>
              <a:ext cx="862352" cy="369332"/>
            </a:xfrm>
            <a:prstGeom prst="rect">
              <a:avLst/>
            </a:prstGeom>
            <a:noFill/>
          </p:spPr>
          <p:txBody>
            <a:bodyPr wrap="none" rtlCol="0">
              <a:spAutoFit/>
            </a:bodyPr>
            <a:lstStyle/>
            <a:p>
              <a:r>
                <a:rPr lang="en-US" dirty="0"/>
                <a:t>4 Bytes</a:t>
              </a:r>
            </a:p>
          </p:txBody>
        </p:sp>
        <p:cxnSp>
          <p:nvCxnSpPr>
            <p:cNvPr id="135" name="Straight Arrow Connector 134"/>
            <p:cNvCxnSpPr/>
            <p:nvPr/>
          </p:nvCxnSpPr>
          <p:spPr>
            <a:xfrm>
              <a:off x="2264020" y="3241203"/>
              <a:ext cx="1141047" cy="1486"/>
            </a:xfrm>
            <a:prstGeom prst="straightConnector1">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5" name="TextBox 84"/>
          <p:cNvSpPr txBox="1"/>
          <p:nvPr/>
        </p:nvSpPr>
        <p:spPr>
          <a:xfrm>
            <a:off x="3538124" y="3552414"/>
            <a:ext cx="862352" cy="369332"/>
          </a:xfrm>
          <a:prstGeom prst="rect">
            <a:avLst/>
          </a:prstGeom>
          <a:noFill/>
        </p:spPr>
        <p:txBody>
          <a:bodyPr wrap="none" rtlCol="0">
            <a:spAutoFit/>
          </a:bodyPr>
          <a:lstStyle/>
          <a:p>
            <a:r>
              <a:rPr lang="en-US" dirty="0">
                <a:solidFill>
                  <a:srgbClr val="000000"/>
                </a:solidFill>
              </a:rPr>
              <a:t>4 Bytes</a:t>
            </a:r>
          </a:p>
        </p:txBody>
      </p:sp>
      <p:cxnSp>
        <p:nvCxnSpPr>
          <p:cNvPr id="86" name="Straight Arrow Connector 85"/>
          <p:cNvCxnSpPr/>
          <p:nvPr/>
        </p:nvCxnSpPr>
        <p:spPr>
          <a:xfrm>
            <a:off x="3431560" y="3886349"/>
            <a:ext cx="1141047" cy="1486"/>
          </a:xfrm>
          <a:prstGeom prst="straightConnector1">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Content Placeholder 2"/>
          <p:cNvSpPr txBox="1">
            <a:spLocks/>
          </p:cNvSpPr>
          <p:nvPr/>
        </p:nvSpPr>
        <p:spPr>
          <a:xfrm>
            <a:off x="1493494" y="5637842"/>
            <a:ext cx="8686800" cy="880516"/>
          </a:xfrm>
          <a:prstGeom prst="rect">
            <a:avLst/>
          </a:prstGeom>
        </p:spPr>
        <p:txBody>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r>
              <a:rPr lang="en-US" sz="1600" dirty="0"/>
              <a:t>TAKE AWAY MESSAGE: Think if you can reduce in your code data movement since it is expensive:</a:t>
            </a:r>
          </a:p>
          <a:p>
            <a:pPr lvl="1"/>
            <a:r>
              <a:rPr lang="en-US" sz="1200" dirty="0"/>
              <a:t>Power costs</a:t>
            </a:r>
          </a:p>
          <a:p>
            <a:pPr lvl="1"/>
            <a:r>
              <a:rPr lang="en-US" sz="1200" dirty="0"/>
              <a:t>Time waiting for data to move around</a:t>
            </a:r>
          </a:p>
          <a:p>
            <a:pPr lvl="1"/>
            <a:endParaRPr lang="en-US" sz="1000" dirty="0"/>
          </a:p>
        </p:txBody>
      </p:sp>
    </p:spTree>
    <p:extLst>
      <p:ext uri="{BB962C8B-B14F-4D97-AF65-F5344CB8AC3E}">
        <p14:creationId xmlns:p14="http://schemas.microsoft.com/office/powerpoint/2010/main" val="325139381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2)</a:t>
            </a:r>
            <a:r>
              <a:rPr lang="en-US" dirty="0">
                <a:solidFill>
                  <a:srgbClr val="FFC000"/>
                </a:solidFill>
              </a:rPr>
              <a:t> Affinity</a:t>
            </a:r>
            <a:r>
              <a:rPr lang="en-US" dirty="0"/>
              <a:t>: Preamble/Backdrop</a:t>
            </a:r>
          </a:p>
        </p:txBody>
      </p:sp>
      <p:sp>
        <p:nvSpPr>
          <p:cNvPr id="7" name="Content Placeholder 6"/>
          <p:cNvSpPr>
            <a:spLocks noGrp="1"/>
          </p:cNvSpPr>
          <p:nvPr>
            <p:ph idx="1"/>
          </p:nvPr>
        </p:nvSpPr>
        <p:spPr/>
        <p:txBody>
          <a:bodyPr/>
          <a:lstStyle/>
          <a:p>
            <a:pPr lvl="1"/>
            <a:endParaRPr lang="en-US" dirty="0"/>
          </a:p>
          <a:p>
            <a:r>
              <a:rPr lang="en-US" dirty="0"/>
              <a:t>Imagine the following OpenMP scenario, when having 16 threads, dual socket, 8 cores/socket</a:t>
            </a:r>
          </a:p>
          <a:p>
            <a:pPr lvl="1"/>
            <a:endParaRPr lang="en-US" dirty="0"/>
          </a:p>
          <a:p>
            <a:pPr lvl="1"/>
            <a:r>
              <a:rPr lang="en-US" dirty="0"/>
              <a:t>The execution hits </a:t>
            </a:r>
            <a:r>
              <a:rPr lang="en-US" dirty="0" err="1">
                <a:latin typeface="Consolas" panose="020B0609020204030204" pitchFamily="49" charset="0"/>
              </a:rPr>
              <a:t>omp</a:t>
            </a:r>
            <a:r>
              <a:rPr lang="en-US" dirty="0">
                <a:latin typeface="Consolas" panose="020B0609020204030204" pitchFamily="49" charset="0"/>
              </a:rPr>
              <a:t> parallel for</a:t>
            </a:r>
            <a:r>
              <a:rPr lang="en-US" dirty="0"/>
              <a:t>, with static schedule</a:t>
            </a:r>
          </a:p>
          <a:p>
            <a:pPr lvl="2"/>
            <a:r>
              <a:rPr lang="en-US" dirty="0"/>
              <a:t>Assume Master gets Core 0, Thread 1 gets Core 1, …, Thread 15 gets Core 15</a:t>
            </a:r>
          </a:p>
          <a:p>
            <a:pPr lvl="2"/>
            <a:r>
              <a:rPr lang="en-US" dirty="0"/>
              <a:t>Note: Worker threads folded back at end of parallel for</a:t>
            </a:r>
          </a:p>
          <a:p>
            <a:pPr lvl="2"/>
            <a:endParaRPr lang="en-US" dirty="0"/>
          </a:p>
          <a:p>
            <a:pPr lvl="1"/>
            <a:r>
              <a:rPr lang="en-US" dirty="0"/>
              <a:t>Next, after worker threads folded back, Master thread goes through a sequential segment of the code</a:t>
            </a:r>
          </a:p>
          <a:p>
            <a:pPr lvl="2"/>
            <a:r>
              <a:rPr lang="en-US" dirty="0"/>
              <a:t>Meanwhile, Core 2 has data in its cache that just sits there</a:t>
            </a:r>
          </a:p>
          <a:p>
            <a:pPr lvl="1"/>
            <a:endParaRPr lang="en-US" dirty="0"/>
          </a:p>
          <a:p>
            <a:pPr lvl="1"/>
            <a:r>
              <a:rPr lang="en-US" dirty="0"/>
              <a:t>Next yet, the execution hits a second </a:t>
            </a:r>
            <a:r>
              <a:rPr lang="en-US" dirty="0" err="1">
                <a:latin typeface="Consolas" panose="020B0609020204030204" pitchFamily="49" charset="0"/>
              </a:rPr>
              <a:t>omp</a:t>
            </a:r>
            <a:r>
              <a:rPr lang="en-US" dirty="0">
                <a:latin typeface="Consolas" panose="020B0609020204030204" pitchFamily="49" charset="0"/>
              </a:rPr>
              <a:t> parallel for</a:t>
            </a:r>
            <a:r>
              <a:rPr lang="en-US" dirty="0"/>
              <a:t>, which this time has a schedule “</a:t>
            </a:r>
            <a:r>
              <a:rPr lang="en-US" dirty="0">
                <a:latin typeface="Consolas" panose="020B0609020204030204" pitchFamily="49" charset="0"/>
              </a:rPr>
              <a:t>dynamic</a:t>
            </a:r>
            <a:r>
              <a:rPr lang="en-US" dirty="0"/>
              <a:t>”</a:t>
            </a:r>
          </a:p>
          <a:p>
            <a:pPr lvl="2"/>
            <a:r>
              <a:rPr lang="en-US" dirty="0"/>
              <a:t>A thread will be associated with Core 2 and it gets assigned to work on data that is in Core 13’s NUMA node</a:t>
            </a:r>
          </a:p>
          <a:p>
            <a:pPr lvl="3"/>
            <a:r>
              <a:rPr lang="en-US" dirty="0"/>
              <a:t>Can be worse: thread on Core 2 touches data that Core 13 keeps touching too – caches are not happy either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058491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3.xml><?xml version="1.0" encoding="utf-8"?>
<a:theme xmlns:a="http://schemas.openxmlformats.org/drawingml/2006/main" name="1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4.xml><?xml version="1.0" encoding="utf-8"?>
<a:theme xmlns:a="http://schemas.openxmlformats.org/drawingml/2006/main" name="2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5.xml><?xml version="1.0" encoding="utf-8"?>
<a:theme xmlns:a="http://schemas.openxmlformats.org/drawingml/2006/main" name="3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13062</TotalTime>
  <Words>8081</Words>
  <Application>Microsoft Office PowerPoint</Application>
  <PresentationFormat>Widescreen</PresentationFormat>
  <Paragraphs>1407</Paragraphs>
  <Slides>81</Slides>
  <Notes>26</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81</vt:i4>
      </vt:variant>
    </vt:vector>
  </HeadingPairs>
  <TitlesOfParts>
    <vt:vector size="98" baseType="lpstr">
      <vt:lpstr>-apple-system</vt:lpstr>
      <vt:lpstr>Arial</vt:lpstr>
      <vt:lpstr>ArialMT</vt:lpstr>
      <vt:lpstr>Calibri</vt:lpstr>
      <vt:lpstr>Calibri Light</vt:lpstr>
      <vt:lpstr>Cambria Math</vt:lpstr>
      <vt:lpstr>Consolas</vt:lpstr>
      <vt:lpstr>Courier</vt:lpstr>
      <vt:lpstr>Courier New</vt:lpstr>
      <vt:lpstr>Tahoma</vt:lpstr>
      <vt:lpstr>Times New Roman</vt:lpstr>
      <vt:lpstr>Wingdings</vt:lpstr>
      <vt:lpstr>Custom Design</vt:lpstr>
      <vt:lpstr>Main</vt:lpstr>
      <vt:lpstr>1_Main</vt:lpstr>
      <vt:lpstr>2_Main</vt:lpstr>
      <vt:lpstr>3_Main</vt:lpstr>
      <vt:lpstr>ME759 High Performance Computing for Applications in Engineering  [Spring 2020] </vt:lpstr>
      <vt:lpstr>The quote the day</vt:lpstr>
      <vt:lpstr>Things to do</vt:lpstr>
      <vt:lpstr>joke of the day – worked on it for 40 mins or so</vt:lpstr>
      <vt:lpstr>Before we get going…</vt:lpstr>
      <vt:lpstr>NUMA Performance Hit, order of magnitude</vt:lpstr>
      <vt:lpstr>NUMA aspects: How the OS comes into play</vt:lpstr>
      <vt:lpstr>1) The malloc issue, and the “first touch” story</vt:lpstr>
      <vt:lpstr>2) Affinity: Preamble/Backdrop</vt:lpstr>
      <vt:lpstr>Affinity</vt:lpstr>
      <vt:lpstr>Affinity</vt:lpstr>
      <vt:lpstr>Controlling affinity in OpenMP</vt:lpstr>
      <vt:lpstr>The distribution policy as dictated by OMP_PROC_BIND</vt:lpstr>
      <vt:lpstr>How things come into play</vt:lpstr>
      <vt:lpstr>How things come into play</vt:lpstr>
      <vt:lpstr>Control locations through OMP_PLACES</vt:lpstr>
      <vt:lpstr>Control locations through OMP_PLACES</vt:lpstr>
      <vt:lpstr>Side trip: the lscpu command  [interesting “affinity” information highlighted in bold red]</vt:lpstr>
      <vt:lpstr>OMP_PLACES: stating the places explicitly</vt:lpstr>
      <vt:lpstr>Example [Assume 2 sockets &amp; 4 cores per socket &amp; no hyper-threading enabled]</vt:lpstr>
      <vt:lpstr>Example [Assume 2 sockets &amp; 4 cores per socket &amp; no hyper-threading enabled]</vt:lpstr>
      <vt:lpstr>Example [Assume 2 sockets &amp; 4 cores per socket &amp; hyper-threading not enabled]</vt:lpstr>
      <vt:lpstr>Example [Assume 2 sockets &amp; 4 cores per socket &amp; hyper-threading enabled]</vt:lpstr>
      <vt:lpstr>Example [Assume 2 sockets &amp; 4 cores per socket &amp; hyper-threading enabled]</vt:lpstr>
      <vt:lpstr>Example [Assume 2 sockets &amp; 4 cores per socket &amp; hyper-threading enabled]</vt:lpstr>
      <vt:lpstr>Affinity &amp; cc-NUMA</vt:lpstr>
      <vt:lpstr>Loose ends: topics discussed</vt:lpstr>
      <vt:lpstr>The Memory Hierarchy</vt:lpstr>
      <vt:lpstr>Cache Memories [old slide]</vt:lpstr>
      <vt:lpstr>How Cache Comes into Play [old slide, with a facelift]</vt:lpstr>
      <vt:lpstr>What it Really Looks Like</vt:lpstr>
      <vt:lpstr>What We Are Interested in: Caches in a Multi-Core Setup</vt:lpstr>
      <vt:lpstr>Multi-Core Architecture: Two Memory Aspects Coming Into Play</vt:lpstr>
      <vt:lpstr>The concept of “memory consistency”  [OLD SLIDE]</vt:lpstr>
      <vt:lpstr>Consistency vs. Coherence</vt:lpstr>
      <vt:lpstr>Consistency vs. Coherence</vt:lpstr>
      <vt:lpstr>Consistency vs. Coherence</vt:lpstr>
      <vt:lpstr>Caches and Coherency, bottom line</vt:lpstr>
      <vt:lpstr>Caches Coherence Mechanisms</vt:lpstr>
      <vt:lpstr>Cache Coherence Mechanisms: Directory-Based [1/2]</vt:lpstr>
      <vt:lpstr>Cache Coherence Mechanisms: Directory-Based [2/2]</vt:lpstr>
      <vt:lpstr>Cache Coherence Mechanisms: Snooping/Sniffing-Based</vt:lpstr>
      <vt:lpstr>MESI Protocol: Example of Snooping-Based Cache Coherence Protocol</vt:lpstr>
      <vt:lpstr>MESI: Invalidation-Based Coherence Protocol</vt:lpstr>
      <vt:lpstr>Coherency – Simplified Further [cooked up example]</vt:lpstr>
      <vt:lpstr>PowerPoint Presentation</vt:lpstr>
      <vt:lpstr>How is this relevant for OpenMP? The “False Sharing” Pitfall</vt:lpstr>
      <vt:lpstr>False Sharing: Insidious </vt:lpstr>
      <vt:lpstr>False Sharing: symptoms</vt:lpstr>
      <vt:lpstr>False Sharing Example  [1/2]</vt:lpstr>
      <vt:lpstr>False Sharing Example [2/2]</vt:lpstr>
      <vt:lpstr>Sometimes This Fixes It</vt:lpstr>
      <vt:lpstr>Another Way to Fix This [Ugly + Architecture Dependent]</vt:lpstr>
      <vt:lpstr>OpenMP: What Speed Ups Should You Expect?</vt:lpstr>
      <vt:lpstr>Opportunities for Efficiency Gains</vt:lpstr>
      <vt:lpstr>Critical Thinking in Code Design/Development, with an Eye Towards Improving Performance</vt:lpstr>
      <vt:lpstr>Motivation, ME759 segment on “critical thinking/code optimization”</vt:lpstr>
      <vt:lpstr>Acknowledgement</vt:lpstr>
      <vt:lpstr>Mindsets, approaching software development</vt:lpstr>
      <vt:lpstr>Angle of attack, this module</vt:lpstr>
      <vt:lpstr>Angle of attack, this module</vt:lpstr>
      <vt:lpstr>Assessing performance, common sense things to keep in mind</vt:lpstr>
      <vt:lpstr>Assessing performance, common sense things to keep in mind</vt:lpstr>
      <vt:lpstr>Assessing performance, common sense things to keep in mind</vt:lpstr>
      <vt:lpstr>Assessing performance, common sense things to keep in mind</vt:lpstr>
      <vt:lpstr>Assessing performance, common sense things to keep in mind</vt:lpstr>
      <vt:lpstr>Assessing performance, common sense things to keep in mind</vt:lpstr>
      <vt:lpstr>Rules of the thumb, squeezing performance out of solution</vt:lpstr>
      <vt:lpstr>Know your memory latencies [typical embedded, desktop, and server computers]</vt:lpstr>
      <vt:lpstr>Know your Bandwidths in your system</vt:lpstr>
      <vt:lpstr>Thinking critically about the expected speedup outcome </vt:lpstr>
      <vt:lpstr>High Performance Computing: Questions to Ask</vt:lpstr>
      <vt:lpstr>The roofline model [supplemental material]</vt:lpstr>
      <vt:lpstr>Starting off on the right foot: choose the right algorithm</vt:lpstr>
      <vt:lpstr>Starting off on the right foot: choose the right algorithm</vt:lpstr>
      <vt:lpstr>Asses the “Arithmetic Intensity” associated w/ your problem</vt:lpstr>
      <vt:lpstr>Arithmetic Intensity: Putting things in perspective</vt:lpstr>
      <vt:lpstr>Simple Optimization Technique: Fusing Transformations</vt:lpstr>
      <vt:lpstr>Fusing transformations on previous slide</vt:lpstr>
      <vt:lpstr>Fusing Transformations</vt:lpstr>
      <vt:lpstr>Fusing Transformations in Previous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Negrut</dc:creator>
  <cp:lastModifiedBy>negrut</cp:lastModifiedBy>
  <cp:revision>514</cp:revision>
  <dcterms:created xsi:type="dcterms:W3CDTF">2018-05-16T17:28:20Z</dcterms:created>
  <dcterms:modified xsi:type="dcterms:W3CDTF">2020-03-23T15:47:23Z</dcterms:modified>
</cp:coreProperties>
</file>